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1" r:id="rId1"/>
  </p:sldMasterIdLst>
  <p:notesMasterIdLst>
    <p:notesMasterId r:id="rId38"/>
  </p:notesMasterIdLst>
  <p:sldIdLst>
    <p:sldId id="284" r:id="rId2"/>
    <p:sldId id="285" r:id="rId3"/>
    <p:sldId id="268" r:id="rId4"/>
    <p:sldId id="291" r:id="rId5"/>
    <p:sldId id="269" r:id="rId6"/>
    <p:sldId id="271" r:id="rId7"/>
    <p:sldId id="272" r:id="rId8"/>
    <p:sldId id="286" r:id="rId9"/>
    <p:sldId id="264" r:id="rId10"/>
    <p:sldId id="287" r:id="rId11"/>
    <p:sldId id="288" r:id="rId12"/>
    <p:sldId id="274" r:id="rId13"/>
    <p:sldId id="289" r:id="rId14"/>
    <p:sldId id="270" r:id="rId15"/>
    <p:sldId id="263" r:id="rId16"/>
    <p:sldId id="266" r:id="rId17"/>
    <p:sldId id="290" r:id="rId18"/>
    <p:sldId id="300" r:id="rId19"/>
    <p:sldId id="280" r:id="rId20"/>
    <p:sldId id="281" r:id="rId21"/>
    <p:sldId id="276" r:id="rId22"/>
    <p:sldId id="279" r:id="rId23"/>
    <p:sldId id="299" r:id="rId24"/>
    <p:sldId id="301" r:id="rId25"/>
    <p:sldId id="267" r:id="rId26"/>
    <p:sldId id="282" r:id="rId27"/>
    <p:sldId id="283" r:id="rId28"/>
    <p:sldId id="277" r:id="rId29"/>
    <p:sldId id="304" r:id="rId30"/>
    <p:sldId id="295" r:id="rId31"/>
    <p:sldId id="292" r:id="rId32"/>
    <p:sldId id="293" r:id="rId33"/>
    <p:sldId id="297" r:id="rId34"/>
    <p:sldId id="294" r:id="rId35"/>
    <p:sldId id="296" r:id="rId36"/>
    <p:sldId id="298"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42" autoAdjust="0"/>
  </p:normalViewPr>
  <p:slideViewPr>
    <p:cSldViewPr snapToGrid="0">
      <p:cViewPr varScale="1">
        <p:scale>
          <a:sx n="67" d="100"/>
          <a:sy n="67" d="100"/>
        </p:scale>
        <p:origin x="644" y="56"/>
      </p:cViewPr>
      <p:guideLst/>
    </p:cSldViewPr>
  </p:slideViewPr>
  <p:notesTextViewPr>
    <p:cViewPr>
      <p:scale>
        <a:sx n="1" d="1"/>
        <a:sy n="1" d="1"/>
      </p:scale>
      <p:origin x="0" y="0"/>
    </p:cViewPr>
  </p:notesTextViewPr>
  <p:sorterViewPr>
    <p:cViewPr>
      <p:scale>
        <a:sx n="100" d="100"/>
        <a:sy n="100" d="100"/>
      </p:scale>
      <p:origin x="0" y="-68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8F011-431E-4274-A0C4-3FE63591F427}" type="datetimeFigureOut">
              <a:rPr lang="en-US" smtClean="0"/>
              <a:t>10/31/2018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9247FF-60CB-4AB8-A014-75DFD841C6FD}" type="slidenum">
              <a:rPr lang="en-US" smtClean="0"/>
              <a:t>‹#›</a:t>
            </a:fld>
            <a:endParaRPr lang="en-US"/>
          </a:p>
        </p:txBody>
      </p:sp>
    </p:spTree>
    <p:extLst>
      <p:ext uri="{BB962C8B-B14F-4D97-AF65-F5344CB8AC3E}">
        <p14:creationId xmlns:p14="http://schemas.microsoft.com/office/powerpoint/2010/main" val="3852643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ese.utulsa.edu/holes-us-geophysical-assessment-prospective-flowback-water-storage-sites-presence-shallow-kars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Assessment of Prospective Flowback Water Storage Sites for the Presence of Shallow Karst</a:t>
            </a:r>
            <a:endParaRPr lang="en-US" dirty="0"/>
          </a:p>
        </p:txBody>
      </p:sp>
      <p:sp>
        <p:nvSpPr>
          <p:cNvPr id="4" name="Slide Number Placeholder 3"/>
          <p:cNvSpPr>
            <a:spLocks noGrp="1"/>
          </p:cNvSpPr>
          <p:nvPr>
            <p:ph type="sldNum" sz="quarter" idx="5"/>
          </p:nvPr>
        </p:nvSpPr>
        <p:spPr/>
        <p:txBody>
          <a:bodyPr/>
          <a:lstStyle/>
          <a:p>
            <a:fld id="{299247FF-60CB-4AB8-A014-75DFD841C6FD}" type="slidenum">
              <a:rPr lang="en-US" smtClean="0"/>
              <a:t>1</a:t>
            </a:fld>
            <a:endParaRPr lang="en-US"/>
          </a:p>
        </p:txBody>
      </p:sp>
    </p:spTree>
    <p:extLst>
      <p:ext uri="{BB962C8B-B14F-4D97-AF65-F5344CB8AC3E}">
        <p14:creationId xmlns:p14="http://schemas.microsoft.com/office/powerpoint/2010/main" val="1608727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247FF-60CB-4AB8-A014-75DFD841C6FD}" type="slidenum">
              <a:rPr lang="en-US" smtClean="0"/>
              <a:t>20</a:t>
            </a:fld>
            <a:endParaRPr lang="en-US"/>
          </a:p>
        </p:txBody>
      </p:sp>
    </p:spTree>
    <p:extLst>
      <p:ext uri="{BB962C8B-B14F-4D97-AF65-F5344CB8AC3E}">
        <p14:creationId xmlns:p14="http://schemas.microsoft.com/office/powerpoint/2010/main" val="2057400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combined resistivity tomography and microgravity survey was carried out along a proposed highway route that traversed an area with known solution features. </a:t>
            </a:r>
            <a:endParaRPr lang="en-US" dirty="0"/>
          </a:p>
        </p:txBody>
      </p:sp>
      <p:sp>
        <p:nvSpPr>
          <p:cNvPr id="4" name="Slide Number Placeholder 3"/>
          <p:cNvSpPr>
            <a:spLocks noGrp="1"/>
          </p:cNvSpPr>
          <p:nvPr>
            <p:ph type="sldNum" sz="quarter" idx="5"/>
          </p:nvPr>
        </p:nvSpPr>
        <p:spPr/>
        <p:txBody>
          <a:bodyPr/>
          <a:lstStyle/>
          <a:p>
            <a:fld id="{299247FF-60CB-4AB8-A014-75DFD841C6FD}" type="slidenum">
              <a:rPr lang="en-US" smtClean="0"/>
              <a:t>21</a:t>
            </a:fld>
            <a:endParaRPr lang="en-US"/>
          </a:p>
        </p:txBody>
      </p:sp>
    </p:spTree>
    <p:extLst>
      <p:ext uri="{BB962C8B-B14F-4D97-AF65-F5344CB8AC3E}">
        <p14:creationId xmlns:p14="http://schemas.microsoft.com/office/powerpoint/2010/main" val="2657750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Caverns and fissures within bedrock are often more difficult to target.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Size and depth are important considerations when deciding on the most suitable geophysical technique.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Micro-gravity is the most suitable method however, it may also be the most costly.</a:t>
            </a:r>
            <a:endParaRPr lang="en-US" dirty="0"/>
          </a:p>
        </p:txBody>
      </p:sp>
      <p:sp>
        <p:nvSpPr>
          <p:cNvPr id="4" name="Slide Number Placeholder 3"/>
          <p:cNvSpPr>
            <a:spLocks noGrp="1"/>
          </p:cNvSpPr>
          <p:nvPr>
            <p:ph type="sldNum" sz="quarter" idx="5"/>
          </p:nvPr>
        </p:nvSpPr>
        <p:spPr/>
        <p:txBody>
          <a:bodyPr/>
          <a:lstStyle/>
          <a:p>
            <a:fld id="{299247FF-60CB-4AB8-A014-75DFD841C6FD}" type="slidenum">
              <a:rPr lang="en-US" smtClean="0"/>
              <a:t>28</a:t>
            </a:fld>
            <a:endParaRPr lang="en-US"/>
          </a:p>
        </p:txBody>
      </p:sp>
    </p:spTree>
    <p:extLst>
      <p:ext uri="{BB962C8B-B14F-4D97-AF65-F5344CB8AC3E}">
        <p14:creationId xmlns:p14="http://schemas.microsoft.com/office/powerpoint/2010/main" val="816303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247FF-60CB-4AB8-A014-75DFD841C6FD}" type="slidenum">
              <a:rPr lang="en-US" smtClean="0"/>
              <a:t>30</a:t>
            </a:fld>
            <a:endParaRPr lang="en-US"/>
          </a:p>
        </p:txBody>
      </p:sp>
    </p:spTree>
    <p:extLst>
      <p:ext uri="{BB962C8B-B14F-4D97-AF65-F5344CB8AC3E}">
        <p14:creationId xmlns:p14="http://schemas.microsoft.com/office/powerpoint/2010/main" val="4212260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247FF-60CB-4AB8-A014-75DFD841C6FD}" type="slidenum">
              <a:rPr lang="en-US" smtClean="0"/>
              <a:t>2</a:t>
            </a:fld>
            <a:endParaRPr lang="en-US"/>
          </a:p>
        </p:txBody>
      </p:sp>
    </p:spTree>
    <p:extLst>
      <p:ext uri="{BB962C8B-B14F-4D97-AF65-F5344CB8AC3E}">
        <p14:creationId xmlns:p14="http://schemas.microsoft.com/office/powerpoint/2010/main" val="1192664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247FF-60CB-4AB8-A014-75DFD841C6FD}" type="slidenum">
              <a:rPr lang="en-US" smtClean="0"/>
              <a:t>3</a:t>
            </a:fld>
            <a:endParaRPr lang="en-US"/>
          </a:p>
        </p:txBody>
      </p:sp>
    </p:spTree>
    <p:extLst>
      <p:ext uri="{BB962C8B-B14F-4D97-AF65-F5344CB8AC3E}">
        <p14:creationId xmlns:p14="http://schemas.microsoft.com/office/powerpoint/2010/main" val="3917113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operator shall not locate a temporary pit containing low chloride fluid:</a:t>
            </a:r>
          </a:p>
          <a:p>
            <a:r>
              <a:rPr lang="en-US" dirty="0"/>
              <a:t>within an unstable area, unless a variance is granted upon a demonstration that the operator has incorporated engineering measures into the design to ensure that the temporary pit's integrity is not compromised</a:t>
            </a:r>
          </a:p>
          <a:p>
            <a:r>
              <a:rPr lang="en-US" dirty="0"/>
              <a:t>An operator shall not locate a temporary pit containing fluids that are not low chloride fluids:</a:t>
            </a:r>
          </a:p>
          <a:p>
            <a:r>
              <a:rPr lang="en-US" dirty="0"/>
              <a:t>within an unstable area, unless the operator demonstrates that it has incorporated engineering measures into the design to ensure that the onsite closure method will prevent contamination of fresh water and protect public health and the environment….</a:t>
            </a:r>
          </a:p>
          <a:p>
            <a:r>
              <a:rPr lang="en-US" dirty="0"/>
              <a:t>An operator shall not locate a permanent pit or multi-well fluid management pit:</a:t>
            </a:r>
          </a:p>
          <a:p>
            <a:r>
              <a:rPr lang="en-US" dirty="0"/>
              <a:t>will not compromise subsurface integrity; (h) within an unstable area, unless the operator demonstrates that it has incorporated engineering measures into the design to ensure that the pit's integrity is not compromised;</a:t>
            </a:r>
          </a:p>
          <a:p>
            <a:r>
              <a:rPr lang="en-US" dirty="0"/>
              <a:t>An operator shall not implement trench or in-place closure:</a:t>
            </a:r>
          </a:p>
          <a:p>
            <a:r>
              <a:rPr lang="en-US" dirty="0"/>
              <a:t>within an unstable area, unless the operator demonstrates that it has incorporated engineering measures into the design to ensure that the onsite closure method will prevent contamination of fresh water and protect public health and the environment</a:t>
            </a:r>
          </a:p>
          <a:p>
            <a:r>
              <a:rPr lang="en-US" dirty="0"/>
              <a:t>No surface waste management facility shall be located:</a:t>
            </a:r>
          </a:p>
          <a:p>
            <a:r>
              <a:rPr lang="en-US" dirty="0"/>
              <a:t>within an unstable area, unless the operator demonstrates that engineering measures have been incorporated into the surface waste management facility design to ensure that the surface waste management facility’s integrity will not be compromised.</a:t>
            </a:r>
          </a:p>
          <a:p>
            <a:r>
              <a:rPr lang="en-US" dirty="0"/>
              <a:t>Application for exploration and development plan. An operator applying for approval of an exploration and development plan shall file two copies of the application with the division’s Santa Fe office and file a copy of the application with the appropriate division district office or offices. The application shall include:</a:t>
            </a:r>
          </a:p>
          <a:p>
            <a:r>
              <a:rPr lang="en-US" dirty="0"/>
              <a:t>a map or maps of the area to be covered by the proposed exploration and development plan and one half mile beyond the boundary of that area plotting the following, with global positioning system coordinates to the sixth decimal point for un-surveyed areas:</a:t>
            </a:r>
          </a:p>
          <a:p>
            <a:r>
              <a:rPr lang="en-US" dirty="0"/>
              <a:t>watercourses, sinkholes, playas and unstable areas;</a:t>
            </a:r>
          </a:p>
          <a:p>
            <a:endParaRPr lang="en-US" dirty="0"/>
          </a:p>
        </p:txBody>
      </p:sp>
      <p:sp>
        <p:nvSpPr>
          <p:cNvPr id="4" name="Slide Number Placeholder 3"/>
          <p:cNvSpPr>
            <a:spLocks noGrp="1"/>
          </p:cNvSpPr>
          <p:nvPr>
            <p:ph type="sldNum" sz="quarter" idx="5"/>
          </p:nvPr>
        </p:nvSpPr>
        <p:spPr/>
        <p:txBody>
          <a:bodyPr/>
          <a:lstStyle/>
          <a:p>
            <a:fld id="{299247FF-60CB-4AB8-A014-75DFD841C6FD}" type="slidenum">
              <a:rPr lang="en-US" smtClean="0"/>
              <a:t>12</a:t>
            </a:fld>
            <a:endParaRPr lang="en-US"/>
          </a:p>
        </p:txBody>
      </p:sp>
    </p:spTree>
    <p:extLst>
      <p:ext uri="{BB962C8B-B14F-4D97-AF65-F5344CB8AC3E}">
        <p14:creationId xmlns:p14="http://schemas.microsoft.com/office/powerpoint/2010/main" val="1666963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247FF-60CB-4AB8-A014-75DFD841C6FD}" type="slidenum">
              <a:rPr lang="en-US" smtClean="0"/>
              <a:t>13</a:t>
            </a:fld>
            <a:endParaRPr lang="en-US"/>
          </a:p>
        </p:txBody>
      </p:sp>
    </p:spTree>
    <p:extLst>
      <p:ext uri="{BB962C8B-B14F-4D97-AF65-F5344CB8AC3E}">
        <p14:creationId xmlns:p14="http://schemas.microsoft.com/office/powerpoint/2010/main" val="2326279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Sinks (closed depressions) and sinkholes develop in areas underlain by limestone bedrock. The conduits that facilitate subsurface soil movement and surface sinkhole formation are erratic and often too random to be mapped by test boring programs alone. Geophysics provides a density of data unobtainable by other methods and can be used to fill-in between existing borings or to screen larger areas to identify anomalous areas that warrant investigation by test borings or wells.</a:t>
            </a:r>
            <a:endParaRPr lang="en-US" dirty="0"/>
          </a:p>
        </p:txBody>
      </p:sp>
      <p:sp>
        <p:nvSpPr>
          <p:cNvPr id="4" name="Slide Number Placeholder 3"/>
          <p:cNvSpPr>
            <a:spLocks noGrp="1"/>
          </p:cNvSpPr>
          <p:nvPr>
            <p:ph type="sldNum" sz="quarter" idx="5"/>
          </p:nvPr>
        </p:nvSpPr>
        <p:spPr/>
        <p:txBody>
          <a:bodyPr/>
          <a:lstStyle/>
          <a:p>
            <a:fld id="{299247FF-60CB-4AB8-A014-75DFD841C6FD}" type="slidenum">
              <a:rPr lang="en-US" smtClean="0"/>
              <a:t>14</a:t>
            </a:fld>
            <a:endParaRPr lang="en-US"/>
          </a:p>
        </p:txBody>
      </p:sp>
    </p:spTree>
    <p:extLst>
      <p:ext uri="{BB962C8B-B14F-4D97-AF65-F5344CB8AC3E}">
        <p14:creationId xmlns:p14="http://schemas.microsoft.com/office/powerpoint/2010/main" val="3768155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247FF-60CB-4AB8-A014-75DFD841C6FD}" type="slidenum">
              <a:rPr lang="en-US" smtClean="0"/>
              <a:t>16</a:t>
            </a:fld>
            <a:endParaRPr lang="en-US"/>
          </a:p>
        </p:txBody>
      </p:sp>
    </p:spTree>
    <p:extLst>
      <p:ext uri="{BB962C8B-B14F-4D97-AF65-F5344CB8AC3E}">
        <p14:creationId xmlns:p14="http://schemas.microsoft.com/office/powerpoint/2010/main" val="3886329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247FF-60CB-4AB8-A014-75DFD841C6FD}" type="slidenum">
              <a:rPr lang="en-US" smtClean="0"/>
              <a:t>17</a:t>
            </a:fld>
            <a:endParaRPr lang="en-US"/>
          </a:p>
        </p:txBody>
      </p:sp>
    </p:spTree>
    <p:extLst>
      <p:ext uri="{BB962C8B-B14F-4D97-AF65-F5344CB8AC3E}">
        <p14:creationId xmlns:p14="http://schemas.microsoft.com/office/powerpoint/2010/main" val="3424916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Electrical resistivity surveying methods have been widely used to determine the thickness and resistivity of layered media for the multiple purposes.</a:t>
            </a:r>
            <a:endParaRPr lang="en-US" dirty="0"/>
          </a:p>
        </p:txBody>
      </p:sp>
      <p:sp>
        <p:nvSpPr>
          <p:cNvPr id="4" name="Slide Number Placeholder 3"/>
          <p:cNvSpPr>
            <a:spLocks noGrp="1"/>
          </p:cNvSpPr>
          <p:nvPr>
            <p:ph type="sldNum" sz="quarter" idx="5"/>
          </p:nvPr>
        </p:nvSpPr>
        <p:spPr/>
        <p:txBody>
          <a:bodyPr/>
          <a:lstStyle/>
          <a:p>
            <a:fld id="{299247FF-60CB-4AB8-A014-75DFD841C6FD}" type="slidenum">
              <a:rPr lang="en-US" smtClean="0"/>
              <a:t>18</a:t>
            </a:fld>
            <a:endParaRPr lang="en-US"/>
          </a:p>
        </p:txBody>
      </p:sp>
    </p:spTree>
    <p:extLst>
      <p:ext uri="{BB962C8B-B14F-4D97-AF65-F5344CB8AC3E}">
        <p14:creationId xmlns:p14="http://schemas.microsoft.com/office/powerpoint/2010/main" val="4109249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10/31/2018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4291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10/31/2018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1938868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10/31/2018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5517541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10/31/2018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2635884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10/31/2018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56355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10/31/2018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8168996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10/31/2018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65885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10/31/2018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1527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10/31/2018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6156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10/31/2018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18434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10/31/2018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49969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10/31/2018</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946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10/31/2018</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1886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10/31/2018</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05028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10/31/2018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343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5" name="Date Placeholder 4"/>
          <p:cNvSpPr>
            <a:spLocks noGrp="1"/>
          </p:cNvSpPr>
          <p:nvPr>
            <p:ph type="dt" sz="half" idx="10"/>
          </p:nvPr>
        </p:nvSpPr>
        <p:spPr/>
        <p:txBody>
          <a:bodyPr/>
          <a:lstStyle/>
          <a:p>
            <a:fld id="{B16C4C9A-3960-41CF-A4E9-2A8FB932454B}" type="datetimeFigureOut">
              <a:rPr lang="en-US" smtClean="0"/>
              <a:t>10/31/2018</a:t>
            </a:fld>
            <a:endParaRPr lang="en-US" dirty="0"/>
          </a:p>
        </p:txBody>
      </p:sp>
    </p:spTree>
    <p:extLst>
      <p:ext uri="{BB962C8B-B14F-4D97-AF65-F5344CB8AC3E}">
        <p14:creationId xmlns:p14="http://schemas.microsoft.com/office/powerpoint/2010/main" val="3928478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BC1C18-307B-4F68-A007-B5B542270E8D}" type="datetimeFigureOut">
              <a:rPr lang="en-US" smtClean="0"/>
              <a:t>10/31/2018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713051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8E0CD4-6073-48BE-93FF-CBF4E8F72103}"/>
              </a:ext>
            </a:extLst>
          </p:cNvPr>
          <p:cNvSpPr>
            <a:spLocks noGrp="1"/>
          </p:cNvSpPr>
          <p:nvPr>
            <p:ph type="ctrTitle"/>
          </p:nvPr>
        </p:nvSpPr>
        <p:spPr>
          <a:xfrm>
            <a:off x="1405467" y="2404531"/>
            <a:ext cx="8406190" cy="1646302"/>
          </a:xfrm>
        </p:spPr>
        <p:txBody>
          <a:bodyPr/>
          <a:lstStyle/>
          <a:p>
            <a:r>
              <a:rPr lang="en-US" dirty="0"/>
              <a:t>Are There Holes Below Us?</a:t>
            </a:r>
          </a:p>
        </p:txBody>
      </p:sp>
      <p:sp>
        <p:nvSpPr>
          <p:cNvPr id="5" name="Subtitle 4">
            <a:extLst>
              <a:ext uri="{FF2B5EF4-FFF2-40B4-BE49-F238E27FC236}">
                <a16:creationId xmlns:a16="http://schemas.microsoft.com/office/drawing/2014/main" id="{B43C9623-514D-41DB-821A-5D3718B75685}"/>
              </a:ext>
            </a:extLst>
          </p:cNvPr>
          <p:cNvSpPr>
            <a:spLocks noGrp="1"/>
          </p:cNvSpPr>
          <p:nvPr>
            <p:ph type="subTitle" idx="1"/>
          </p:nvPr>
        </p:nvSpPr>
        <p:spPr>
          <a:xfrm>
            <a:off x="1594153" y="4050833"/>
            <a:ext cx="7766936" cy="1096899"/>
          </a:xfrm>
        </p:spPr>
        <p:txBody>
          <a:bodyPr/>
          <a:lstStyle/>
          <a:p>
            <a:pPr algn="l"/>
            <a:r>
              <a:rPr lang="en-US" dirty="0"/>
              <a:t>Assessment of Prospective Flowback Water Storage Sites for the Presence of Shallow Karst</a:t>
            </a:r>
          </a:p>
        </p:txBody>
      </p:sp>
      <p:sp>
        <p:nvSpPr>
          <p:cNvPr id="6" name="TextBox 5">
            <a:extLst>
              <a:ext uri="{FF2B5EF4-FFF2-40B4-BE49-F238E27FC236}">
                <a16:creationId xmlns:a16="http://schemas.microsoft.com/office/drawing/2014/main" id="{67AEF93A-208C-47EC-84AC-1649DD647C03}"/>
              </a:ext>
            </a:extLst>
          </p:cNvPr>
          <p:cNvSpPr txBox="1"/>
          <p:nvPr/>
        </p:nvSpPr>
        <p:spPr>
          <a:xfrm>
            <a:off x="1594153" y="4988075"/>
            <a:ext cx="3264292" cy="1200329"/>
          </a:xfrm>
          <a:prstGeom prst="rect">
            <a:avLst/>
          </a:prstGeom>
          <a:noFill/>
        </p:spPr>
        <p:txBody>
          <a:bodyPr wrap="none" rtlCol="0">
            <a:spAutoFit/>
          </a:bodyPr>
          <a:lstStyle/>
          <a:p>
            <a:r>
              <a:rPr lang="en-US" dirty="0"/>
              <a:t>J. B. Fisher and Blake Redden</a:t>
            </a:r>
          </a:p>
          <a:p>
            <a:r>
              <a:rPr lang="en-US" dirty="0"/>
              <a:t>Lithochimeia, LLC</a:t>
            </a:r>
          </a:p>
          <a:p>
            <a:r>
              <a:rPr lang="en-US" dirty="0"/>
              <a:t>601 S. Boulder Suite 800</a:t>
            </a:r>
          </a:p>
          <a:p>
            <a:r>
              <a:rPr lang="en-US" dirty="0"/>
              <a:t>Tulsa, OK</a:t>
            </a:r>
          </a:p>
        </p:txBody>
      </p:sp>
      <p:sp>
        <p:nvSpPr>
          <p:cNvPr id="7" name="TextBox 6">
            <a:extLst>
              <a:ext uri="{FF2B5EF4-FFF2-40B4-BE49-F238E27FC236}">
                <a16:creationId xmlns:a16="http://schemas.microsoft.com/office/drawing/2014/main" id="{DEA9CC9F-4494-4925-99B8-1B79E4DE5A1E}"/>
              </a:ext>
            </a:extLst>
          </p:cNvPr>
          <p:cNvSpPr txBox="1"/>
          <p:nvPr/>
        </p:nvSpPr>
        <p:spPr>
          <a:xfrm>
            <a:off x="5313121" y="4887821"/>
            <a:ext cx="1197764" cy="1200329"/>
          </a:xfrm>
          <a:prstGeom prst="rect">
            <a:avLst/>
          </a:prstGeom>
          <a:noFill/>
        </p:spPr>
        <p:txBody>
          <a:bodyPr wrap="none" rtlCol="0">
            <a:spAutoFit/>
          </a:bodyPr>
          <a:lstStyle/>
          <a:p>
            <a:r>
              <a:rPr lang="en-US" sz="7200" dirty="0" err="1">
                <a:latin typeface="Symbol" panose="05050102010706020507" pitchFamily="18" charset="2"/>
              </a:rPr>
              <a:t>lc</a:t>
            </a:r>
            <a:endParaRPr lang="en-US" sz="7200" dirty="0">
              <a:latin typeface="Symbol" panose="05050102010706020507" pitchFamily="18" charset="2"/>
            </a:endParaRPr>
          </a:p>
        </p:txBody>
      </p:sp>
      <p:pic>
        <p:nvPicPr>
          <p:cNvPr id="1028" name="Picture 4" descr="http://npmaps.com/wp-content/uploads/carlsbad-caverns-postcard-map.jpg">
            <a:extLst>
              <a:ext uri="{FF2B5EF4-FFF2-40B4-BE49-F238E27FC236}">
                <a16:creationId xmlns:a16="http://schemas.microsoft.com/office/drawing/2014/main" id="{38366CE4-7308-4181-A023-22CE7234F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175" y="224518"/>
            <a:ext cx="4290815" cy="268605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976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88FCA-49B4-423B-A5DD-924F72F83E13}"/>
              </a:ext>
            </a:extLst>
          </p:cNvPr>
          <p:cNvSpPr>
            <a:spLocks noGrp="1"/>
          </p:cNvSpPr>
          <p:nvPr>
            <p:ph type="title"/>
          </p:nvPr>
        </p:nvSpPr>
        <p:spPr/>
        <p:txBody>
          <a:bodyPr/>
          <a:lstStyle/>
          <a:p>
            <a:r>
              <a:rPr lang="en-US" dirty="0"/>
              <a:t>Unstable Area</a:t>
            </a:r>
          </a:p>
        </p:txBody>
      </p:sp>
      <p:sp>
        <p:nvSpPr>
          <p:cNvPr id="3" name="Content Placeholder 2">
            <a:extLst>
              <a:ext uri="{FF2B5EF4-FFF2-40B4-BE49-F238E27FC236}">
                <a16:creationId xmlns:a16="http://schemas.microsoft.com/office/drawing/2014/main" id="{20EDBB80-45C9-48A1-B723-6321065AB87A}"/>
              </a:ext>
            </a:extLst>
          </p:cNvPr>
          <p:cNvSpPr>
            <a:spLocks noGrp="1"/>
          </p:cNvSpPr>
          <p:nvPr>
            <p:ph idx="1"/>
          </p:nvPr>
        </p:nvSpPr>
        <p:spPr>
          <a:xfrm>
            <a:off x="677334" y="1785258"/>
            <a:ext cx="8089295" cy="4630057"/>
          </a:xfrm>
          <a:noFill/>
        </p:spPr>
        <p:txBody>
          <a:bodyPr>
            <a:noAutofit/>
          </a:bodyPr>
          <a:lstStyle/>
          <a:p>
            <a:r>
              <a:rPr lang="en-US" sz="2800" b="1" dirty="0"/>
              <a:t>“Unstable area” </a:t>
            </a:r>
            <a:r>
              <a:rPr lang="en-US" sz="2800" dirty="0"/>
              <a:t>means a location that is susceptible to natural or human-induced events or forces capable of impairing the integrity of some or all of a division-approved facility’s structural components. </a:t>
            </a:r>
          </a:p>
        </p:txBody>
      </p:sp>
      <p:sp>
        <p:nvSpPr>
          <p:cNvPr id="4" name="TextBox 3">
            <a:extLst>
              <a:ext uri="{FF2B5EF4-FFF2-40B4-BE49-F238E27FC236}">
                <a16:creationId xmlns:a16="http://schemas.microsoft.com/office/drawing/2014/main" id="{5E17AAE3-9BF5-454A-892F-24DCE9D75DA0}"/>
              </a:ext>
            </a:extLst>
          </p:cNvPr>
          <p:cNvSpPr txBox="1"/>
          <p:nvPr/>
        </p:nvSpPr>
        <p:spPr>
          <a:xfrm>
            <a:off x="957943" y="5768984"/>
            <a:ext cx="7373257" cy="369332"/>
          </a:xfrm>
          <a:prstGeom prst="rect">
            <a:avLst/>
          </a:prstGeom>
          <a:noFill/>
        </p:spPr>
        <p:txBody>
          <a:bodyPr wrap="square" rtlCol="0">
            <a:spAutoFit/>
          </a:bodyPr>
          <a:lstStyle/>
          <a:p>
            <a:r>
              <a:rPr lang="en-US" dirty="0"/>
              <a:t>New Mexico Administrative Code 19.15.2.7 DEFINITIONS: U (6)</a:t>
            </a:r>
          </a:p>
        </p:txBody>
      </p:sp>
      <p:pic>
        <p:nvPicPr>
          <p:cNvPr id="2050" name="Picture 2" descr="http://www.nationsonline.org/maps/USA/New_Mexico_map.jpg">
            <a:extLst>
              <a:ext uri="{FF2B5EF4-FFF2-40B4-BE49-F238E27FC236}">
                <a16:creationId xmlns:a16="http://schemas.microsoft.com/office/drawing/2014/main" id="{B8937E2B-61B0-46E5-B1D8-92079CD56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5258" y="4778384"/>
            <a:ext cx="2518692"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new mexico">
            <a:extLst>
              <a:ext uri="{FF2B5EF4-FFF2-40B4-BE49-F238E27FC236}">
                <a16:creationId xmlns:a16="http://schemas.microsoft.com/office/drawing/2014/main" id="{C531B999-CABF-45A7-94EB-57135BE0E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7945" y="187326"/>
            <a:ext cx="1671167" cy="1112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888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88FCA-49B4-423B-A5DD-924F72F83E13}"/>
              </a:ext>
            </a:extLst>
          </p:cNvPr>
          <p:cNvSpPr>
            <a:spLocks noGrp="1"/>
          </p:cNvSpPr>
          <p:nvPr>
            <p:ph type="title"/>
          </p:nvPr>
        </p:nvSpPr>
        <p:spPr/>
        <p:txBody>
          <a:bodyPr/>
          <a:lstStyle/>
          <a:p>
            <a:r>
              <a:rPr lang="en-US" dirty="0"/>
              <a:t>Unstable Area</a:t>
            </a:r>
          </a:p>
        </p:txBody>
      </p:sp>
      <p:sp>
        <p:nvSpPr>
          <p:cNvPr id="3" name="Content Placeholder 2">
            <a:extLst>
              <a:ext uri="{FF2B5EF4-FFF2-40B4-BE49-F238E27FC236}">
                <a16:creationId xmlns:a16="http://schemas.microsoft.com/office/drawing/2014/main" id="{20EDBB80-45C9-48A1-B723-6321065AB87A}"/>
              </a:ext>
            </a:extLst>
          </p:cNvPr>
          <p:cNvSpPr>
            <a:spLocks noGrp="1"/>
          </p:cNvSpPr>
          <p:nvPr>
            <p:ph idx="1"/>
          </p:nvPr>
        </p:nvSpPr>
        <p:spPr>
          <a:xfrm>
            <a:off x="677334" y="1785258"/>
            <a:ext cx="10629295" cy="4630057"/>
          </a:xfrm>
          <a:solidFill>
            <a:schemeClr val="bg1"/>
          </a:solidFill>
        </p:spPr>
        <p:txBody>
          <a:bodyPr>
            <a:noAutofit/>
          </a:bodyPr>
          <a:lstStyle/>
          <a:p>
            <a:r>
              <a:rPr lang="en-US" sz="2800" dirty="0"/>
              <a:t>Examples of </a:t>
            </a:r>
            <a:r>
              <a:rPr lang="en-US" sz="2800" b="1" dirty="0"/>
              <a:t>unstable areas </a:t>
            </a:r>
            <a:r>
              <a:rPr lang="en-US" sz="2800" dirty="0"/>
              <a:t>are areas of poor foundation conditions, areas susceptible to mass earth movements and </a:t>
            </a:r>
            <a:r>
              <a:rPr lang="en-US" sz="2800" b="1" u="sng" dirty="0">
                <a:solidFill>
                  <a:srgbClr val="FF0000"/>
                </a:solidFill>
              </a:rPr>
              <a:t>karst terrain </a:t>
            </a:r>
            <a:r>
              <a:rPr lang="en-US" sz="2800" dirty="0">
                <a:solidFill>
                  <a:srgbClr val="FF0000"/>
                </a:solidFill>
              </a:rPr>
              <a:t>areas where karst topography is developed as a result of dissolution of limestone, dolomite or other soluble rock. Characteristic physiographic features of karst terrain include sinkholes, sinking streams, caves, large springs and blind valleys.</a:t>
            </a:r>
          </a:p>
          <a:p>
            <a:endParaRPr lang="en-US" sz="2800" dirty="0"/>
          </a:p>
        </p:txBody>
      </p:sp>
      <p:sp>
        <p:nvSpPr>
          <p:cNvPr id="4" name="TextBox 3">
            <a:extLst>
              <a:ext uri="{FF2B5EF4-FFF2-40B4-BE49-F238E27FC236}">
                <a16:creationId xmlns:a16="http://schemas.microsoft.com/office/drawing/2014/main" id="{F030CF50-7242-40B9-9DDF-7C06490E700B}"/>
              </a:ext>
            </a:extLst>
          </p:cNvPr>
          <p:cNvSpPr txBox="1"/>
          <p:nvPr/>
        </p:nvSpPr>
        <p:spPr>
          <a:xfrm>
            <a:off x="957943" y="5768984"/>
            <a:ext cx="7373257" cy="369332"/>
          </a:xfrm>
          <a:prstGeom prst="rect">
            <a:avLst/>
          </a:prstGeom>
          <a:noFill/>
        </p:spPr>
        <p:txBody>
          <a:bodyPr wrap="square" rtlCol="0">
            <a:spAutoFit/>
          </a:bodyPr>
          <a:lstStyle/>
          <a:p>
            <a:r>
              <a:rPr lang="en-US" dirty="0"/>
              <a:t>New Mexico Administrative Code 19.15.2.7 DEFINITIONS: U (6)</a:t>
            </a:r>
          </a:p>
        </p:txBody>
      </p:sp>
      <p:pic>
        <p:nvPicPr>
          <p:cNvPr id="5" name="Picture 2" descr="http://www.nationsonline.org/maps/USA/New_Mexico_map.jpg">
            <a:extLst>
              <a:ext uri="{FF2B5EF4-FFF2-40B4-BE49-F238E27FC236}">
                <a16:creationId xmlns:a16="http://schemas.microsoft.com/office/drawing/2014/main" id="{32666B9B-9526-4ACC-827A-4A67D5CEF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5258" y="4778384"/>
            <a:ext cx="2518692" cy="1981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new mexico">
            <a:extLst>
              <a:ext uri="{FF2B5EF4-FFF2-40B4-BE49-F238E27FC236}">
                <a16:creationId xmlns:a16="http://schemas.microsoft.com/office/drawing/2014/main" id="{D5314145-A294-4D53-B4E4-111BA9A4F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7945" y="187326"/>
            <a:ext cx="1671167" cy="1112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418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DBF65-EA4D-4CA3-917E-101A26FE9722}"/>
              </a:ext>
            </a:extLst>
          </p:cNvPr>
          <p:cNvSpPr>
            <a:spLocks noGrp="1"/>
          </p:cNvSpPr>
          <p:nvPr>
            <p:ph type="title"/>
          </p:nvPr>
        </p:nvSpPr>
        <p:spPr/>
        <p:txBody>
          <a:bodyPr/>
          <a:lstStyle/>
          <a:p>
            <a:r>
              <a:rPr lang="en-US" dirty="0"/>
              <a:t>In an unstable area cannot build ---</a:t>
            </a:r>
          </a:p>
        </p:txBody>
      </p:sp>
      <p:sp>
        <p:nvSpPr>
          <p:cNvPr id="3" name="Content Placeholder 2">
            <a:extLst>
              <a:ext uri="{FF2B5EF4-FFF2-40B4-BE49-F238E27FC236}">
                <a16:creationId xmlns:a16="http://schemas.microsoft.com/office/drawing/2014/main" id="{6994361A-8E7B-43FE-86C8-F0C5FC4E7BF0}"/>
              </a:ext>
            </a:extLst>
          </p:cNvPr>
          <p:cNvSpPr>
            <a:spLocks noGrp="1"/>
          </p:cNvSpPr>
          <p:nvPr>
            <p:ph idx="1"/>
          </p:nvPr>
        </p:nvSpPr>
        <p:spPr>
          <a:xfrm>
            <a:off x="517676" y="2073503"/>
            <a:ext cx="9758437" cy="3880773"/>
          </a:xfrm>
        </p:spPr>
        <p:txBody>
          <a:bodyPr>
            <a:normAutofit/>
          </a:bodyPr>
          <a:lstStyle/>
          <a:p>
            <a:pPr lvl="1"/>
            <a:r>
              <a:rPr lang="en-US" sz="2800" dirty="0"/>
              <a:t>Temporary pit containing low chloride fluid, </a:t>
            </a:r>
          </a:p>
          <a:p>
            <a:pPr lvl="1"/>
            <a:r>
              <a:rPr lang="en-US" sz="2800" dirty="0"/>
              <a:t>Temporary pit containing fluids that are not low chloride fluids</a:t>
            </a:r>
          </a:p>
          <a:p>
            <a:pPr lvl="1"/>
            <a:r>
              <a:rPr lang="en-US" sz="2800" dirty="0"/>
              <a:t>Permanent pit or multi-well fluid management pit:</a:t>
            </a:r>
          </a:p>
          <a:p>
            <a:pPr lvl="1"/>
            <a:r>
              <a:rPr lang="en-US" sz="2800" dirty="0"/>
              <a:t>Burial trenches</a:t>
            </a:r>
          </a:p>
          <a:p>
            <a:pPr lvl="1"/>
            <a:r>
              <a:rPr lang="en-US" sz="2800" dirty="0"/>
              <a:t>Surface waste management facility. </a:t>
            </a:r>
          </a:p>
        </p:txBody>
      </p:sp>
      <p:pic>
        <p:nvPicPr>
          <p:cNvPr id="4" name="Picture 2" descr="http://www.nationsonline.org/maps/USA/New_Mexico_map.jpg">
            <a:extLst>
              <a:ext uri="{FF2B5EF4-FFF2-40B4-BE49-F238E27FC236}">
                <a16:creationId xmlns:a16="http://schemas.microsoft.com/office/drawing/2014/main" id="{37F7FFA2-8FA9-4932-AB15-1672C0FFF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5258" y="4778384"/>
            <a:ext cx="2518692" cy="198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6802D6-DC5A-463F-8788-F7C35A3E59A9}"/>
              </a:ext>
            </a:extLst>
          </p:cNvPr>
          <p:cNvSpPr txBox="1"/>
          <p:nvPr/>
        </p:nvSpPr>
        <p:spPr>
          <a:xfrm>
            <a:off x="914399" y="5987598"/>
            <a:ext cx="7319696" cy="369332"/>
          </a:xfrm>
          <a:prstGeom prst="rect">
            <a:avLst/>
          </a:prstGeom>
          <a:noFill/>
        </p:spPr>
        <p:txBody>
          <a:bodyPr wrap="none" rtlCol="0">
            <a:spAutoFit/>
          </a:bodyPr>
          <a:lstStyle/>
          <a:p>
            <a:r>
              <a:rPr lang="en-US" dirty="0"/>
              <a:t>New Mexico Administrative Code 19.15.17.10 SITING REQUIREMENTS</a:t>
            </a:r>
          </a:p>
        </p:txBody>
      </p:sp>
      <p:pic>
        <p:nvPicPr>
          <p:cNvPr id="6" name="Picture 2" descr="Image result for new mexico">
            <a:extLst>
              <a:ext uri="{FF2B5EF4-FFF2-40B4-BE49-F238E27FC236}">
                <a16:creationId xmlns:a16="http://schemas.microsoft.com/office/drawing/2014/main" id="{7A08F134-6602-4CB6-866D-DA9B4ABCC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7945" y="187326"/>
            <a:ext cx="1671167" cy="1112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37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C2B7D-F2C3-4175-96E1-0F1B9DEFC1C1}"/>
              </a:ext>
            </a:extLst>
          </p:cNvPr>
          <p:cNvSpPr>
            <a:spLocks noGrp="1"/>
          </p:cNvSpPr>
          <p:nvPr>
            <p:ph type="title"/>
          </p:nvPr>
        </p:nvSpPr>
        <p:spPr/>
        <p:txBody>
          <a:bodyPr/>
          <a:lstStyle/>
          <a:p>
            <a:r>
              <a:rPr lang="en-US" dirty="0"/>
              <a:t>UNLESS</a:t>
            </a:r>
          </a:p>
        </p:txBody>
      </p:sp>
      <p:sp>
        <p:nvSpPr>
          <p:cNvPr id="3" name="Content Placeholder 2">
            <a:extLst>
              <a:ext uri="{FF2B5EF4-FFF2-40B4-BE49-F238E27FC236}">
                <a16:creationId xmlns:a16="http://schemas.microsoft.com/office/drawing/2014/main" id="{F8377950-2713-4895-A37B-35B23C609506}"/>
              </a:ext>
            </a:extLst>
          </p:cNvPr>
          <p:cNvSpPr>
            <a:spLocks noGrp="1"/>
          </p:cNvSpPr>
          <p:nvPr>
            <p:ph idx="1"/>
          </p:nvPr>
        </p:nvSpPr>
        <p:spPr>
          <a:xfrm>
            <a:off x="793448" y="2367627"/>
            <a:ext cx="8596668" cy="3880773"/>
          </a:xfrm>
        </p:spPr>
        <p:txBody>
          <a:bodyPr>
            <a:normAutofit/>
          </a:bodyPr>
          <a:lstStyle/>
          <a:p>
            <a:r>
              <a:rPr lang="en-US" sz="2800" dirty="0"/>
              <a:t>Operator has incorporated engineering measures into the design to ensure that subsurface integrity is not compromised, that freshwater will not be contaminated, and that public health and safety and the environment are protected.</a:t>
            </a:r>
          </a:p>
        </p:txBody>
      </p:sp>
      <p:sp>
        <p:nvSpPr>
          <p:cNvPr id="4" name="TextBox 3">
            <a:extLst>
              <a:ext uri="{FF2B5EF4-FFF2-40B4-BE49-F238E27FC236}">
                <a16:creationId xmlns:a16="http://schemas.microsoft.com/office/drawing/2014/main" id="{CEC25152-309C-4AE9-9FC1-3227356ACAEA}"/>
              </a:ext>
            </a:extLst>
          </p:cNvPr>
          <p:cNvSpPr txBox="1"/>
          <p:nvPr/>
        </p:nvSpPr>
        <p:spPr>
          <a:xfrm>
            <a:off x="827314" y="6255657"/>
            <a:ext cx="7319696" cy="369332"/>
          </a:xfrm>
          <a:prstGeom prst="rect">
            <a:avLst/>
          </a:prstGeom>
          <a:noFill/>
        </p:spPr>
        <p:txBody>
          <a:bodyPr wrap="none" rtlCol="0">
            <a:spAutoFit/>
          </a:bodyPr>
          <a:lstStyle/>
          <a:p>
            <a:r>
              <a:rPr lang="en-US" dirty="0"/>
              <a:t>New Mexico Administrative Code 19.15.17.10 SITING REQUIREMENTS</a:t>
            </a:r>
          </a:p>
        </p:txBody>
      </p:sp>
      <p:pic>
        <p:nvPicPr>
          <p:cNvPr id="5" name="Picture 2" descr="http://www.nationsonline.org/maps/USA/New_Mexico_map.jpg">
            <a:extLst>
              <a:ext uri="{FF2B5EF4-FFF2-40B4-BE49-F238E27FC236}">
                <a16:creationId xmlns:a16="http://schemas.microsoft.com/office/drawing/2014/main" id="{B02520AA-5C9D-4EC8-93BE-BDB19D313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5258" y="4778384"/>
            <a:ext cx="2518692" cy="1981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new mexico">
            <a:extLst>
              <a:ext uri="{FF2B5EF4-FFF2-40B4-BE49-F238E27FC236}">
                <a16:creationId xmlns:a16="http://schemas.microsoft.com/office/drawing/2014/main" id="{7784CA30-96E2-43D9-8D23-468202A22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7945" y="187326"/>
            <a:ext cx="1671167" cy="1112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658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04F82-5C8E-4A16-96F0-9B611B0D915B}"/>
              </a:ext>
            </a:extLst>
          </p:cNvPr>
          <p:cNvSpPr>
            <a:spLocks noGrp="1"/>
          </p:cNvSpPr>
          <p:nvPr>
            <p:ph type="title"/>
          </p:nvPr>
        </p:nvSpPr>
        <p:spPr/>
        <p:txBody>
          <a:bodyPr/>
          <a:lstStyle/>
          <a:p>
            <a:r>
              <a:rPr lang="en-US" dirty="0"/>
              <a:t>Types of Sinkholes &amp; Sinkhole Collapse</a:t>
            </a:r>
          </a:p>
        </p:txBody>
      </p:sp>
      <p:pic>
        <p:nvPicPr>
          <p:cNvPr id="11266" name="Picture 2" descr="Image result for karst">
            <a:extLst>
              <a:ext uri="{FF2B5EF4-FFF2-40B4-BE49-F238E27FC236}">
                <a16:creationId xmlns:a16="http://schemas.microsoft.com/office/drawing/2014/main" id="{51AB6FDE-C58E-458B-A6EF-7984037A0DC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80060" y="1469631"/>
            <a:ext cx="9282512" cy="5163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898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97B07-9F28-46FE-B3A0-D3A1356F5531}"/>
              </a:ext>
            </a:extLst>
          </p:cNvPr>
          <p:cNvSpPr>
            <a:spLocks noGrp="1"/>
          </p:cNvSpPr>
          <p:nvPr>
            <p:ph type="title"/>
          </p:nvPr>
        </p:nvSpPr>
        <p:spPr/>
        <p:txBody>
          <a:bodyPr/>
          <a:lstStyle/>
          <a:p>
            <a:r>
              <a:rPr lang="en-US" dirty="0"/>
              <a:t>Large Water Pit ~ 14 Miles NW of Jal, NM </a:t>
            </a:r>
          </a:p>
        </p:txBody>
      </p:sp>
      <p:pic>
        <p:nvPicPr>
          <p:cNvPr id="5" name="Content Placeholder 4" descr="A painting on the wall&#10;&#10;Description generated with high confidence">
            <a:extLst>
              <a:ext uri="{FF2B5EF4-FFF2-40B4-BE49-F238E27FC236}">
                <a16:creationId xmlns:a16="http://schemas.microsoft.com/office/drawing/2014/main" id="{F9A2F4E0-40D7-456C-A542-44752B499A6E}"/>
              </a:ext>
            </a:extLst>
          </p:cNvPr>
          <p:cNvPicPr>
            <a:picLocks noGrp="1" noChangeAspect="1"/>
          </p:cNvPicPr>
          <p:nvPr>
            <p:ph idx="1"/>
          </p:nvPr>
        </p:nvPicPr>
        <p:blipFill>
          <a:blip r:embed="rId2"/>
          <a:stretch>
            <a:fillRect/>
          </a:stretch>
        </p:blipFill>
        <p:spPr>
          <a:xfrm>
            <a:off x="2015067" y="1914898"/>
            <a:ext cx="5994400" cy="4632037"/>
          </a:xfrm>
        </p:spPr>
      </p:pic>
    </p:spTree>
    <p:extLst>
      <p:ext uri="{BB962C8B-B14F-4D97-AF65-F5344CB8AC3E}">
        <p14:creationId xmlns:p14="http://schemas.microsoft.com/office/powerpoint/2010/main" val="1640387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97B07-9F28-46FE-B3A0-D3A1356F5531}"/>
              </a:ext>
            </a:extLst>
          </p:cNvPr>
          <p:cNvSpPr>
            <a:spLocks noGrp="1"/>
          </p:cNvSpPr>
          <p:nvPr>
            <p:ph type="title"/>
          </p:nvPr>
        </p:nvSpPr>
        <p:spPr/>
        <p:txBody>
          <a:bodyPr/>
          <a:lstStyle/>
          <a:p>
            <a:r>
              <a:rPr lang="en-US" dirty="0"/>
              <a:t>Large Water Pit ~ 14 Miles NW of Jal, NM </a:t>
            </a:r>
          </a:p>
        </p:txBody>
      </p:sp>
      <p:pic>
        <p:nvPicPr>
          <p:cNvPr id="5" name="Content Placeholder 4" descr="A painting on the wall&#10;&#10;Description generated with high confidence">
            <a:extLst>
              <a:ext uri="{FF2B5EF4-FFF2-40B4-BE49-F238E27FC236}">
                <a16:creationId xmlns:a16="http://schemas.microsoft.com/office/drawing/2014/main" id="{F9A2F4E0-40D7-456C-A542-44752B499A6E}"/>
              </a:ext>
            </a:extLst>
          </p:cNvPr>
          <p:cNvPicPr>
            <a:picLocks noGrp="1" noChangeAspect="1"/>
          </p:cNvPicPr>
          <p:nvPr>
            <p:ph idx="1"/>
          </p:nvPr>
        </p:nvPicPr>
        <p:blipFill>
          <a:blip r:embed="rId3"/>
          <a:stretch>
            <a:fillRect/>
          </a:stretch>
        </p:blipFill>
        <p:spPr>
          <a:xfrm>
            <a:off x="2015067" y="1914898"/>
            <a:ext cx="5994400" cy="4632037"/>
          </a:xfrm>
        </p:spPr>
      </p:pic>
      <p:sp>
        <p:nvSpPr>
          <p:cNvPr id="8" name="Oval 7">
            <a:extLst>
              <a:ext uri="{FF2B5EF4-FFF2-40B4-BE49-F238E27FC236}">
                <a16:creationId xmlns:a16="http://schemas.microsoft.com/office/drawing/2014/main" id="{CD8BC353-A61D-4C1E-AD5F-8C8A471E0C07}"/>
              </a:ext>
            </a:extLst>
          </p:cNvPr>
          <p:cNvSpPr/>
          <p:nvPr/>
        </p:nvSpPr>
        <p:spPr>
          <a:xfrm>
            <a:off x="5229998" y="2457707"/>
            <a:ext cx="1219165" cy="1291089"/>
          </a:xfrm>
          <a:prstGeom prst="ellipse">
            <a:avLst/>
          </a:prstGeom>
          <a:solidFill>
            <a:srgbClr val="FF0000">
              <a:alpha val="32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llout: Line 10">
            <a:extLst>
              <a:ext uri="{FF2B5EF4-FFF2-40B4-BE49-F238E27FC236}">
                <a16:creationId xmlns:a16="http://schemas.microsoft.com/office/drawing/2014/main" id="{0539B033-896F-4FA0-9BE8-68D6F9E42D6D}"/>
              </a:ext>
            </a:extLst>
          </p:cNvPr>
          <p:cNvSpPr/>
          <p:nvPr/>
        </p:nvSpPr>
        <p:spPr>
          <a:xfrm>
            <a:off x="7765894" y="1612469"/>
            <a:ext cx="1751682" cy="903383"/>
          </a:xfrm>
          <a:prstGeom prst="borderCallout1">
            <a:avLst>
              <a:gd name="adj1" fmla="val 18750"/>
              <a:gd name="adj2" fmla="val -8333"/>
              <a:gd name="adj3" fmla="val 127134"/>
              <a:gd name="adj4" fmla="val -84245"/>
            </a:avLst>
          </a:prstGeom>
          <a:ln>
            <a:tailEnd type="stealth" w="lg" len="lg"/>
          </a:ln>
        </p:spPr>
        <p:style>
          <a:lnRef idx="2">
            <a:schemeClr val="dk1"/>
          </a:lnRef>
          <a:fillRef idx="1">
            <a:schemeClr val="lt1"/>
          </a:fillRef>
          <a:effectRef idx="0">
            <a:schemeClr val="dk1"/>
          </a:effectRef>
          <a:fontRef idx="minor">
            <a:schemeClr val="dk1"/>
          </a:fontRef>
        </p:style>
        <p:txBody>
          <a:bodyPr rtlCol="0" anchor="ctr"/>
          <a:lstStyle/>
          <a:p>
            <a:pPr algn="ctr"/>
            <a:r>
              <a:rPr lang="en-US" dirty="0"/>
              <a:t>JWS Sinkhole</a:t>
            </a:r>
          </a:p>
        </p:txBody>
      </p:sp>
    </p:spTree>
    <p:extLst>
      <p:ext uri="{BB962C8B-B14F-4D97-AF65-F5344CB8AC3E}">
        <p14:creationId xmlns:p14="http://schemas.microsoft.com/office/powerpoint/2010/main" val="1702077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805D0-109D-40B2-9251-D23F9D48C6EE}"/>
              </a:ext>
            </a:extLst>
          </p:cNvPr>
          <p:cNvSpPr>
            <a:spLocks noGrp="1"/>
          </p:cNvSpPr>
          <p:nvPr>
            <p:ph type="title"/>
          </p:nvPr>
        </p:nvSpPr>
        <p:spPr/>
        <p:txBody>
          <a:bodyPr/>
          <a:lstStyle/>
          <a:p>
            <a:r>
              <a:rPr lang="en-US" dirty="0"/>
              <a:t>Looking for Sinkholes</a:t>
            </a:r>
          </a:p>
        </p:txBody>
      </p:sp>
      <p:sp>
        <p:nvSpPr>
          <p:cNvPr id="3" name="Content Placeholder 2">
            <a:extLst>
              <a:ext uri="{FF2B5EF4-FFF2-40B4-BE49-F238E27FC236}">
                <a16:creationId xmlns:a16="http://schemas.microsoft.com/office/drawing/2014/main" id="{7EF4A063-7AFE-4347-9D20-D26C0CC2CFB8}"/>
              </a:ext>
            </a:extLst>
          </p:cNvPr>
          <p:cNvSpPr>
            <a:spLocks noGrp="1"/>
          </p:cNvSpPr>
          <p:nvPr>
            <p:ph idx="1"/>
          </p:nvPr>
        </p:nvSpPr>
        <p:spPr>
          <a:xfrm>
            <a:off x="677334" y="1554365"/>
            <a:ext cx="8596668" cy="3880773"/>
          </a:xfrm>
        </p:spPr>
        <p:txBody>
          <a:bodyPr>
            <a:noAutofit/>
          </a:bodyPr>
          <a:lstStyle/>
          <a:p>
            <a:r>
              <a:rPr lang="en-US" sz="2400" dirty="0"/>
              <a:t>Topography</a:t>
            </a:r>
          </a:p>
          <a:p>
            <a:r>
              <a:rPr lang="en-US" sz="2400" dirty="0"/>
              <a:t>Vegetation</a:t>
            </a:r>
          </a:p>
          <a:p>
            <a:r>
              <a:rPr lang="en-US" sz="2400" dirty="0"/>
              <a:t>Borings</a:t>
            </a:r>
          </a:p>
          <a:p>
            <a:r>
              <a:rPr lang="en-US" sz="2400" dirty="0"/>
              <a:t>Geophysical</a:t>
            </a:r>
          </a:p>
          <a:p>
            <a:pPr lvl="1"/>
            <a:r>
              <a:rPr lang="en-US" sz="2400" dirty="0"/>
              <a:t>Gravity</a:t>
            </a:r>
          </a:p>
          <a:p>
            <a:pPr lvl="1"/>
            <a:r>
              <a:rPr lang="en-US" sz="2400" dirty="0"/>
              <a:t>Seismic</a:t>
            </a:r>
          </a:p>
          <a:p>
            <a:pPr lvl="1"/>
            <a:r>
              <a:rPr lang="en-US" sz="2400" dirty="0"/>
              <a:t>GPR</a:t>
            </a:r>
          </a:p>
          <a:p>
            <a:pPr lvl="1"/>
            <a:r>
              <a:rPr lang="en-US" sz="2400" dirty="0"/>
              <a:t>Resistivity</a:t>
            </a:r>
          </a:p>
          <a:p>
            <a:pPr lvl="1"/>
            <a:r>
              <a:rPr lang="en-US" sz="2400" dirty="0"/>
              <a:t>Electromagnetic</a:t>
            </a:r>
          </a:p>
        </p:txBody>
      </p:sp>
      <p:pic>
        <p:nvPicPr>
          <p:cNvPr id="7170" name="Picture 2" descr="Sinkhole plain, Mammoth Cave Area">
            <a:extLst>
              <a:ext uri="{FF2B5EF4-FFF2-40B4-BE49-F238E27FC236}">
                <a16:creationId xmlns:a16="http://schemas.microsoft.com/office/drawing/2014/main" id="{52D7FF67-3DA1-4E25-9F5A-4EEB1EA3D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166" y="1438275"/>
            <a:ext cx="6413500" cy="481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211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F7427-B4FA-45BC-A69D-0B5A37A69DAC}"/>
              </a:ext>
            </a:extLst>
          </p:cNvPr>
          <p:cNvSpPr>
            <a:spLocks noGrp="1"/>
          </p:cNvSpPr>
          <p:nvPr>
            <p:ph type="title"/>
          </p:nvPr>
        </p:nvSpPr>
        <p:spPr/>
        <p:txBody>
          <a:bodyPr>
            <a:normAutofit fontScale="90000"/>
          </a:bodyPr>
          <a:lstStyle/>
          <a:p>
            <a:r>
              <a:rPr lang="en-US" dirty="0"/>
              <a:t>Resistivity Survey</a:t>
            </a:r>
            <a:br>
              <a:rPr lang="en-US" dirty="0"/>
            </a:br>
            <a:r>
              <a:rPr lang="en-US" dirty="0"/>
              <a:t>a/k/a Electrical Resistivity Imaging &amp;</a:t>
            </a:r>
            <a:br>
              <a:rPr lang="en-US" dirty="0"/>
            </a:br>
            <a:r>
              <a:rPr lang="en-US" dirty="0"/>
              <a:t>Resistivity tomography</a:t>
            </a:r>
          </a:p>
        </p:txBody>
      </p:sp>
      <p:pic>
        <p:nvPicPr>
          <p:cNvPr id="7170" name="Picture 2" descr="Image result for a multi-electrode array for resistivity surveying">
            <a:extLst>
              <a:ext uri="{FF2B5EF4-FFF2-40B4-BE49-F238E27FC236}">
                <a16:creationId xmlns:a16="http://schemas.microsoft.com/office/drawing/2014/main" id="{AFA5CD91-74E5-4809-9635-19356C95E34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77863" y="2706952"/>
            <a:ext cx="4183062" cy="278870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6F3D6B12-1865-4850-92B3-7EE5BECA250E}"/>
              </a:ext>
            </a:extLst>
          </p:cNvPr>
          <p:cNvSpPr>
            <a:spLocks noGrp="1"/>
          </p:cNvSpPr>
          <p:nvPr>
            <p:ph sz="half" idx="2"/>
          </p:nvPr>
        </p:nvSpPr>
        <p:spPr>
          <a:xfrm>
            <a:off x="5089970" y="2160589"/>
            <a:ext cx="4862552" cy="3880773"/>
          </a:xfrm>
        </p:spPr>
        <p:txBody>
          <a:bodyPr>
            <a:normAutofit lnSpcReduction="10000"/>
          </a:bodyPr>
          <a:lstStyle/>
          <a:p>
            <a:r>
              <a:rPr lang="en-US" dirty="0"/>
              <a:t>Depth of investigation</a:t>
            </a:r>
          </a:p>
          <a:p>
            <a:pPr lvl="1"/>
            <a:r>
              <a:rPr lang="en-US" dirty="0"/>
              <a:t>Controlled by</a:t>
            </a:r>
          </a:p>
          <a:p>
            <a:pPr lvl="2"/>
            <a:r>
              <a:rPr lang="en-US" dirty="0"/>
              <a:t>“Spread” of electrode array (10-20% of spread)</a:t>
            </a:r>
          </a:p>
          <a:p>
            <a:pPr lvl="2"/>
            <a:r>
              <a:rPr lang="en-US" dirty="0"/>
              <a:t>Data acquisition protocol</a:t>
            </a:r>
          </a:p>
          <a:p>
            <a:pPr lvl="2"/>
            <a:r>
              <a:rPr lang="en-US" dirty="0"/>
              <a:t>Electrical properties of media</a:t>
            </a:r>
          </a:p>
          <a:p>
            <a:pPr lvl="2"/>
            <a:r>
              <a:rPr lang="en-US" dirty="0"/>
              <a:t>Available energy</a:t>
            </a:r>
          </a:p>
          <a:p>
            <a:r>
              <a:rPr lang="en-US" dirty="0"/>
              <a:t>Size of target</a:t>
            </a:r>
          </a:p>
          <a:p>
            <a:pPr lvl="1"/>
            <a:r>
              <a:rPr lang="en-US" dirty="0"/>
              <a:t>Resolution controlled by electrode spacing</a:t>
            </a:r>
          </a:p>
          <a:p>
            <a:pPr lvl="1"/>
            <a:r>
              <a:rPr lang="en-US" dirty="0"/>
              <a:t>Cannot “see” anything with dimensions less than ~½ electrode spacing</a:t>
            </a:r>
          </a:p>
          <a:p>
            <a:r>
              <a:rPr lang="en-US" dirty="0"/>
              <a:t>Resistivity contrast of target(s)</a:t>
            </a:r>
          </a:p>
        </p:txBody>
      </p:sp>
    </p:spTree>
    <p:extLst>
      <p:ext uri="{BB962C8B-B14F-4D97-AF65-F5344CB8AC3E}">
        <p14:creationId xmlns:p14="http://schemas.microsoft.com/office/powerpoint/2010/main" val="3117108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893266-8920-4279-8555-45EC8811B4D0}"/>
              </a:ext>
            </a:extLst>
          </p:cNvPr>
          <p:cNvSpPr>
            <a:spLocks noGrp="1"/>
          </p:cNvSpPr>
          <p:nvPr>
            <p:ph type="title"/>
          </p:nvPr>
        </p:nvSpPr>
        <p:spPr/>
        <p:txBody>
          <a:bodyPr/>
          <a:lstStyle/>
          <a:p>
            <a:r>
              <a:rPr lang="en-US" dirty="0"/>
              <a:t>Resistivity Theory of Operation</a:t>
            </a:r>
          </a:p>
        </p:txBody>
      </p:sp>
      <p:pic>
        <p:nvPicPr>
          <p:cNvPr id="6146" name="Picture 2" descr="Related image">
            <a:extLst>
              <a:ext uri="{FF2B5EF4-FFF2-40B4-BE49-F238E27FC236}">
                <a16:creationId xmlns:a16="http://schemas.microsoft.com/office/drawing/2014/main" id="{F6886D7D-B6EB-469D-9ED4-C686199263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334" y="2630804"/>
            <a:ext cx="3957005" cy="304260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lated image">
            <a:extLst>
              <a:ext uri="{FF2B5EF4-FFF2-40B4-BE49-F238E27FC236}">
                <a16:creationId xmlns:a16="http://schemas.microsoft.com/office/drawing/2014/main" id="{8EAF219D-68E7-4AF3-9AE5-B2ED1C522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653" y="1877271"/>
            <a:ext cx="4762500" cy="3714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4406E5-87C9-4556-AB4F-6E6FF268CAEB}"/>
              </a:ext>
            </a:extLst>
          </p:cNvPr>
          <p:cNvSpPr txBox="1"/>
          <p:nvPr/>
        </p:nvSpPr>
        <p:spPr>
          <a:xfrm>
            <a:off x="491067" y="2261472"/>
            <a:ext cx="1575175" cy="369332"/>
          </a:xfrm>
          <a:prstGeom prst="rect">
            <a:avLst/>
          </a:prstGeom>
          <a:noFill/>
        </p:spPr>
        <p:txBody>
          <a:bodyPr wrap="none" rtlCol="0">
            <a:spAutoFit/>
          </a:bodyPr>
          <a:lstStyle/>
          <a:p>
            <a:r>
              <a:rPr lang="en-US" dirty="0" err="1"/>
              <a:t>Wenner</a:t>
            </a:r>
            <a:r>
              <a:rPr lang="en-US" dirty="0"/>
              <a:t> Array</a:t>
            </a:r>
          </a:p>
        </p:txBody>
      </p:sp>
    </p:spTree>
    <p:extLst>
      <p:ext uri="{BB962C8B-B14F-4D97-AF65-F5344CB8AC3E}">
        <p14:creationId xmlns:p14="http://schemas.microsoft.com/office/powerpoint/2010/main" val="3938691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6CE6E43D-FC44-4F15-89C6-7C08E9BDC3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321115E6-3640-4179-A252-686A27B75B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E68D2ABE-CDFA-4BEB-AF45-E43862265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A108FB8B-558B-4F9E-970F-72D2EE57F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481E92F1-5BD2-4422-B875-90578CEAA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9D9630F3-9488-4F58-9098-F6B8552BD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A82B105D-E7A6-4F3A-AFDA-B9133F6BD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92262AB-546B-41A7-99DE-EC034F072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D878A1F7-F404-41A0-BD7C-9739499B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0076BF32-29FF-4C3A-B1AF-91A28EFD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A4C29F3-B3A2-40B9-8670-ADA39B0C4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3" name="Rectangle 82">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6" name="Straight Connector 85">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7"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Isosceles Triangle 88">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Isosceles Triangle 92">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6" name="Rectangle 95">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www.theusatravel.net/fckep/Image/New%20Mexico/Carlsbad_Caverns.jpg">
            <a:extLst>
              <a:ext uri="{FF2B5EF4-FFF2-40B4-BE49-F238E27FC236}">
                <a16:creationId xmlns:a16="http://schemas.microsoft.com/office/drawing/2014/main" id="{BAE49FCB-1C1B-41E1-B337-877CA35B44B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9360" r="1" b="2016"/>
          <a:stretch/>
        </p:blipFill>
        <p:spPr bwMode="auto">
          <a:xfrm>
            <a:off x="568452" y="571500"/>
            <a:ext cx="1105509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910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B181E-846D-4F01-907D-7F65253F7957}"/>
              </a:ext>
            </a:extLst>
          </p:cNvPr>
          <p:cNvSpPr>
            <a:spLocks noGrp="1"/>
          </p:cNvSpPr>
          <p:nvPr>
            <p:ph type="title"/>
          </p:nvPr>
        </p:nvSpPr>
        <p:spPr/>
        <p:txBody>
          <a:bodyPr/>
          <a:lstStyle/>
          <a:p>
            <a:r>
              <a:rPr lang="en-US" dirty="0"/>
              <a:t>Resistivity survey of the Roman castle </a:t>
            </a:r>
            <a:r>
              <a:rPr lang="en-US" dirty="0" err="1"/>
              <a:t>Ruffenhofen</a:t>
            </a:r>
            <a:r>
              <a:rPr lang="en-US" dirty="0"/>
              <a:t>, Bavaria</a:t>
            </a:r>
          </a:p>
        </p:txBody>
      </p:sp>
      <p:pic>
        <p:nvPicPr>
          <p:cNvPr id="7170" name="Picture 2" descr="Resistivity survey of the Roman castle Ruffenhofen, Bavaria">
            <a:extLst>
              <a:ext uri="{FF2B5EF4-FFF2-40B4-BE49-F238E27FC236}">
                <a16:creationId xmlns:a16="http://schemas.microsoft.com/office/drawing/2014/main" id="{12CB1B13-D998-4D0C-A9EA-9A79A8FE0D3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72276" y="1601217"/>
            <a:ext cx="4694124" cy="464718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Resistivity survey of the Roman castle Ruffenhofen, Bavaria">
            <a:extLst>
              <a:ext uri="{FF2B5EF4-FFF2-40B4-BE49-F238E27FC236}">
                <a16:creationId xmlns:a16="http://schemas.microsoft.com/office/drawing/2014/main" id="{97D69513-C644-41AA-82C0-F9D1F69D7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600" y="2312417"/>
            <a:ext cx="2992076" cy="3935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666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5F375-648E-4157-87AD-09098D070C6F}"/>
              </a:ext>
            </a:extLst>
          </p:cNvPr>
          <p:cNvSpPr>
            <a:spLocks noGrp="1"/>
          </p:cNvSpPr>
          <p:nvPr>
            <p:ph type="title"/>
          </p:nvPr>
        </p:nvSpPr>
        <p:spPr/>
        <p:txBody>
          <a:bodyPr/>
          <a:lstStyle/>
          <a:p>
            <a:r>
              <a:rPr lang="en-US" dirty="0"/>
              <a:t>Resistivity and Microgravity Survey</a:t>
            </a:r>
          </a:p>
        </p:txBody>
      </p:sp>
      <p:pic>
        <p:nvPicPr>
          <p:cNvPr id="2050" name="Picture 2" descr="karst2">
            <a:extLst>
              <a:ext uri="{FF2B5EF4-FFF2-40B4-BE49-F238E27FC236}">
                <a16:creationId xmlns:a16="http://schemas.microsoft.com/office/drawing/2014/main" id="{F7E40DB7-0B9F-464F-9D61-BE4AFBCF5E2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7863" y="2365152"/>
            <a:ext cx="8596312" cy="3472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238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D3406-F8FE-4B85-865B-B4906DED855E}"/>
              </a:ext>
            </a:extLst>
          </p:cNvPr>
          <p:cNvSpPr>
            <a:spLocks noGrp="1"/>
          </p:cNvSpPr>
          <p:nvPr>
            <p:ph type="title"/>
          </p:nvPr>
        </p:nvSpPr>
        <p:spPr/>
        <p:txBody>
          <a:bodyPr/>
          <a:lstStyle/>
          <a:p>
            <a:r>
              <a:rPr lang="en-US" dirty="0"/>
              <a:t>Resistivity </a:t>
            </a:r>
            <a:r>
              <a:rPr lang="en-US" dirty="0" err="1"/>
              <a:t>pseudosection</a:t>
            </a:r>
            <a:r>
              <a:rPr lang="en-US" dirty="0"/>
              <a:t> of cave's cavity</a:t>
            </a:r>
          </a:p>
        </p:txBody>
      </p:sp>
      <p:pic>
        <p:nvPicPr>
          <p:cNvPr id="4098" name="Picture 2" descr="Image result for karst and resistivity">
            <a:extLst>
              <a:ext uri="{FF2B5EF4-FFF2-40B4-BE49-F238E27FC236}">
                <a16:creationId xmlns:a16="http://schemas.microsoft.com/office/drawing/2014/main" id="{5C852C6A-3A4D-430E-9908-38C895A85B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863" y="2973393"/>
            <a:ext cx="8596312" cy="2255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821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3360A-A492-4731-9131-6AF375FE799A}"/>
              </a:ext>
            </a:extLst>
          </p:cNvPr>
          <p:cNvSpPr>
            <a:spLocks noGrp="1"/>
          </p:cNvSpPr>
          <p:nvPr>
            <p:ph type="title"/>
          </p:nvPr>
        </p:nvSpPr>
        <p:spPr/>
        <p:txBody>
          <a:bodyPr/>
          <a:lstStyle/>
          <a:p>
            <a:r>
              <a:rPr lang="en-US" dirty="0"/>
              <a:t>Resistivity section over JWS sinkhole</a:t>
            </a:r>
          </a:p>
        </p:txBody>
      </p:sp>
      <p:pic>
        <p:nvPicPr>
          <p:cNvPr id="4" name="Picture 2" descr="Image result for map showing jws sinkhole">
            <a:extLst>
              <a:ext uri="{FF2B5EF4-FFF2-40B4-BE49-F238E27FC236}">
                <a16:creationId xmlns:a16="http://schemas.microsoft.com/office/drawing/2014/main" id="{BC61FCFB-89FE-438A-B37F-D3F622FCCF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6248" y="2675825"/>
            <a:ext cx="10368998" cy="3027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JWS sinkhole">
            <a:extLst>
              <a:ext uri="{FF2B5EF4-FFF2-40B4-BE49-F238E27FC236}">
                <a16:creationId xmlns:a16="http://schemas.microsoft.com/office/drawing/2014/main" id="{3E0D470E-C260-473A-BA39-EC57E466B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253" y="1261963"/>
            <a:ext cx="1336867" cy="162887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ctor: Curved 6">
            <a:extLst>
              <a:ext uri="{FF2B5EF4-FFF2-40B4-BE49-F238E27FC236}">
                <a16:creationId xmlns:a16="http://schemas.microsoft.com/office/drawing/2014/main" id="{E0EF8020-87DC-42E7-90A7-CF1694AF525A}"/>
              </a:ext>
            </a:extLst>
          </p:cNvPr>
          <p:cNvCxnSpPr>
            <a:cxnSpLocks/>
            <a:stCxn id="5" idx="1"/>
          </p:cNvCxnSpPr>
          <p:nvPr/>
        </p:nvCxnSpPr>
        <p:spPr>
          <a:xfrm rot="10800000" flipV="1">
            <a:off x="6096001" y="2076402"/>
            <a:ext cx="1528253" cy="1157685"/>
          </a:xfrm>
          <a:prstGeom prst="curved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3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9D58-ADDB-4863-A011-B5581C507778}"/>
              </a:ext>
            </a:extLst>
          </p:cNvPr>
          <p:cNvSpPr>
            <a:spLocks noGrp="1"/>
          </p:cNvSpPr>
          <p:nvPr>
            <p:ph type="title"/>
          </p:nvPr>
        </p:nvSpPr>
        <p:spPr/>
        <p:txBody>
          <a:bodyPr/>
          <a:lstStyle/>
          <a:p>
            <a:r>
              <a:rPr lang="en-US" dirty="0"/>
              <a:t>Resistivity Survey</a:t>
            </a:r>
          </a:p>
        </p:txBody>
      </p:sp>
      <p:sp>
        <p:nvSpPr>
          <p:cNvPr id="6" name="Text Placeholder 5">
            <a:extLst>
              <a:ext uri="{FF2B5EF4-FFF2-40B4-BE49-F238E27FC236}">
                <a16:creationId xmlns:a16="http://schemas.microsoft.com/office/drawing/2014/main" id="{85092793-CC68-40CE-B1C1-B29BD7916135}"/>
              </a:ext>
            </a:extLst>
          </p:cNvPr>
          <p:cNvSpPr>
            <a:spLocks noGrp="1"/>
          </p:cNvSpPr>
          <p:nvPr>
            <p:ph type="body" idx="1"/>
          </p:nvPr>
        </p:nvSpPr>
        <p:spPr/>
        <p:txBody>
          <a:bodyPr/>
          <a:lstStyle/>
          <a:p>
            <a:r>
              <a:rPr lang="en-US" dirty="0"/>
              <a:t>Advantages</a:t>
            </a:r>
          </a:p>
        </p:txBody>
      </p:sp>
      <p:sp>
        <p:nvSpPr>
          <p:cNvPr id="7" name="Content Placeholder 6">
            <a:extLst>
              <a:ext uri="{FF2B5EF4-FFF2-40B4-BE49-F238E27FC236}">
                <a16:creationId xmlns:a16="http://schemas.microsoft.com/office/drawing/2014/main" id="{CCDDFFA0-F044-4E1A-B810-F5A570F657F8}"/>
              </a:ext>
            </a:extLst>
          </p:cNvPr>
          <p:cNvSpPr>
            <a:spLocks noGrp="1"/>
          </p:cNvSpPr>
          <p:nvPr>
            <p:ph sz="half" idx="2"/>
          </p:nvPr>
        </p:nvSpPr>
        <p:spPr/>
        <p:txBody>
          <a:bodyPr>
            <a:normAutofit lnSpcReduction="10000"/>
          </a:bodyPr>
          <a:lstStyle/>
          <a:p>
            <a:r>
              <a:rPr lang="en-US" dirty="0"/>
              <a:t>Good vertical resolution; 2D &amp; 3D imaging possible</a:t>
            </a:r>
          </a:p>
          <a:p>
            <a:r>
              <a:rPr lang="en-US" dirty="0"/>
              <a:t>Can generate virtual logs and horizon slices</a:t>
            </a:r>
          </a:p>
          <a:p>
            <a:r>
              <a:rPr lang="en-US" dirty="0"/>
              <a:t>Simple operation with modern multi-electrode systems</a:t>
            </a:r>
          </a:p>
          <a:p>
            <a:r>
              <a:rPr lang="en-US" dirty="0"/>
              <a:t>Can sound great to depths of hundreds of meters with additional energy inputs</a:t>
            </a:r>
          </a:p>
        </p:txBody>
      </p:sp>
      <p:sp>
        <p:nvSpPr>
          <p:cNvPr id="8" name="Text Placeholder 7">
            <a:extLst>
              <a:ext uri="{FF2B5EF4-FFF2-40B4-BE49-F238E27FC236}">
                <a16:creationId xmlns:a16="http://schemas.microsoft.com/office/drawing/2014/main" id="{C827C64A-CB54-4FD3-AA01-BAAC0CCEB177}"/>
              </a:ext>
            </a:extLst>
          </p:cNvPr>
          <p:cNvSpPr>
            <a:spLocks noGrp="1"/>
          </p:cNvSpPr>
          <p:nvPr>
            <p:ph type="body" sz="quarter" idx="3"/>
          </p:nvPr>
        </p:nvSpPr>
        <p:spPr/>
        <p:txBody>
          <a:bodyPr/>
          <a:lstStyle/>
          <a:p>
            <a:r>
              <a:rPr lang="en-US" dirty="0"/>
              <a:t>Disadvantages</a:t>
            </a:r>
          </a:p>
        </p:txBody>
      </p:sp>
      <p:sp>
        <p:nvSpPr>
          <p:cNvPr id="9" name="Content Placeholder 8">
            <a:extLst>
              <a:ext uri="{FF2B5EF4-FFF2-40B4-BE49-F238E27FC236}">
                <a16:creationId xmlns:a16="http://schemas.microsoft.com/office/drawing/2014/main" id="{40FF7A9F-E0AD-4505-8617-9BB1A26DE489}"/>
              </a:ext>
            </a:extLst>
          </p:cNvPr>
          <p:cNvSpPr>
            <a:spLocks noGrp="1"/>
          </p:cNvSpPr>
          <p:nvPr>
            <p:ph sz="quarter" idx="4"/>
          </p:nvPr>
        </p:nvSpPr>
        <p:spPr/>
        <p:txBody>
          <a:bodyPr>
            <a:normAutofit lnSpcReduction="10000"/>
          </a:bodyPr>
          <a:lstStyle/>
          <a:p>
            <a:r>
              <a:rPr lang="en-US" dirty="0"/>
              <a:t>Cumbersome and slow to deploy – best deployed with a crew of 3 to 4 people (can be done with 2 people)</a:t>
            </a:r>
          </a:p>
          <a:p>
            <a:r>
              <a:rPr lang="en-US" dirty="0"/>
              <a:t>Slow data acquisition</a:t>
            </a:r>
          </a:p>
          <a:p>
            <a:pPr lvl="1"/>
            <a:r>
              <a:rPr lang="en-US" dirty="0"/>
              <a:t>Data acquisition time variable; depends on acquisition protocol, local geology and surface conditions; can be an hour or more</a:t>
            </a:r>
          </a:p>
          <a:p>
            <a:pPr lvl="1"/>
            <a:r>
              <a:rPr lang="en-US" dirty="0"/>
              <a:t>Electrode arrays must be moved multiple times to produce a 3D image (or you need a lot of electrode cable)</a:t>
            </a:r>
          </a:p>
        </p:txBody>
      </p:sp>
      <p:pic>
        <p:nvPicPr>
          <p:cNvPr id="10" name="Picture 2" descr="Image result for resistivity survey">
            <a:extLst>
              <a:ext uri="{FF2B5EF4-FFF2-40B4-BE49-F238E27FC236}">
                <a16:creationId xmlns:a16="http://schemas.microsoft.com/office/drawing/2014/main" id="{21567F9E-6617-4BC5-995C-5585405B4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6491" y="341043"/>
            <a:ext cx="2180521" cy="15893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9E1BD2D-A2A1-41AA-A73D-DDEC037FCD43}"/>
              </a:ext>
            </a:extLst>
          </p:cNvPr>
          <p:cNvSpPr txBox="1"/>
          <p:nvPr/>
        </p:nvSpPr>
        <p:spPr>
          <a:xfrm>
            <a:off x="994941" y="5891031"/>
            <a:ext cx="2653290" cy="461665"/>
          </a:xfrm>
          <a:prstGeom prst="rect">
            <a:avLst/>
          </a:prstGeom>
          <a:noFill/>
        </p:spPr>
        <p:txBody>
          <a:bodyPr wrap="none" rtlCol="0">
            <a:spAutoFit/>
          </a:bodyPr>
          <a:lstStyle/>
          <a:p>
            <a:r>
              <a:rPr lang="en-US" sz="2400" dirty="0">
                <a:solidFill>
                  <a:srgbClr val="0070C0"/>
                </a:solidFill>
              </a:rPr>
              <a:t>Lots of great data</a:t>
            </a:r>
          </a:p>
        </p:txBody>
      </p:sp>
      <p:sp>
        <p:nvSpPr>
          <p:cNvPr id="12" name="TextBox 11">
            <a:extLst>
              <a:ext uri="{FF2B5EF4-FFF2-40B4-BE49-F238E27FC236}">
                <a16:creationId xmlns:a16="http://schemas.microsoft.com/office/drawing/2014/main" id="{BFF2CF97-07FE-45CC-9F9A-9144029345E2}"/>
              </a:ext>
            </a:extLst>
          </p:cNvPr>
          <p:cNvSpPr txBox="1"/>
          <p:nvPr/>
        </p:nvSpPr>
        <p:spPr>
          <a:xfrm>
            <a:off x="5706567" y="6017567"/>
            <a:ext cx="3248133" cy="461665"/>
          </a:xfrm>
          <a:prstGeom prst="rect">
            <a:avLst/>
          </a:prstGeom>
          <a:noFill/>
        </p:spPr>
        <p:txBody>
          <a:bodyPr wrap="none" rtlCol="0">
            <a:spAutoFit/>
          </a:bodyPr>
          <a:lstStyle/>
          <a:p>
            <a:r>
              <a:rPr lang="en-US" sz="2400" dirty="0">
                <a:solidFill>
                  <a:srgbClr val="0070C0"/>
                </a:solidFill>
              </a:rPr>
              <a:t>Takes a while to get it</a:t>
            </a:r>
          </a:p>
        </p:txBody>
      </p:sp>
    </p:spTree>
    <p:extLst>
      <p:ext uri="{BB962C8B-B14F-4D97-AF65-F5344CB8AC3E}">
        <p14:creationId xmlns:p14="http://schemas.microsoft.com/office/powerpoint/2010/main" val="3856410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A6DE5-295E-4FBE-B9E1-A2B7E5F803B7}"/>
              </a:ext>
            </a:extLst>
          </p:cNvPr>
          <p:cNvSpPr>
            <a:spLocks noGrp="1"/>
          </p:cNvSpPr>
          <p:nvPr>
            <p:ph type="title"/>
          </p:nvPr>
        </p:nvSpPr>
        <p:spPr/>
        <p:txBody>
          <a:bodyPr/>
          <a:lstStyle/>
          <a:p>
            <a:r>
              <a:rPr lang="en-US" dirty="0"/>
              <a:t>Electromagnetic Induction Survey (Terrain Conductivity Survey)</a:t>
            </a:r>
          </a:p>
        </p:txBody>
      </p:sp>
      <p:pic>
        <p:nvPicPr>
          <p:cNvPr id="8194" name="Picture 2" descr="Image result for em-31 survey">
            <a:extLst>
              <a:ext uri="{FF2B5EF4-FFF2-40B4-BE49-F238E27FC236}">
                <a16:creationId xmlns:a16="http://schemas.microsoft.com/office/drawing/2014/main" id="{C917D1AA-8D31-4735-990A-21A055208F7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77863" y="2705958"/>
            <a:ext cx="3571215" cy="238251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66FF693A-1D98-4847-996D-B17FE8782AB7}"/>
              </a:ext>
            </a:extLst>
          </p:cNvPr>
          <p:cNvSpPr>
            <a:spLocks noGrp="1"/>
          </p:cNvSpPr>
          <p:nvPr>
            <p:ph sz="half" idx="2"/>
          </p:nvPr>
        </p:nvSpPr>
        <p:spPr>
          <a:xfrm>
            <a:off x="4781337" y="2157413"/>
            <a:ext cx="5451476" cy="3881437"/>
          </a:xfrm>
        </p:spPr>
        <p:txBody>
          <a:bodyPr>
            <a:normAutofit/>
          </a:bodyPr>
          <a:lstStyle/>
          <a:p>
            <a:r>
              <a:rPr lang="en-US" dirty="0"/>
              <a:t>Depth of Investigation (generally fixed and shallow)</a:t>
            </a:r>
          </a:p>
          <a:p>
            <a:pPr lvl="1"/>
            <a:r>
              <a:rPr lang="en-US" dirty="0"/>
              <a:t>Controlled by Tx </a:t>
            </a:r>
            <a:r>
              <a:rPr lang="en-US" dirty="0">
                <a:latin typeface="Yu Gothic UI" panose="020B0500000000000000" pitchFamily="34" charset="-128"/>
                <a:ea typeface="Yu Gothic UI" panose="020B0500000000000000" pitchFamily="34" charset="-128"/>
              </a:rPr>
              <a:t>⇨</a:t>
            </a:r>
            <a:r>
              <a:rPr lang="en-US" dirty="0"/>
              <a:t> Rx distance &amp; Tx frequency</a:t>
            </a:r>
          </a:p>
          <a:p>
            <a:pPr lvl="2"/>
            <a:r>
              <a:rPr lang="en-US" dirty="0"/>
              <a:t>Most commercial instruments have a fixed Tx </a:t>
            </a:r>
            <a:r>
              <a:rPr lang="en-US" dirty="0">
                <a:latin typeface="Yu Gothic UI" panose="020B0500000000000000" pitchFamily="34" charset="-128"/>
                <a:ea typeface="Yu Gothic UI" panose="020B0500000000000000" pitchFamily="34" charset="-128"/>
              </a:rPr>
              <a:t>⇨</a:t>
            </a:r>
            <a:r>
              <a:rPr lang="en-US" dirty="0"/>
              <a:t> Rx distance &amp; operate at a single frequency</a:t>
            </a:r>
          </a:p>
          <a:p>
            <a:pPr lvl="2"/>
            <a:r>
              <a:rPr lang="en-US" dirty="0"/>
              <a:t>Electrical properties of media</a:t>
            </a:r>
          </a:p>
          <a:p>
            <a:r>
              <a:rPr lang="en-US" dirty="0"/>
              <a:t>Size of target</a:t>
            </a:r>
          </a:p>
          <a:p>
            <a:pPr lvl="1"/>
            <a:r>
              <a:rPr lang="en-US" dirty="0"/>
              <a:t>Resolution controlled by traverse spacing</a:t>
            </a:r>
          </a:p>
          <a:p>
            <a:pPr lvl="1"/>
            <a:r>
              <a:rPr lang="en-US" dirty="0"/>
              <a:t>Cannot “see” anything smaller than ~ ½ traverse spacing</a:t>
            </a:r>
          </a:p>
          <a:p>
            <a:r>
              <a:rPr lang="en-US" dirty="0"/>
              <a:t>Conductivity contrast of target(s)</a:t>
            </a:r>
          </a:p>
        </p:txBody>
      </p:sp>
      <p:sp>
        <p:nvSpPr>
          <p:cNvPr id="5" name="TextBox 4">
            <a:extLst>
              <a:ext uri="{FF2B5EF4-FFF2-40B4-BE49-F238E27FC236}">
                <a16:creationId xmlns:a16="http://schemas.microsoft.com/office/drawing/2014/main" id="{4BE631EE-6E1D-40A7-9D32-62BEC4DF0858}"/>
              </a:ext>
            </a:extLst>
          </p:cNvPr>
          <p:cNvSpPr txBox="1"/>
          <p:nvPr/>
        </p:nvSpPr>
        <p:spPr>
          <a:xfrm>
            <a:off x="1227666" y="1975922"/>
            <a:ext cx="2848857" cy="369332"/>
          </a:xfrm>
          <a:prstGeom prst="rect">
            <a:avLst/>
          </a:prstGeom>
          <a:noFill/>
        </p:spPr>
        <p:txBody>
          <a:bodyPr wrap="none" rtlCol="0">
            <a:spAutoFit/>
          </a:bodyPr>
          <a:lstStyle/>
          <a:p>
            <a:r>
              <a:rPr lang="en-US" dirty="0"/>
              <a:t>Frequency Domain Survey</a:t>
            </a:r>
          </a:p>
        </p:txBody>
      </p:sp>
      <p:sp>
        <p:nvSpPr>
          <p:cNvPr id="7" name="TextBox 6">
            <a:extLst>
              <a:ext uri="{FF2B5EF4-FFF2-40B4-BE49-F238E27FC236}">
                <a16:creationId xmlns:a16="http://schemas.microsoft.com/office/drawing/2014/main" id="{0215CE3E-6E36-4A09-BE3A-A45939DCE8F5}"/>
              </a:ext>
            </a:extLst>
          </p:cNvPr>
          <p:cNvSpPr txBox="1"/>
          <p:nvPr/>
        </p:nvSpPr>
        <p:spPr>
          <a:xfrm>
            <a:off x="677334" y="5669518"/>
            <a:ext cx="4062331" cy="369332"/>
          </a:xfrm>
          <a:prstGeom prst="rect">
            <a:avLst/>
          </a:prstGeom>
          <a:noFill/>
        </p:spPr>
        <p:txBody>
          <a:bodyPr wrap="none" rtlCol="0">
            <a:spAutoFit/>
          </a:bodyPr>
          <a:lstStyle/>
          <a:p>
            <a:r>
              <a:rPr lang="en-US" dirty="0"/>
              <a:t>EM-31 – depth of investigation ~ 20-ft</a:t>
            </a:r>
          </a:p>
        </p:txBody>
      </p:sp>
    </p:spTree>
    <p:extLst>
      <p:ext uri="{BB962C8B-B14F-4D97-AF65-F5344CB8AC3E}">
        <p14:creationId xmlns:p14="http://schemas.microsoft.com/office/powerpoint/2010/main" val="1266187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51689F-F098-403B-8D01-7EEBD7921302}"/>
              </a:ext>
            </a:extLst>
          </p:cNvPr>
          <p:cNvSpPr>
            <a:spLocks noGrp="1"/>
          </p:cNvSpPr>
          <p:nvPr>
            <p:ph type="title"/>
          </p:nvPr>
        </p:nvSpPr>
        <p:spPr/>
        <p:txBody>
          <a:bodyPr/>
          <a:lstStyle/>
          <a:p>
            <a:r>
              <a:rPr lang="en-US" dirty="0"/>
              <a:t>Electromagnetic Induction Survey Theory of Operation</a:t>
            </a:r>
          </a:p>
        </p:txBody>
      </p:sp>
      <p:pic>
        <p:nvPicPr>
          <p:cNvPr id="9218" name="Picture 2" descr="Image result for terrain conductivity survey">
            <a:extLst>
              <a:ext uri="{FF2B5EF4-FFF2-40B4-BE49-F238E27FC236}">
                <a16:creationId xmlns:a16="http://schemas.microsoft.com/office/drawing/2014/main" id="{08975913-B6DE-4868-B36E-6A63965F9E1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975668" y="2542608"/>
            <a:ext cx="38862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electromagnetic induction prospecting">
            <a:extLst>
              <a:ext uri="{FF2B5EF4-FFF2-40B4-BE49-F238E27FC236}">
                <a16:creationId xmlns:a16="http://schemas.microsoft.com/office/drawing/2014/main" id="{DED9357F-2EE3-4645-BB50-96A9F0307FE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339964" y="2363446"/>
            <a:ext cx="3196354" cy="330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47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5CF9D-78DA-459E-9715-D6634D72DECC}"/>
              </a:ext>
            </a:extLst>
          </p:cNvPr>
          <p:cNvSpPr>
            <a:spLocks noGrp="1"/>
          </p:cNvSpPr>
          <p:nvPr>
            <p:ph type="title"/>
          </p:nvPr>
        </p:nvSpPr>
        <p:spPr/>
        <p:txBody>
          <a:bodyPr/>
          <a:lstStyle/>
          <a:p>
            <a:r>
              <a:rPr lang="en-US" dirty="0"/>
              <a:t>Electromagnetic Induction Survey Theory of Operation</a:t>
            </a:r>
          </a:p>
        </p:txBody>
      </p:sp>
      <p:pic>
        <p:nvPicPr>
          <p:cNvPr id="5" name="Picture 8" descr="Image result for electromagnetic induction prospecting">
            <a:extLst>
              <a:ext uri="{FF2B5EF4-FFF2-40B4-BE49-F238E27FC236}">
                <a16:creationId xmlns:a16="http://schemas.microsoft.com/office/drawing/2014/main" id="{C1587C09-E802-4B39-9726-25B79C6EAF2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77863" y="2576915"/>
            <a:ext cx="4183062" cy="30487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terrain conductivity survey">
            <a:extLst>
              <a:ext uri="{FF2B5EF4-FFF2-40B4-BE49-F238E27FC236}">
                <a16:creationId xmlns:a16="http://schemas.microsoft.com/office/drawing/2014/main" id="{AC86AA9A-EC9B-403A-8DE6-7CC6BD1AC87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38750" y="2629694"/>
            <a:ext cx="3886200"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299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erradat.co.uk/wp-content/uploads/2014/10/karst1.jpg">
            <a:extLst>
              <a:ext uri="{FF2B5EF4-FFF2-40B4-BE49-F238E27FC236}">
                <a16:creationId xmlns:a16="http://schemas.microsoft.com/office/drawing/2014/main" id="{A4BBBAB7-003D-4E37-A604-01A12C628B1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7361" y="274867"/>
            <a:ext cx="8285610" cy="6308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170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9D58-ADDB-4863-A011-B5581C507778}"/>
              </a:ext>
            </a:extLst>
          </p:cNvPr>
          <p:cNvSpPr>
            <a:spLocks noGrp="1"/>
          </p:cNvSpPr>
          <p:nvPr>
            <p:ph type="title"/>
          </p:nvPr>
        </p:nvSpPr>
        <p:spPr/>
        <p:txBody>
          <a:bodyPr/>
          <a:lstStyle/>
          <a:p>
            <a:r>
              <a:rPr lang="en-US" dirty="0"/>
              <a:t>Resistivity Survey</a:t>
            </a:r>
          </a:p>
        </p:txBody>
      </p:sp>
      <p:sp>
        <p:nvSpPr>
          <p:cNvPr id="6" name="Text Placeholder 5">
            <a:extLst>
              <a:ext uri="{FF2B5EF4-FFF2-40B4-BE49-F238E27FC236}">
                <a16:creationId xmlns:a16="http://schemas.microsoft.com/office/drawing/2014/main" id="{85092793-CC68-40CE-B1C1-B29BD7916135}"/>
              </a:ext>
            </a:extLst>
          </p:cNvPr>
          <p:cNvSpPr>
            <a:spLocks noGrp="1"/>
          </p:cNvSpPr>
          <p:nvPr>
            <p:ph type="body" idx="1"/>
          </p:nvPr>
        </p:nvSpPr>
        <p:spPr/>
        <p:txBody>
          <a:bodyPr/>
          <a:lstStyle/>
          <a:p>
            <a:r>
              <a:rPr lang="en-US" dirty="0"/>
              <a:t>Advantages</a:t>
            </a:r>
          </a:p>
        </p:txBody>
      </p:sp>
      <p:sp>
        <p:nvSpPr>
          <p:cNvPr id="7" name="Content Placeholder 6">
            <a:extLst>
              <a:ext uri="{FF2B5EF4-FFF2-40B4-BE49-F238E27FC236}">
                <a16:creationId xmlns:a16="http://schemas.microsoft.com/office/drawing/2014/main" id="{CCDDFFA0-F044-4E1A-B810-F5A570F657F8}"/>
              </a:ext>
            </a:extLst>
          </p:cNvPr>
          <p:cNvSpPr>
            <a:spLocks noGrp="1"/>
          </p:cNvSpPr>
          <p:nvPr>
            <p:ph sz="half" idx="2"/>
          </p:nvPr>
        </p:nvSpPr>
        <p:spPr/>
        <p:txBody>
          <a:bodyPr>
            <a:normAutofit lnSpcReduction="10000"/>
          </a:bodyPr>
          <a:lstStyle/>
          <a:p>
            <a:r>
              <a:rPr lang="en-US" dirty="0"/>
              <a:t>Very fast data acquisition – in some instances can be mechanized – can be airborne; on foot anticipate 1-m/second speed over smooth ground</a:t>
            </a:r>
          </a:p>
          <a:p>
            <a:r>
              <a:rPr lang="en-US" dirty="0"/>
              <a:t>Very simple operation if system uses coordinated sub-meter GPS and data acquisition</a:t>
            </a:r>
          </a:p>
        </p:txBody>
      </p:sp>
      <p:sp>
        <p:nvSpPr>
          <p:cNvPr id="8" name="Text Placeholder 7">
            <a:extLst>
              <a:ext uri="{FF2B5EF4-FFF2-40B4-BE49-F238E27FC236}">
                <a16:creationId xmlns:a16="http://schemas.microsoft.com/office/drawing/2014/main" id="{C827C64A-CB54-4FD3-AA01-BAAC0CCEB177}"/>
              </a:ext>
            </a:extLst>
          </p:cNvPr>
          <p:cNvSpPr>
            <a:spLocks noGrp="1"/>
          </p:cNvSpPr>
          <p:nvPr>
            <p:ph type="body" sz="quarter" idx="3"/>
          </p:nvPr>
        </p:nvSpPr>
        <p:spPr/>
        <p:txBody>
          <a:bodyPr/>
          <a:lstStyle/>
          <a:p>
            <a:r>
              <a:rPr lang="en-US" dirty="0"/>
              <a:t>Disadvantages</a:t>
            </a:r>
          </a:p>
        </p:txBody>
      </p:sp>
      <p:sp>
        <p:nvSpPr>
          <p:cNvPr id="9" name="Content Placeholder 8">
            <a:extLst>
              <a:ext uri="{FF2B5EF4-FFF2-40B4-BE49-F238E27FC236}">
                <a16:creationId xmlns:a16="http://schemas.microsoft.com/office/drawing/2014/main" id="{40FF7A9F-E0AD-4505-8617-9BB1A26DE489}"/>
              </a:ext>
            </a:extLst>
          </p:cNvPr>
          <p:cNvSpPr>
            <a:spLocks noGrp="1"/>
          </p:cNvSpPr>
          <p:nvPr>
            <p:ph sz="quarter" idx="4"/>
          </p:nvPr>
        </p:nvSpPr>
        <p:spPr>
          <a:xfrm>
            <a:off x="5088384" y="2737245"/>
            <a:ext cx="5046216" cy="3304117"/>
          </a:xfrm>
        </p:spPr>
        <p:txBody>
          <a:bodyPr>
            <a:normAutofit lnSpcReduction="10000"/>
          </a:bodyPr>
          <a:lstStyle/>
          <a:p>
            <a:r>
              <a:rPr lang="en-US" dirty="0"/>
              <a:t>No vertical resolution; only 2D (surface) images can be generated</a:t>
            </a:r>
          </a:p>
          <a:p>
            <a:r>
              <a:rPr lang="en-US" dirty="0"/>
              <a:t>Depth of investigation fixed by instrument – typically no more than ~20 ft with most commonly used instrument</a:t>
            </a:r>
          </a:p>
          <a:p>
            <a:r>
              <a:rPr lang="en-US" dirty="0"/>
              <a:t>Can be difficult to advance over heavily vegetated site or difficult topography</a:t>
            </a:r>
          </a:p>
          <a:p>
            <a:r>
              <a:rPr lang="en-US" dirty="0"/>
              <a:t>Data processing may require extensive filtering if there is conductive infrastructure; unusable data on some developed sites</a:t>
            </a:r>
          </a:p>
        </p:txBody>
      </p:sp>
      <p:sp>
        <p:nvSpPr>
          <p:cNvPr id="11" name="TextBox 10">
            <a:extLst>
              <a:ext uri="{FF2B5EF4-FFF2-40B4-BE49-F238E27FC236}">
                <a16:creationId xmlns:a16="http://schemas.microsoft.com/office/drawing/2014/main" id="{49E1BD2D-A2A1-41AA-A73D-DDEC037FCD43}"/>
              </a:ext>
            </a:extLst>
          </p:cNvPr>
          <p:cNvSpPr txBox="1"/>
          <p:nvPr/>
        </p:nvSpPr>
        <p:spPr>
          <a:xfrm>
            <a:off x="1020609" y="5341472"/>
            <a:ext cx="3495893" cy="461665"/>
          </a:xfrm>
          <a:prstGeom prst="rect">
            <a:avLst/>
          </a:prstGeom>
          <a:noFill/>
        </p:spPr>
        <p:txBody>
          <a:bodyPr wrap="none" rtlCol="0">
            <a:spAutoFit/>
          </a:bodyPr>
          <a:lstStyle/>
          <a:p>
            <a:r>
              <a:rPr lang="en-US" sz="2400" dirty="0">
                <a:solidFill>
                  <a:srgbClr val="0070C0"/>
                </a:solidFill>
              </a:rPr>
              <a:t>Lots of great data FAST!</a:t>
            </a:r>
          </a:p>
        </p:txBody>
      </p:sp>
      <p:sp>
        <p:nvSpPr>
          <p:cNvPr id="12" name="TextBox 11">
            <a:extLst>
              <a:ext uri="{FF2B5EF4-FFF2-40B4-BE49-F238E27FC236}">
                <a16:creationId xmlns:a16="http://schemas.microsoft.com/office/drawing/2014/main" id="{BFF2CF97-07FE-45CC-9F9A-9144029345E2}"/>
              </a:ext>
            </a:extLst>
          </p:cNvPr>
          <p:cNvSpPr txBox="1"/>
          <p:nvPr/>
        </p:nvSpPr>
        <p:spPr>
          <a:xfrm>
            <a:off x="5088383" y="5998335"/>
            <a:ext cx="5387950" cy="461665"/>
          </a:xfrm>
          <a:prstGeom prst="rect">
            <a:avLst/>
          </a:prstGeom>
          <a:noFill/>
        </p:spPr>
        <p:txBody>
          <a:bodyPr wrap="none" rtlCol="0">
            <a:spAutoFit/>
          </a:bodyPr>
          <a:lstStyle/>
          <a:p>
            <a:r>
              <a:rPr lang="en-US" sz="2400" dirty="0">
                <a:solidFill>
                  <a:srgbClr val="0070C0"/>
                </a:solidFill>
              </a:rPr>
              <a:t>You only know about the near surface</a:t>
            </a:r>
          </a:p>
        </p:txBody>
      </p:sp>
      <p:pic>
        <p:nvPicPr>
          <p:cNvPr id="13" name="Picture 2" descr="Image result for terrain conductivity survey">
            <a:extLst>
              <a:ext uri="{FF2B5EF4-FFF2-40B4-BE49-F238E27FC236}">
                <a16:creationId xmlns:a16="http://schemas.microsoft.com/office/drawing/2014/main" id="{6ACCF6F7-A95D-45A3-8219-EA3F303AF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2676" y="609600"/>
            <a:ext cx="3074734" cy="182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531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4" name="Group 70">
            <a:extLst>
              <a:ext uri="{FF2B5EF4-FFF2-40B4-BE49-F238E27FC236}">
                <a16:creationId xmlns:a16="http://schemas.microsoft.com/office/drawing/2014/main" id="{6CE6E43D-FC44-4F15-89C6-7C08E9BDC3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321115E6-3640-4179-A252-686A27B75B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E68D2ABE-CDFA-4BEB-AF45-E43862265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A108FB8B-558B-4F9E-970F-72D2EE57F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481E92F1-5BD2-4422-B875-90578CEAA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9D9630F3-9488-4F58-9098-F6B8552BD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A82B105D-E7A6-4F3A-AFDA-B9133F6BD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92262AB-546B-41A7-99DE-EC034F072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D878A1F7-F404-41A0-BD7C-9739499B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0076BF32-29FF-4C3A-B1AF-91A28EFD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A4C29F3-B3A2-40B9-8670-ADA39B0C4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3" name="Rectangle 82">
            <a:extLst>
              <a:ext uri="{FF2B5EF4-FFF2-40B4-BE49-F238E27FC236}">
                <a16:creationId xmlns:a16="http://schemas.microsoft.com/office/drawing/2014/main" id="{377F545A-A4BF-4D23-B82E-2D33535D6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Image result for karst">
            <a:extLst>
              <a:ext uri="{FF2B5EF4-FFF2-40B4-BE49-F238E27FC236}">
                <a16:creationId xmlns:a16="http://schemas.microsoft.com/office/drawing/2014/main" id="{0A6B8812-8970-45E2-9389-055B249A014A}"/>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1" b="1282"/>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67BD169-5385-4621-8E54-98676C919A15}"/>
              </a:ext>
            </a:extLst>
          </p:cNvPr>
          <p:cNvSpPr txBox="1"/>
          <p:nvPr/>
        </p:nvSpPr>
        <p:spPr>
          <a:xfrm>
            <a:off x="1103086" y="425753"/>
            <a:ext cx="1593706" cy="830997"/>
          </a:xfrm>
          <a:prstGeom prst="rect">
            <a:avLst/>
          </a:prstGeom>
          <a:noFill/>
        </p:spPr>
        <p:txBody>
          <a:bodyPr wrap="none" rtlCol="0">
            <a:spAutoFit/>
          </a:bodyPr>
          <a:lstStyle/>
          <a:p>
            <a:r>
              <a:rPr lang="en-US" sz="4800" dirty="0"/>
              <a:t>Karst</a:t>
            </a:r>
          </a:p>
        </p:txBody>
      </p:sp>
    </p:spTree>
    <p:extLst>
      <p:ext uri="{BB962C8B-B14F-4D97-AF65-F5344CB8AC3E}">
        <p14:creationId xmlns:p14="http://schemas.microsoft.com/office/powerpoint/2010/main" val="2594135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22E52C-A171-4046-AC0D-2222496D8E3C}"/>
              </a:ext>
            </a:extLst>
          </p:cNvPr>
          <p:cNvSpPr>
            <a:spLocks noGrp="1"/>
          </p:cNvSpPr>
          <p:nvPr>
            <p:ph type="title"/>
          </p:nvPr>
        </p:nvSpPr>
        <p:spPr/>
        <p:txBody>
          <a:bodyPr/>
          <a:lstStyle/>
          <a:p>
            <a:r>
              <a:rPr lang="en-US" dirty="0"/>
              <a:t>New Mexico Flowback Facility Investigation</a:t>
            </a:r>
          </a:p>
        </p:txBody>
      </p:sp>
      <p:pic>
        <p:nvPicPr>
          <p:cNvPr id="10" name="Content Placeholder 9" descr="A picture containing text, map&#10;&#10;Description generated with very high confidence">
            <a:extLst>
              <a:ext uri="{FF2B5EF4-FFF2-40B4-BE49-F238E27FC236}">
                <a16:creationId xmlns:a16="http://schemas.microsoft.com/office/drawing/2014/main" id="{2CB49D9E-2B3F-4360-A2A2-F94633653E50}"/>
              </a:ext>
            </a:extLst>
          </p:cNvPr>
          <p:cNvPicPr>
            <a:picLocks noGrp="1" noChangeAspect="1"/>
          </p:cNvPicPr>
          <p:nvPr>
            <p:ph sz="half" idx="1"/>
          </p:nvPr>
        </p:nvPicPr>
        <p:blipFill>
          <a:blip r:embed="rId3"/>
          <a:stretch>
            <a:fillRect/>
          </a:stretch>
        </p:blipFill>
        <p:spPr>
          <a:xfrm>
            <a:off x="677863" y="2525686"/>
            <a:ext cx="4183062" cy="3151240"/>
          </a:xfrm>
        </p:spPr>
      </p:pic>
      <p:pic>
        <p:nvPicPr>
          <p:cNvPr id="12" name="Content Placeholder 11">
            <a:extLst>
              <a:ext uri="{FF2B5EF4-FFF2-40B4-BE49-F238E27FC236}">
                <a16:creationId xmlns:a16="http://schemas.microsoft.com/office/drawing/2014/main" id="{726ABA4F-F5CD-46F4-9B83-33ADCFDA9CE4}"/>
              </a:ext>
            </a:extLst>
          </p:cNvPr>
          <p:cNvPicPr>
            <a:picLocks noGrp="1" noChangeAspect="1"/>
          </p:cNvPicPr>
          <p:nvPr>
            <p:ph sz="half" idx="2"/>
          </p:nvPr>
        </p:nvPicPr>
        <p:blipFill>
          <a:blip r:embed="rId4"/>
          <a:stretch>
            <a:fillRect/>
          </a:stretch>
        </p:blipFill>
        <p:spPr>
          <a:xfrm>
            <a:off x="5832207" y="2501476"/>
            <a:ext cx="4184650" cy="3152436"/>
          </a:xfrm>
        </p:spPr>
      </p:pic>
    </p:spTree>
    <p:extLst>
      <p:ext uri="{BB962C8B-B14F-4D97-AF65-F5344CB8AC3E}">
        <p14:creationId xmlns:p14="http://schemas.microsoft.com/office/powerpoint/2010/main" val="2137367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12">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5" name="Rectangle 24">
            <a:extLst>
              <a:ext uri="{FF2B5EF4-FFF2-40B4-BE49-F238E27FC236}">
                <a16:creationId xmlns:a16="http://schemas.microsoft.com/office/drawing/2014/main" id="{39178BE9-53D8-441A-8691-0ED3B464B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11">
            <a:extLst>
              <a:ext uri="{FF2B5EF4-FFF2-40B4-BE49-F238E27FC236}">
                <a16:creationId xmlns:a16="http://schemas.microsoft.com/office/drawing/2014/main" id="{A90EA130-6FE2-4FD9-B07E-BB4D60640678}"/>
              </a:ext>
            </a:extLst>
          </p:cNvPr>
          <p:cNvPicPr>
            <a:picLocks noGrp="1" noChangeAspect="1"/>
          </p:cNvPicPr>
          <p:nvPr>
            <p:ph idx="1"/>
          </p:nvPr>
        </p:nvPicPr>
        <p:blipFill>
          <a:blip r:embed="rId2"/>
          <a:stretch>
            <a:fillRect/>
          </a:stretch>
        </p:blipFill>
        <p:spPr>
          <a:xfrm>
            <a:off x="2394294" y="643466"/>
            <a:ext cx="7403411" cy="5571067"/>
          </a:xfrm>
          <a:prstGeom prst="rect">
            <a:avLst/>
          </a:prstGeom>
          <a:ln>
            <a:solidFill>
              <a:srgbClr val="002060"/>
            </a:solidFill>
          </a:ln>
        </p:spPr>
      </p:pic>
      <p:sp>
        <p:nvSpPr>
          <p:cNvPr id="4" name="TextBox 3">
            <a:extLst>
              <a:ext uri="{FF2B5EF4-FFF2-40B4-BE49-F238E27FC236}">
                <a16:creationId xmlns:a16="http://schemas.microsoft.com/office/drawing/2014/main" id="{569E27A6-E612-4317-A338-6D97248797B2}"/>
              </a:ext>
            </a:extLst>
          </p:cNvPr>
          <p:cNvSpPr txBox="1"/>
          <p:nvPr/>
        </p:nvSpPr>
        <p:spPr>
          <a:xfrm>
            <a:off x="3050684" y="851770"/>
            <a:ext cx="6164636" cy="646331"/>
          </a:xfrm>
          <a:prstGeom prst="rect">
            <a:avLst/>
          </a:prstGeom>
          <a:noFill/>
        </p:spPr>
        <p:txBody>
          <a:bodyPr wrap="none" rtlCol="0">
            <a:spAutoFit/>
          </a:bodyPr>
          <a:lstStyle/>
          <a:p>
            <a:r>
              <a:rPr lang="en-US" sz="3600" b="1" dirty="0">
                <a:solidFill>
                  <a:schemeClr val="bg1"/>
                </a:solidFill>
              </a:rPr>
              <a:t>Full Site 1,200-ft x 2,500-ft</a:t>
            </a:r>
          </a:p>
        </p:txBody>
      </p:sp>
    </p:spTree>
    <p:extLst>
      <p:ext uri="{BB962C8B-B14F-4D97-AF65-F5344CB8AC3E}">
        <p14:creationId xmlns:p14="http://schemas.microsoft.com/office/powerpoint/2010/main" val="3321714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39178BE9-53D8-441A-8691-0ED3B464B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grass, fence, building&#10;&#10;Description generated with high confidence">
            <a:extLst>
              <a:ext uri="{FF2B5EF4-FFF2-40B4-BE49-F238E27FC236}">
                <a16:creationId xmlns:a16="http://schemas.microsoft.com/office/drawing/2014/main" id="{5BA754DB-0C83-41D4-B1BB-09912EECB048}"/>
              </a:ext>
            </a:extLst>
          </p:cNvPr>
          <p:cNvPicPr>
            <a:picLocks noGrp="1" noChangeAspect="1"/>
          </p:cNvPicPr>
          <p:nvPr>
            <p:ph idx="1"/>
          </p:nvPr>
        </p:nvPicPr>
        <p:blipFill>
          <a:blip r:embed="rId2"/>
          <a:stretch>
            <a:fillRect/>
          </a:stretch>
        </p:blipFill>
        <p:spPr>
          <a:xfrm>
            <a:off x="2394294" y="643466"/>
            <a:ext cx="7403411" cy="5571067"/>
          </a:xfrm>
          <a:prstGeom prst="rect">
            <a:avLst/>
          </a:prstGeom>
        </p:spPr>
      </p:pic>
    </p:spTree>
    <p:extLst>
      <p:ext uri="{BB962C8B-B14F-4D97-AF65-F5344CB8AC3E}">
        <p14:creationId xmlns:p14="http://schemas.microsoft.com/office/powerpoint/2010/main" val="4170334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5216EC-132F-458A-A680-B4A473CC9F3F}"/>
              </a:ext>
            </a:extLst>
          </p:cNvPr>
          <p:cNvPicPr>
            <a:picLocks noGrp="1" noChangeAspect="1"/>
          </p:cNvPicPr>
          <p:nvPr>
            <p:ph idx="1"/>
          </p:nvPr>
        </p:nvPicPr>
        <p:blipFill>
          <a:blip r:embed="rId2"/>
          <a:stretch>
            <a:fillRect/>
          </a:stretch>
        </p:blipFill>
        <p:spPr>
          <a:xfrm>
            <a:off x="3219189" y="437701"/>
            <a:ext cx="7941502" cy="5982598"/>
          </a:xfrm>
        </p:spPr>
      </p:pic>
      <p:sp>
        <p:nvSpPr>
          <p:cNvPr id="4" name="TextBox 3">
            <a:extLst>
              <a:ext uri="{FF2B5EF4-FFF2-40B4-BE49-F238E27FC236}">
                <a16:creationId xmlns:a16="http://schemas.microsoft.com/office/drawing/2014/main" id="{64ACCDB4-2542-4422-8D5E-B94FAF86EA9E}"/>
              </a:ext>
            </a:extLst>
          </p:cNvPr>
          <p:cNvSpPr txBox="1"/>
          <p:nvPr/>
        </p:nvSpPr>
        <p:spPr>
          <a:xfrm>
            <a:off x="3798723" y="739035"/>
            <a:ext cx="6782434" cy="584775"/>
          </a:xfrm>
          <a:prstGeom prst="rect">
            <a:avLst/>
          </a:prstGeom>
          <a:noFill/>
        </p:spPr>
        <p:txBody>
          <a:bodyPr wrap="none" rtlCol="0">
            <a:spAutoFit/>
          </a:bodyPr>
          <a:lstStyle/>
          <a:p>
            <a:r>
              <a:rPr lang="en-US" sz="3200" b="1" dirty="0">
                <a:solidFill>
                  <a:schemeClr val="bg1"/>
                </a:solidFill>
              </a:rPr>
              <a:t>Actual Survey Area 927-ft x 910-ft</a:t>
            </a:r>
          </a:p>
        </p:txBody>
      </p:sp>
      <p:sp>
        <p:nvSpPr>
          <p:cNvPr id="6" name="TextBox 5">
            <a:extLst>
              <a:ext uri="{FF2B5EF4-FFF2-40B4-BE49-F238E27FC236}">
                <a16:creationId xmlns:a16="http://schemas.microsoft.com/office/drawing/2014/main" id="{F70303AE-A6D2-448C-875C-E0F1D8AB6F84}"/>
              </a:ext>
            </a:extLst>
          </p:cNvPr>
          <p:cNvSpPr txBox="1"/>
          <p:nvPr/>
        </p:nvSpPr>
        <p:spPr>
          <a:xfrm>
            <a:off x="513567" y="1590805"/>
            <a:ext cx="2299027" cy="1754326"/>
          </a:xfrm>
          <a:prstGeom prst="rect">
            <a:avLst/>
          </a:prstGeom>
          <a:noFill/>
        </p:spPr>
        <p:txBody>
          <a:bodyPr wrap="none" rtlCol="0">
            <a:spAutoFit/>
          </a:bodyPr>
          <a:lstStyle/>
          <a:p>
            <a:r>
              <a:rPr lang="en-US" dirty="0"/>
              <a:t>EM-31</a:t>
            </a:r>
          </a:p>
          <a:p>
            <a:r>
              <a:rPr lang="en-US" dirty="0"/>
              <a:t>8 miles of traverse</a:t>
            </a:r>
          </a:p>
          <a:p>
            <a:r>
              <a:rPr lang="en-US" dirty="0"/>
              <a:t>~ 40-ft spacing</a:t>
            </a:r>
          </a:p>
          <a:p>
            <a:r>
              <a:rPr lang="en-US" dirty="0"/>
              <a:t>~ 84,000 data points</a:t>
            </a:r>
          </a:p>
          <a:p>
            <a:r>
              <a:rPr lang="en-US" dirty="0"/>
              <a:t>2-men – 7 hours</a:t>
            </a:r>
          </a:p>
          <a:p>
            <a:endParaRPr lang="en-US" dirty="0"/>
          </a:p>
        </p:txBody>
      </p:sp>
      <p:sp>
        <p:nvSpPr>
          <p:cNvPr id="7" name="Rectangle 6">
            <a:extLst>
              <a:ext uri="{FF2B5EF4-FFF2-40B4-BE49-F238E27FC236}">
                <a16:creationId xmlns:a16="http://schemas.microsoft.com/office/drawing/2014/main" id="{868F8BAE-F58C-4994-B3EC-1D8E734203AA}"/>
              </a:ext>
            </a:extLst>
          </p:cNvPr>
          <p:cNvSpPr/>
          <p:nvPr/>
        </p:nvSpPr>
        <p:spPr>
          <a:xfrm>
            <a:off x="5060515" y="1323810"/>
            <a:ext cx="4133589" cy="427532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5799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ext&#10;&#10;Description generated with high confidence">
            <a:extLst>
              <a:ext uri="{FF2B5EF4-FFF2-40B4-BE49-F238E27FC236}">
                <a16:creationId xmlns:a16="http://schemas.microsoft.com/office/drawing/2014/main" id="{FA866E9A-0F90-40D1-8B9F-D7B9B61EAF15}"/>
              </a:ext>
            </a:extLst>
          </p:cNvPr>
          <p:cNvPicPr>
            <a:picLocks noGrp="1" noChangeAspect="1"/>
          </p:cNvPicPr>
          <p:nvPr>
            <p:ph idx="1"/>
          </p:nvPr>
        </p:nvPicPr>
        <p:blipFill>
          <a:blip r:embed="rId2"/>
          <a:stretch>
            <a:fillRect/>
          </a:stretch>
        </p:blipFill>
        <p:spPr>
          <a:xfrm>
            <a:off x="3398530" y="649166"/>
            <a:ext cx="7733931" cy="5826228"/>
          </a:xfrm>
        </p:spPr>
      </p:pic>
      <p:sp>
        <p:nvSpPr>
          <p:cNvPr id="2" name="TextBox 1">
            <a:extLst>
              <a:ext uri="{FF2B5EF4-FFF2-40B4-BE49-F238E27FC236}">
                <a16:creationId xmlns:a16="http://schemas.microsoft.com/office/drawing/2014/main" id="{71F1170E-041C-406F-AE3E-DF83A29F30D8}"/>
              </a:ext>
            </a:extLst>
          </p:cNvPr>
          <p:cNvSpPr txBox="1"/>
          <p:nvPr/>
        </p:nvSpPr>
        <p:spPr>
          <a:xfrm>
            <a:off x="338202" y="914399"/>
            <a:ext cx="2755726" cy="923330"/>
          </a:xfrm>
          <a:prstGeom prst="rect">
            <a:avLst/>
          </a:prstGeom>
          <a:noFill/>
        </p:spPr>
        <p:txBody>
          <a:bodyPr wrap="square" rtlCol="0">
            <a:spAutoFit/>
          </a:bodyPr>
          <a:lstStyle/>
          <a:p>
            <a:r>
              <a:rPr lang="en-US" dirty="0"/>
              <a:t>Brighter colors indicate higher terrain conductivity</a:t>
            </a:r>
          </a:p>
        </p:txBody>
      </p:sp>
    </p:spTree>
    <p:extLst>
      <p:ext uri="{BB962C8B-B14F-4D97-AF65-F5344CB8AC3E}">
        <p14:creationId xmlns:p14="http://schemas.microsoft.com/office/powerpoint/2010/main" val="3403667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ext&#10;&#10;Description generated with high confidence">
            <a:extLst>
              <a:ext uri="{FF2B5EF4-FFF2-40B4-BE49-F238E27FC236}">
                <a16:creationId xmlns:a16="http://schemas.microsoft.com/office/drawing/2014/main" id="{FA866E9A-0F90-40D1-8B9F-D7B9B61EAF15}"/>
              </a:ext>
            </a:extLst>
          </p:cNvPr>
          <p:cNvPicPr>
            <a:picLocks noGrp="1" noChangeAspect="1"/>
          </p:cNvPicPr>
          <p:nvPr>
            <p:ph idx="1"/>
          </p:nvPr>
        </p:nvPicPr>
        <p:blipFill>
          <a:blip r:embed="rId2"/>
          <a:stretch>
            <a:fillRect/>
          </a:stretch>
        </p:blipFill>
        <p:spPr>
          <a:xfrm>
            <a:off x="1857829" y="624114"/>
            <a:ext cx="7733931" cy="5826228"/>
          </a:xfrm>
        </p:spPr>
      </p:pic>
      <p:sp>
        <p:nvSpPr>
          <p:cNvPr id="2" name="Oval 1">
            <a:extLst>
              <a:ext uri="{FF2B5EF4-FFF2-40B4-BE49-F238E27FC236}">
                <a16:creationId xmlns:a16="http://schemas.microsoft.com/office/drawing/2014/main" id="{2BCE1B36-6638-44C5-94F7-B58A76FD5895}"/>
              </a:ext>
            </a:extLst>
          </p:cNvPr>
          <p:cNvSpPr/>
          <p:nvPr/>
        </p:nvSpPr>
        <p:spPr>
          <a:xfrm>
            <a:off x="5724794" y="821635"/>
            <a:ext cx="1570383" cy="1470991"/>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32320B2-11E4-45C5-98C0-B29A26519B34}"/>
              </a:ext>
            </a:extLst>
          </p:cNvPr>
          <p:cNvSpPr/>
          <p:nvPr/>
        </p:nvSpPr>
        <p:spPr>
          <a:xfrm rot="1363800">
            <a:off x="4237795" y="3362073"/>
            <a:ext cx="1570383" cy="2466691"/>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607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CE6E43D-FC44-4F15-89C6-7C08E9BDC3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321115E6-3640-4179-A252-686A27B75B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68D2ABE-CDFA-4BEB-AF45-E43862265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A108FB8B-558B-4F9E-970F-72D2EE57F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481E92F1-5BD2-4422-B875-90578CEAA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D9630F3-9488-4F58-9098-F6B8552BD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A82B105D-E7A6-4F3A-AFDA-B9133F6BD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92262AB-546B-41A7-99DE-EC034F072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D878A1F7-F404-41A0-BD7C-9739499B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076BF32-29FF-4C3A-B1AF-91A28EFD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A4C29F3-B3A2-40B9-8670-ADA39B0C4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58B37E8-C266-419C-834B-CACBCDC43B03}"/>
              </a:ext>
            </a:extLst>
          </p:cNvPr>
          <p:cNvPicPr>
            <a:picLocks noGrp="1" noChangeAspect="1"/>
          </p:cNvPicPr>
          <p:nvPr>
            <p:ph idx="1"/>
          </p:nvPr>
        </p:nvPicPr>
        <p:blipFill rotWithShape="1">
          <a:blip r:embed="rId2"/>
          <a:srcRect t="18054" r="1" b="4500"/>
          <a:stretch/>
        </p:blipFill>
        <p:spPr>
          <a:xfrm>
            <a:off x="568452" y="571500"/>
            <a:ext cx="11055096" cy="5715000"/>
          </a:xfrm>
          <a:prstGeom prst="rect">
            <a:avLst/>
          </a:prstGeom>
        </p:spPr>
      </p:pic>
      <p:sp>
        <p:nvSpPr>
          <p:cNvPr id="5" name="TextBox 4">
            <a:extLst>
              <a:ext uri="{FF2B5EF4-FFF2-40B4-BE49-F238E27FC236}">
                <a16:creationId xmlns:a16="http://schemas.microsoft.com/office/drawing/2014/main" id="{9DCDB747-2F14-4B60-91B2-96FC83DB7B83}"/>
              </a:ext>
            </a:extLst>
          </p:cNvPr>
          <p:cNvSpPr txBox="1"/>
          <p:nvPr/>
        </p:nvSpPr>
        <p:spPr>
          <a:xfrm>
            <a:off x="1089061" y="750014"/>
            <a:ext cx="4810932" cy="1200329"/>
          </a:xfrm>
          <a:prstGeom prst="rect">
            <a:avLst/>
          </a:prstGeom>
          <a:noFill/>
        </p:spPr>
        <p:txBody>
          <a:bodyPr wrap="none" rtlCol="0">
            <a:spAutoFit/>
          </a:bodyPr>
          <a:lstStyle/>
          <a:p>
            <a:r>
              <a:rPr lang="en-US" sz="7200" dirty="0">
                <a:solidFill>
                  <a:schemeClr val="bg1"/>
                </a:solidFill>
              </a:rPr>
              <a:t>Questions ?</a:t>
            </a:r>
          </a:p>
        </p:txBody>
      </p:sp>
    </p:spTree>
    <p:extLst>
      <p:ext uri="{BB962C8B-B14F-4D97-AF65-F5344CB8AC3E}">
        <p14:creationId xmlns:p14="http://schemas.microsoft.com/office/powerpoint/2010/main" val="4018311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B2466-1721-4D95-9F40-B950E77496D0}"/>
              </a:ext>
            </a:extLst>
          </p:cNvPr>
          <p:cNvSpPr>
            <a:spLocks noGrp="1"/>
          </p:cNvSpPr>
          <p:nvPr>
            <p:ph type="title"/>
          </p:nvPr>
        </p:nvSpPr>
        <p:spPr/>
        <p:txBody>
          <a:bodyPr/>
          <a:lstStyle/>
          <a:p>
            <a:r>
              <a:rPr lang="en-US" dirty="0"/>
              <a:t>Karst – You’re Living on It</a:t>
            </a:r>
          </a:p>
        </p:txBody>
      </p:sp>
      <p:pic>
        <p:nvPicPr>
          <p:cNvPr id="4" name="Picture 2" descr="http://www.geohazards.com.php56-1.dfw3-1.websitetestlink.com/wp-content/uploads/2015/10/Blog_US-Karst-Map_1120px.jpg">
            <a:extLst>
              <a:ext uri="{FF2B5EF4-FFF2-40B4-BE49-F238E27FC236}">
                <a16:creationId xmlns:a16="http://schemas.microsoft.com/office/drawing/2014/main" id="{9F4A2D92-8B5B-4570-960A-B6C1338583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3016" y="1516743"/>
            <a:ext cx="7309593" cy="47316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663589-7E2A-4119-A69B-4D986B9BC726}"/>
              </a:ext>
            </a:extLst>
          </p:cNvPr>
          <p:cNvSpPr txBox="1"/>
          <p:nvPr/>
        </p:nvSpPr>
        <p:spPr>
          <a:xfrm>
            <a:off x="7664625" y="1270000"/>
            <a:ext cx="3850041" cy="1015663"/>
          </a:xfrm>
          <a:prstGeom prst="rect">
            <a:avLst/>
          </a:prstGeom>
          <a:solidFill>
            <a:schemeClr val="bg1"/>
          </a:solidFill>
          <a:ln>
            <a:solidFill>
              <a:schemeClr val="tx1"/>
            </a:solidFill>
          </a:ln>
        </p:spPr>
        <p:txBody>
          <a:bodyPr wrap="square" rtlCol="0">
            <a:spAutoFit/>
          </a:bodyPr>
          <a:lstStyle/>
          <a:p>
            <a:r>
              <a:rPr lang="en-US" sz="2000" dirty="0"/>
              <a:t>About 25% of the Land Area of the United States is Underlain by Karst or </a:t>
            </a:r>
            <a:r>
              <a:rPr lang="en-US" sz="2000" dirty="0" err="1"/>
              <a:t>Pseudokarst</a:t>
            </a:r>
            <a:endParaRPr lang="en-US" sz="2000" dirty="0"/>
          </a:p>
        </p:txBody>
      </p:sp>
    </p:spTree>
    <p:extLst>
      <p:ext uri="{BB962C8B-B14F-4D97-AF65-F5344CB8AC3E}">
        <p14:creationId xmlns:p14="http://schemas.microsoft.com/office/powerpoint/2010/main" val="728726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B46D99-5D05-41BF-A6D7-A3448062ACE8}"/>
              </a:ext>
            </a:extLst>
          </p:cNvPr>
          <p:cNvSpPr>
            <a:spLocks noGrp="1"/>
          </p:cNvSpPr>
          <p:nvPr>
            <p:ph type="title"/>
          </p:nvPr>
        </p:nvSpPr>
        <p:spPr/>
        <p:txBody>
          <a:bodyPr/>
          <a:lstStyle/>
          <a:p>
            <a:r>
              <a:rPr lang="en-US" dirty="0"/>
              <a:t>Karst Evolution</a:t>
            </a:r>
          </a:p>
        </p:txBody>
      </p:sp>
      <p:pic>
        <p:nvPicPr>
          <p:cNvPr id="12290" name="Picture 2" descr="Related image">
            <a:extLst>
              <a:ext uri="{FF2B5EF4-FFF2-40B4-BE49-F238E27FC236}">
                <a16:creationId xmlns:a16="http://schemas.microsoft.com/office/drawing/2014/main" id="{DFB6CB20-3AB1-4168-84E6-AD7AE1A071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0010" y="1569488"/>
            <a:ext cx="9107628" cy="483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083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6CE6E43D-FC44-4F15-89C6-7C08E9BDC3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321115E6-3640-4179-A252-686A27B75B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E68D2ABE-CDFA-4BEB-AF45-E43862265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A108FB8B-558B-4F9E-970F-72D2EE57F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481E92F1-5BD2-4422-B875-90578CEAA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9D9630F3-9488-4F58-9098-F6B8552BD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A82B105D-E7A6-4F3A-AFDA-B9133F6BD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92262AB-546B-41A7-99DE-EC034F072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D878A1F7-F404-41A0-BD7C-9739499B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0076BF32-29FF-4C3A-B1AF-91A28EFD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A4C29F3-B3A2-40B9-8670-ADA39B0C4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3" name="Rectangle 82">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6" name="Straight Connector 85">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7"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Isosceles Triangle 88">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Isosceles Triangle 92">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6" name="Rectangle 95">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Related image">
            <a:extLst>
              <a:ext uri="{FF2B5EF4-FFF2-40B4-BE49-F238E27FC236}">
                <a16:creationId xmlns:a16="http://schemas.microsoft.com/office/drawing/2014/main" id="{15724C3B-3F9A-40B7-8B10-B8334394450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981" r="1" b="16883"/>
          <a:stretch/>
        </p:blipFill>
        <p:spPr bwMode="auto">
          <a:xfrm>
            <a:off x="568452" y="571500"/>
            <a:ext cx="1105509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580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6CE6E43D-FC44-4F15-89C6-7C08E9BDC3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321115E6-3640-4179-A252-686A27B75B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E68D2ABE-CDFA-4BEB-AF45-E43862265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A108FB8B-558B-4F9E-970F-72D2EE57F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481E92F1-5BD2-4422-B875-90578CEAA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9D9630F3-9488-4F58-9098-F6B8552BD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A82B105D-E7A6-4F3A-AFDA-B9133F6BD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92262AB-546B-41A7-99DE-EC034F072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D878A1F7-F404-41A0-BD7C-9739499B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0076BF32-29FF-4C3A-B1AF-91A28EFD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A4C29F3-B3A2-40B9-8670-ADA39B0C4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3" name="Rectangle 82">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6" name="Straight Connector 85">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7"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Isosceles Triangle 88">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Isosceles Triangle 92">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6" name="Rectangle 95">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Related image">
            <a:extLst>
              <a:ext uri="{FF2B5EF4-FFF2-40B4-BE49-F238E27FC236}">
                <a16:creationId xmlns:a16="http://schemas.microsoft.com/office/drawing/2014/main" id="{16D1E25C-2913-4926-90D8-A8886F49C6C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620" r="1" b="16891"/>
          <a:stretch/>
        </p:blipFill>
        <p:spPr bwMode="auto">
          <a:xfrm>
            <a:off x="568452" y="571500"/>
            <a:ext cx="11055096"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E1BE054-DA2B-412C-9BA1-0D6B7892EE55}"/>
              </a:ext>
            </a:extLst>
          </p:cNvPr>
          <p:cNvSpPr/>
          <p:nvPr/>
        </p:nvSpPr>
        <p:spPr>
          <a:xfrm>
            <a:off x="11271183" y="1395663"/>
            <a:ext cx="390866" cy="4321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986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369DE0-2165-439C-89D0-6AFE453B2B77}"/>
              </a:ext>
            </a:extLst>
          </p:cNvPr>
          <p:cNvSpPr>
            <a:spLocks noGrp="1"/>
          </p:cNvSpPr>
          <p:nvPr>
            <p:ph type="title"/>
          </p:nvPr>
        </p:nvSpPr>
        <p:spPr/>
        <p:txBody>
          <a:bodyPr/>
          <a:lstStyle/>
          <a:p>
            <a:r>
              <a:rPr lang="en-US" dirty="0"/>
              <a:t>Collapse of Karst is a Significant Geological Hazard to Surface Structures</a:t>
            </a:r>
          </a:p>
        </p:txBody>
      </p:sp>
      <p:pic>
        <p:nvPicPr>
          <p:cNvPr id="7" name="Picture 2" descr="Image result for sinkhole">
            <a:extLst>
              <a:ext uri="{FF2B5EF4-FFF2-40B4-BE49-F238E27FC236}">
                <a16:creationId xmlns:a16="http://schemas.microsoft.com/office/drawing/2014/main" id="{641E7D36-36C9-4BA6-809E-75A3F73E0EA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77863" y="2532658"/>
            <a:ext cx="4183062" cy="31372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arst1a">
            <a:extLst>
              <a:ext uri="{FF2B5EF4-FFF2-40B4-BE49-F238E27FC236}">
                <a16:creationId xmlns:a16="http://schemas.microsoft.com/office/drawing/2014/main" id="{4F6E3DFF-9A3F-429B-B75A-28C99540FE8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89525" y="2560185"/>
            <a:ext cx="4184650" cy="3082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253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DABAE-9BEB-4AA5-9B9E-3A5DB1AF20D1}"/>
              </a:ext>
            </a:extLst>
          </p:cNvPr>
          <p:cNvSpPr>
            <a:spLocks noGrp="1"/>
          </p:cNvSpPr>
          <p:nvPr>
            <p:ph type="title"/>
          </p:nvPr>
        </p:nvSpPr>
        <p:spPr>
          <a:xfrm>
            <a:off x="416077" y="2264229"/>
            <a:ext cx="4811485" cy="1320800"/>
          </a:xfrm>
        </p:spPr>
        <p:txBody>
          <a:bodyPr>
            <a:normAutofit fontScale="90000"/>
          </a:bodyPr>
          <a:lstStyle/>
          <a:p>
            <a:r>
              <a:rPr lang="en-US" dirty="0"/>
              <a:t>The JWS Sinkhole in Eddy County, New Mexico is over 300 feet across.  Caused by deep brine mining of a salt deposit.</a:t>
            </a:r>
          </a:p>
        </p:txBody>
      </p:sp>
      <p:pic>
        <p:nvPicPr>
          <p:cNvPr id="6146" name="Picture 2" descr="JWS sinkhole">
            <a:extLst>
              <a:ext uri="{FF2B5EF4-FFF2-40B4-BE49-F238E27FC236}">
                <a16:creationId xmlns:a16="http://schemas.microsoft.com/office/drawing/2014/main" id="{46F30FEB-1CFC-4AF7-9DB2-C33189E9D2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27562" y="653799"/>
            <a:ext cx="4811485" cy="58624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new mexico">
            <a:extLst>
              <a:ext uri="{FF2B5EF4-FFF2-40B4-BE49-F238E27FC236}">
                <a16:creationId xmlns:a16="http://schemas.microsoft.com/office/drawing/2014/main" id="{4AB95ACE-7B0B-4D95-A4C2-956986162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627" y="16260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p showing jws sinkhole">
            <a:extLst>
              <a:ext uri="{FF2B5EF4-FFF2-40B4-BE49-F238E27FC236}">
                <a16:creationId xmlns:a16="http://schemas.microsoft.com/office/drawing/2014/main" id="{69669965-023D-4A83-8F91-8A694E1AD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0312" y="433895"/>
            <a:ext cx="3193295" cy="3797851"/>
          </a:xfrm>
          <a:prstGeom prst="rect">
            <a:avLst/>
          </a:prstGeom>
          <a:noFill/>
          <a:extLst>
            <a:ext uri="{909E8E84-426E-40DD-AFC4-6F175D3DCCD1}">
              <a14:hiddenFill xmlns:a14="http://schemas.microsoft.com/office/drawing/2010/main">
                <a:solidFill>
                  <a:srgbClr val="FFFFFF"/>
                </a:solidFill>
              </a14:hiddenFill>
            </a:ext>
          </a:extLst>
        </p:spPr>
      </p:pic>
      <p:sp>
        <p:nvSpPr>
          <p:cNvPr id="3" name="Star: 5 Points 2">
            <a:extLst>
              <a:ext uri="{FF2B5EF4-FFF2-40B4-BE49-F238E27FC236}">
                <a16:creationId xmlns:a16="http://schemas.microsoft.com/office/drawing/2014/main" id="{743E02D7-B266-4876-B6F3-A381D0F30E77}"/>
              </a:ext>
            </a:extLst>
          </p:cNvPr>
          <p:cNvSpPr/>
          <p:nvPr/>
        </p:nvSpPr>
        <p:spPr>
          <a:xfrm>
            <a:off x="10516959" y="3056467"/>
            <a:ext cx="347134" cy="26246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52771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1353</Words>
  <Application>Microsoft Office PowerPoint</Application>
  <PresentationFormat>Widescreen</PresentationFormat>
  <Paragraphs>142</Paragraphs>
  <Slides>36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Yu Gothic UI</vt:lpstr>
      <vt:lpstr>Arial</vt:lpstr>
      <vt:lpstr>Calibri</vt:lpstr>
      <vt:lpstr>Symbol</vt:lpstr>
      <vt:lpstr>Trebuchet MS</vt:lpstr>
      <vt:lpstr>Wingdings 3</vt:lpstr>
      <vt:lpstr>Facet</vt:lpstr>
      <vt:lpstr>Are There Holes Below Us?</vt:lpstr>
      <vt:lpstr>PowerPoint Presentation</vt:lpstr>
      <vt:lpstr>PowerPoint Presentation</vt:lpstr>
      <vt:lpstr>Karst – You’re Living on It</vt:lpstr>
      <vt:lpstr>Karst Evolution</vt:lpstr>
      <vt:lpstr>PowerPoint Presentation</vt:lpstr>
      <vt:lpstr>PowerPoint Presentation</vt:lpstr>
      <vt:lpstr>Collapse of Karst is a Significant Geological Hazard to Surface Structures</vt:lpstr>
      <vt:lpstr>The JWS Sinkhole in Eddy County, New Mexico is over 300 feet across.  Caused by deep brine mining of a salt deposit.</vt:lpstr>
      <vt:lpstr>Unstable Area</vt:lpstr>
      <vt:lpstr>Unstable Area</vt:lpstr>
      <vt:lpstr>In an unstable area cannot build ---</vt:lpstr>
      <vt:lpstr>UNLESS</vt:lpstr>
      <vt:lpstr>Types of Sinkholes &amp; Sinkhole Collapse</vt:lpstr>
      <vt:lpstr>Large Water Pit ~ 14 Miles NW of Jal, NM </vt:lpstr>
      <vt:lpstr>Large Water Pit ~ 14 Miles NW of Jal, NM </vt:lpstr>
      <vt:lpstr>Looking for Sinkholes</vt:lpstr>
      <vt:lpstr>Resistivity Survey a/k/a Electrical Resistivity Imaging &amp; Resistivity tomography</vt:lpstr>
      <vt:lpstr>Resistivity Theory of Operation</vt:lpstr>
      <vt:lpstr>Resistivity survey of the Roman castle Ruffenhofen, Bavaria</vt:lpstr>
      <vt:lpstr>Resistivity and Microgravity Survey</vt:lpstr>
      <vt:lpstr>Resistivity pseudosection of cave's cavity</vt:lpstr>
      <vt:lpstr>Resistivity section over JWS sinkhole</vt:lpstr>
      <vt:lpstr>Resistivity Survey</vt:lpstr>
      <vt:lpstr>Electromagnetic Induction Survey (Terrain Conductivity Survey)</vt:lpstr>
      <vt:lpstr>Electromagnetic Induction Survey Theory of Operation</vt:lpstr>
      <vt:lpstr>Electromagnetic Induction Survey Theory of Operation</vt:lpstr>
      <vt:lpstr>PowerPoint Presentation</vt:lpstr>
      <vt:lpstr>Resistivity Survey</vt:lpstr>
      <vt:lpstr>New Mexico Flowback Facility Investigation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There Holes Below Us?</dc:title>
  <dc:creator>Bert Fisher</dc:creator>
  <cp:lastModifiedBy>Bert Fisher</cp:lastModifiedBy>
  <cp:revision>14</cp:revision>
  <dcterms:created xsi:type="dcterms:W3CDTF">2018-10-31T08:31:42Z</dcterms:created>
  <dcterms:modified xsi:type="dcterms:W3CDTF">2018-10-31T14:41:15Z</dcterms:modified>
</cp:coreProperties>
</file>