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29"/>
  </p:notesMasterIdLst>
  <p:sldIdLst>
    <p:sldId id="256" r:id="rId2"/>
    <p:sldId id="298" r:id="rId3"/>
    <p:sldId id="257" r:id="rId4"/>
    <p:sldId id="258" r:id="rId5"/>
    <p:sldId id="274" r:id="rId6"/>
    <p:sldId id="271" r:id="rId7"/>
    <p:sldId id="259" r:id="rId8"/>
    <p:sldId id="260" r:id="rId9"/>
    <p:sldId id="275" r:id="rId10"/>
    <p:sldId id="276" r:id="rId11"/>
    <p:sldId id="278" r:id="rId12"/>
    <p:sldId id="280" r:id="rId13"/>
    <p:sldId id="281" r:id="rId14"/>
    <p:sldId id="282" r:id="rId15"/>
    <p:sldId id="284" r:id="rId16"/>
    <p:sldId id="285" r:id="rId17"/>
    <p:sldId id="286" r:id="rId18"/>
    <p:sldId id="287" r:id="rId19"/>
    <p:sldId id="301" r:id="rId20"/>
    <p:sldId id="302" r:id="rId21"/>
    <p:sldId id="303" r:id="rId22"/>
    <p:sldId id="300" r:id="rId23"/>
    <p:sldId id="305" r:id="rId24"/>
    <p:sldId id="306" r:id="rId25"/>
    <p:sldId id="307" r:id="rId26"/>
    <p:sldId id="304" r:id="rId27"/>
    <p:sldId id="299" r:id="rId28"/>
  </p:sldIdLst>
  <p:sldSz cx="9906000" cy="6858000" type="A4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406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hermo\Isodat%20NT\Global\User\Conflo%20IV%20Interface\Flash%20HT%20Device\Results\ACQ-Results\121221a_crudeoil_vs_gas_zero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hermo\Isodat%20NT\Global\User\Conflo%20IV%20Interface\GC%20IsoLink%20Device\Results\ACQ-Results\130130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hermo\Isodat%20NT\Global\User\Conflo%20IV%20Interface\GC%20IsoLink%20Device\Results\ACQ-Results\130130a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01694761188151"/>
          <c:y val="0.19915476424475287"/>
          <c:w val="0.80961980655349752"/>
          <c:h val="0.71068868990128831"/>
        </c:manualLayout>
      </c:layout>
      <c:scatterChart>
        <c:scatterStyle val="lineMarker"/>
        <c:varyColors val="0"/>
        <c:ser>
          <c:idx val="6"/>
          <c:order val="0"/>
          <c:tx>
            <c:strRef>
              <c:f>'Carbon Summary'!$A$32</c:f>
              <c:strCache>
                <c:ptCount val="1"/>
                <c:pt idx="0">
                  <c:v>R1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'Carbon Summary'!$C$33</c:f>
                <c:numCache>
                  <c:formatCode>General</c:formatCode>
                  <c:ptCount val="1"/>
                  <c:pt idx="0">
                    <c:v>2.6317038948955446E-2</c:v>
                  </c:pt>
                </c:numCache>
              </c:numRef>
            </c:plus>
            <c:minus>
              <c:numRef>
                <c:f>'Carbon Summary'!$C$33</c:f>
                <c:numCache>
                  <c:formatCode>General</c:formatCode>
                  <c:ptCount val="1"/>
                  <c:pt idx="0">
                    <c:v>2.6317038948955446E-2</c:v>
                  </c:pt>
                </c:numCache>
              </c:numRef>
            </c:minus>
          </c:errBars>
          <c:xVal>
            <c:numLit>
              <c:formatCode>General</c:formatCode>
              <c:ptCount val="1"/>
              <c:pt idx="0">
                <c:v>1</c:v>
              </c:pt>
            </c:numLit>
          </c:xVal>
          <c:yVal>
            <c:numRef>
              <c:f>'Carbon Summary'!$B$34</c:f>
              <c:numCache>
                <c:formatCode>0.00</c:formatCode>
                <c:ptCount val="1"/>
                <c:pt idx="0">
                  <c:v>-29.258418521915473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EE2-4D67-9F06-099CCA728892}"/>
            </c:ext>
          </c:extLst>
        </c:ser>
        <c:ser>
          <c:idx val="0"/>
          <c:order val="1"/>
          <c:tx>
            <c:v>R2</c:v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'Carbon Summary'!$C$40</c:f>
                <c:numCache>
                  <c:formatCode>General</c:formatCode>
                  <c:ptCount val="1"/>
                  <c:pt idx="0">
                    <c:v>8.5300558766342266E-2</c:v>
                  </c:pt>
                </c:numCache>
              </c:numRef>
            </c:plus>
            <c:minus>
              <c:numRef>
                <c:f>'Carbon Summary'!$C$40</c:f>
                <c:numCache>
                  <c:formatCode>General</c:formatCode>
                  <c:ptCount val="1"/>
                  <c:pt idx="0">
                    <c:v>8.5300558766342266E-2</c:v>
                  </c:pt>
                </c:numCache>
              </c:numRef>
            </c:minus>
          </c:errBars>
          <c:xVal>
            <c:numLit>
              <c:formatCode>General</c:formatCode>
              <c:ptCount val="1"/>
              <c:pt idx="0">
                <c:v>2</c:v>
              </c:pt>
            </c:numLit>
          </c:xVal>
          <c:yVal>
            <c:numRef>
              <c:f>'Carbon Summary'!$B$41</c:f>
              <c:numCache>
                <c:formatCode>0.00</c:formatCode>
                <c:ptCount val="1"/>
                <c:pt idx="0">
                  <c:v>-29.63312035499769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EE2-4D67-9F06-099CCA728892}"/>
            </c:ext>
          </c:extLst>
        </c:ser>
        <c:ser>
          <c:idx val="10"/>
          <c:order val="2"/>
          <c:tx>
            <c:strRef>
              <c:f>'Carbon Summary'!$A$79</c:f>
              <c:strCache>
                <c:ptCount val="1"/>
                <c:pt idx="0">
                  <c:v>R3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'Carbon Summary'!$C$77</c:f>
                <c:numCache>
                  <c:formatCode>General</c:formatCode>
                  <c:ptCount val="1"/>
                  <c:pt idx="0">
                    <c:v>6.6961544299136103E-2</c:v>
                  </c:pt>
                </c:numCache>
              </c:numRef>
            </c:plus>
            <c:minus>
              <c:numRef>
                <c:f>'Carbon Summary'!$C$77</c:f>
                <c:numCache>
                  <c:formatCode>General</c:formatCode>
                  <c:ptCount val="1"/>
                  <c:pt idx="0">
                    <c:v>6.6961544299136103E-2</c:v>
                  </c:pt>
                </c:numCache>
              </c:numRef>
            </c:minus>
          </c:errBars>
          <c:xVal>
            <c:numLit>
              <c:formatCode>General</c:formatCode>
              <c:ptCount val="1"/>
              <c:pt idx="0">
                <c:v>3</c:v>
              </c:pt>
            </c:numLit>
          </c:xVal>
          <c:yVal>
            <c:numRef>
              <c:f>'Carbon Summary'!$B$77</c:f>
              <c:numCache>
                <c:formatCode>0.00</c:formatCode>
                <c:ptCount val="1"/>
                <c:pt idx="0">
                  <c:v>-29.458138674059072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EE2-4D67-9F06-099CCA728892}"/>
            </c:ext>
          </c:extLst>
        </c:ser>
        <c:ser>
          <c:idx val="2"/>
          <c:order val="3"/>
          <c:tx>
            <c:strRef>
              <c:f>'Carbon Summary'!$A$10</c:f>
              <c:strCache>
                <c:ptCount val="1"/>
                <c:pt idx="0">
                  <c:v>R4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6"/>
            <c:spPr>
              <a:solidFill>
                <a:srgbClr val="9966FF"/>
              </a:solidFill>
              <a:ln>
                <a:solidFill>
                  <a:srgbClr val="9966FF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'Carbon Summary'!$C$11</c:f>
                <c:numCache>
                  <c:formatCode>General</c:formatCode>
                  <c:ptCount val="1"/>
                  <c:pt idx="0">
                    <c:v>2.450699308035725E-2</c:v>
                  </c:pt>
                </c:numCache>
              </c:numRef>
            </c:plus>
            <c:minus>
              <c:numRef>
                <c:f>'Carbon Summary'!$C$11</c:f>
                <c:numCache>
                  <c:formatCode>General</c:formatCode>
                  <c:ptCount val="1"/>
                  <c:pt idx="0">
                    <c:v>2.450699308035725E-2</c:v>
                  </c:pt>
                </c:numCache>
              </c:numRef>
            </c:minus>
          </c:errBars>
          <c:xVal>
            <c:numLit>
              <c:formatCode>General</c:formatCode>
              <c:ptCount val="1"/>
              <c:pt idx="0">
                <c:v>1</c:v>
              </c:pt>
            </c:numLit>
          </c:xVal>
          <c:yVal>
            <c:numRef>
              <c:f>'Carbon Summary'!$B$12</c:f>
              <c:numCache>
                <c:formatCode>0.00</c:formatCode>
                <c:ptCount val="1"/>
                <c:pt idx="0">
                  <c:v>-27.025311285132499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EE2-4D67-9F06-099CCA728892}"/>
            </c:ext>
          </c:extLst>
        </c:ser>
        <c:ser>
          <c:idx val="3"/>
          <c:order val="4"/>
          <c:tx>
            <c:strRef>
              <c:f>'Carbon Summary'!$A$17</c:f>
              <c:strCache>
                <c:ptCount val="1"/>
                <c:pt idx="0">
                  <c:v>R5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9999FF"/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'Carbon Summary'!$C$18</c:f>
                <c:numCache>
                  <c:formatCode>General</c:formatCode>
                  <c:ptCount val="1"/>
                  <c:pt idx="0">
                    <c:v>6.4002798528657923E-2</c:v>
                  </c:pt>
                </c:numCache>
              </c:numRef>
            </c:plus>
            <c:minus>
              <c:numRef>
                <c:f>'Carbon Summary'!$C$18</c:f>
                <c:numCache>
                  <c:formatCode>General</c:formatCode>
                  <c:ptCount val="1"/>
                  <c:pt idx="0">
                    <c:v>6.4002798528657923E-2</c:v>
                  </c:pt>
                </c:numCache>
              </c:numRef>
            </c:minus>
          </c:errBars>
          <c:xVal>
            <c:numLit>
              <c:formatCode>General</c:formatCode>
              <c:ptCount val="1"/>
              <c:pt idx="0">
                <c:v>2</c:v>
              </c:pt>
            </c:numLit>
          </c:xVal>
          <c:yVal>
            <c:numRef>
              <c:f>'Carbon Summary'!$B$19</c:f>
              <c:numCache>
                <c:formatCode>0.00</c:formatCode>
                <c:ptCount val="1"/>
                <c:pt idx="0">
                  <c:v>-26.151863958959911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EE2-4D67-9F06-099CCA728892}"/>
            </c:ext>
          </c:extLst>
        </c:ser>
        <c:ser>
          <c:idx val="9"/>
          <c:order val="5"/>
          <c:tx>
            <c:strRef>
              <c:f>'Carbon Summary'!$A$71</c:f>
              <c:strCache>
                <c:ptCount val="1"/>
                <c:pt idx="0">
                  <c:v>R6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7030A0"/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'Carbon Summary'!$C$69</c:f>
                <c:numCache>
                  <c:formatCode>General</c:formatCode>
                  <c:ptCount val="1"/>
                  <c:pt idx="0">
                    <c:v>3.0420504222230201E-2</c:v>
                  </c:pt>
                </c:numCache>
              </c:numRef>
            </c:plus>
            <c:minus>
              <c:numRef>
                <c:f>'Carbon Summary'!$C$69</c:f>
                <c:numCache>
                  <c:formatCode>General</c:formatCode>
                  <c:ptCount val="1"/>
                  <c:pt idx="0">
                    <c:v>3.0420504222230201E-2</c:v>
                  </c:pt>
                </c:numCache>
              </c:numRef>
            </c:minus>
          </c:errBars>
          <c:xVal>
            <c:numLit>
              <c:formatCode>General</c:formatCode>
              <c:ptCount val="1"/>
              <c:pt idx="0">
                <c:v>3</c:v>
              </c:pt>
            </c:numLit>
          </c:xVal>
          <c:yVal>
            <c:numRef>
              <c:f>'Carbon Summary'!$B$69</c:f>
              <c:numCache>
                <c:formatCode>0.00</c:formatCode>
                <c:ptCount val="1"/>
                <c:pt idx="0">
                  <c:v>-26.110678969674833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EE2-4D67-9F06-099CCA728892}"/>
            </c:ext>
          </c:extLst>
        </c:ser>
        <c:ser>
          <c:idx val="5"/>
          <c:order val="6"/>
          <c:tx>
            <c:strRef>
              <c:f>'Carbon Summary'!$A$24</c:f>
              <c:strCache>
                <c:ptCount val="1"/>
                <c:pt idx="0">
                  <c:v>NS1</c:v>
                </c:pt>
              </c:strCache>
            </c:strRef>
          </c:tx>
          <c:spPr>
            <a:ln w="28575" cmpd="sng">
              <a:noFill/>
            </a:ln>
          </c:spPr>
          <c:marker>
            <c:symbol val="circle"/>
            <c:size val="6"/>
            <c:spPr>
              <a:solidFill>
                <a:srgbClr val="C00000"/>
              </a:solidFill>
              <a:ln w="22225"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'Carbon Summary'!$C$25</c:f>
                <c:numCache>
                  <c:formatCode>General</c:formatCode>
                  <c:ptCount val="1"/>
                  <c:pt idx="0">
                    <c:v>2.16910217860143E-2</c:v>
                  </c:pt>
                </c:numCache>
              </c:numRef>
            </c:plus>
            <c:minus>
              <c:numRef>
                <c:f>'Carbon Summary'!$C$25</c:f>
                <c:numCache>
                  <c:formatCode>General</c:formatCode>
                  <c:ptCount val="1"/>
                  <c:pt idx="0">
                    <c:v>2.16910217860143E-2</c:v>
                  </c:pt>
                </c:numCache>
              </c:numRef>
            </c:minus>
          </c:errBars>
          <c:xVal>
            <c:numLit>
              <c:formatCode>General</c:formatCode>
              <c:ptCount val="1"/>
              <c:pt idx="0">
                <c:v>5</c:v>
              </c:pt>
            </c:numLit>
          </c:xVal>
          <c:yVal>
            <c:numRef>
              <c:f>'Carbon Summary'!$B$26</c:f>
              <c:numCache>
                <c:formatCode>0.00</c:formatCode>
                <c:ptCount val="1"/>
                <c:pt idx="0">
                  <c:v>-29.377641832441629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5EE2-4D67-9F06-099CCA728892}"/>
            </c:ext>
          </c:extLst>
        </c:ser>
        <c:ser>
          <c:idx val="7"/>
          <c:order val="7"/>
          <c:tx>
            <c:strRef>
              <c:f>'Carbon Summary'!$A$55</c:f>
              <c:strCache>
                <c:ptCount val="1"/>
                <c:pt idx="0">
                  <c:v>NS2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'Carbon Summary'!$C$53</c:f>
                <c:numCache>
                  <c:formatCode>General</c:formatCode>
                  <c:ptCount val="1"/>
                  <c:pt idx="0">
                    <c:v>8.9057392674493863E-2</c:v>
                  </c:pt>
                </c:numCache>
              </c:numRef>
            </c:plus>
            <c:minus>
              <c:numRef>
                <c:f>'Carbon Summary'!$C$53</c:f>
                <c:numCache>
                  <c:formatCode>General</c:formatCode>
                  <c:ptCount val="1"/>
                  <c:pt idx="0">
                    <c:v>8.9057392674493863E-2</c:v>
                  </c:pt>
                </c:numCache>
              </c:numRef>
            </c:minus>
          </c:errBars>
          <c:xVal>
            <c:numLit>
              <c:formatCode>General</c:formatCode>
              <c:ptCount val="1"/>
              <c:pt idx="0">
                <c:v>6</c:v>
              </c:pt>
            </c:numLit>
          </c:xVal>
          <c:yVal>
            <c:numRef>
              <c:f>'Carbon Summary'!$B$53</c:f>
              <c:numCache>
                <c:formatCode>0.00</c:formatCode>
                <c:ptCount val="1"/>
                <c:pt idx="0">
                  <c:v>-28.942972848165542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EE2-4D67-9F06-099CCA728892}"/>
            </c:ext>
          </c:extLst>
        </c:ser>
        <c:ser>
          <c:idx val="12"/>
          <c:order val="8"/>
          <c:tx>
            <c:strRef>
              <c:f>'Carbon Summary'!$A$95</c:f>
              <c:strCache>
                <c:ptCount val="1"/>
                <c:pt idx="0">
                  <c:v>NS3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6"/>
            <c:spPr>
              <a:solidFill>
                <a:srgbClr val="C00000"/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'Carbon Summary'!$C$93</c:f>
                <c:numCache>
                  <c:formatCode>General</c:formatCode>
                  <c:ptCount val="1"/>
                  <c:pt idx="0">
                    <c:v>7.4007799778948016E-2</c:v>
                  </c:pt>
                </c:numCache>
              </c:numRef>
            </c:plus>
            <c:minus>
              <c:numRef>
                <c:f>'Carbon Summary'!$C$93</c:f>
                <c:numCache>
                  <c:formatCode>General</c:formatCode>
                  <c:ptCount val="1"/>
                  <c:pt idx="0">
                    <c:v>7.4007799778948016E-2</c:v>
                  </c:pt>
                </c:numCache>
              </c:numRef>
            </c:minus>
          </c:errBars>
          <c:xVal>
            <c:numLit>
              <c:formatCode>General</c:formatCode>
              <c:ptCount val="1"/>
              <c:pt idx="0">
                <c:v>8</c:v>
              </c:pt>
            </c:numLit>
          </c:xVal>
          <c:yVal>
            <c:numRef>
              <c:f>'Carbon Summary'!$B$93</c:f>
              <c:numCache>
                <c:formatCode>0.00</c:formatCode>
                <c:ptCount val="1"/>
                <c:pt idx="0">
                  <c:v>-29.113623851964789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5EE2-4D67-9F06-099CCA728892}"/>
            </c:ext>
          </c:extLst>
        </c:ser>
        <c:ser>
          <c:idx val="11"/>
          <c:order val="9"/>
          <c:tx>
            <c:strRef>
              <c:f>'Carbon Summary'!$A$87</c:f>
              <c:strCache>
                <c:ptCount val="1"/>
                <c:pt idx="0">
                  <c:v>NS4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'Carbon Summary'!$C$85</c:f>
                <c:numCache>
                  <c:formatCode>General</c:formatCode>
                  <c:ptCount val="1"/>
                  <c:pt idx="0">
                    <c:v>7.3762989918809072E-2</c:v>
                  </c:pt>
                </c:numCache>
              </c:numRef>
            </c:plus>
            <c:minus>
              <c:numRef>
                <c:f>'Carbon Summary'!$C$85</c:f>
                <c:numCache>
                  <c:formatCode>General</c:formatCode>
                  <c:ptCount val="1"/>
                  <c:pt idx="0">
                    <c:v>7.3762989918809072E-2</c:v>
                  </c:pt>
                </c:numCache>
              </c:numRef>
            </c:minus>
          </c:errBars>
          <c:xVal>
            <c:numLit>
              <c:formatCode>General</c:formatCode>
              <c:ptCount val="1"/>
              <c:pt idx="0">
                <c:v>7</c:v>
              </c:pt>
            </c:numLit>
          </c:xVal>
          <c:yVal>
            <c:numRef>
              <c:f>'Carbon Summary'!$B$85</c:f>
              <c:numCache>
                <c:formatCode>0.00</c:formatCode>
                <c:ptCount val="1"/>
                <c:pt idx="0">
                  <c:v>-28.648581142796008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5EE2-4D67-9F06-099CCA728892}"/>
            </c:ext>
          </c:extLst>
        </c:ser>
        <c:ser>
          <c:idx val="1"/>
          <c:order val="10"/>
          <c:tx>
            <c:strRef>
              <c:f>'Carbon Summary'!$A$3</c:f>
              <c:strCache>
                <c:ptCount val="1"/>
                <c:pt idx="0">
                  <c:v>NS5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'Carbon Summary'!$C$5</c:f>
                <c:numCache>
                  <c:formatCode>General</c:formatCode>
                  <c:ptCount val="1"/>
                  <c:pt idx="0">
                    <c:v>0.1452592408153211</c:v>
                  </c:pt>
                </c:numCache>
              </c:numRef>
            </c:plus>
            <c:minus>
              <c:numRef>
                <c:f>'Carbon Summary'!$C$5</c:f>
                <c:numCache>
                  <c:formatCode>General</c:formatCode>
                  <c:ptCount val="1"/>
                  <c:pt idx="0">
                    <c:v>0.1452592408153211</c:v>
                  </c:pt>
                </c:numCache>
              </c:numRef>
            </c:minus>
          </c:errBars>
          <c:xVal>
            <c:numLit>
              <c:formatCode>General</c:formatCode>
              <c:ptCount val="1"/>
              <c:pt idx="0">
                <c:v>9</c:v>
              </c:pt>
            </c:numLit>
          </c:xVal>
          <c:yVal>
            <c:numRef>
              <c:f>'Carbon Summary'!$B$5</c:f>
              <c:numCache>
                <c:formatCode>0.00</c:formatCode>
                <c:ptCount val="1"/>
                <c:pt idx="0">
                  <c:v>-28.036941963128317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5EE2-4D67-9F06-099CCA728892}"/>
            </c:ext>
          </c:extLst>
        </c:ser>
        <c:ser>
          <c:idx val="4"/>
          <c:order val="11"/>
          <c:tx>
            <c:strRef>
              <c:f>'Carbon Summary'!$A$47</c:f>
              <c:strCache>
                <c:ptCount val="1"/>
                <c:pt idx="0">
                  <c:v>NS6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6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'Carbon Summary'!$C$45</c:f>
                <c:numCache>
                  <c:formatCode>General</c:formatCode>
                  <c:ptCount val="1"/>
                  <c:pt idx="0">
                    <c:v>6.0644375635840762E-2</c:v>
                  </c:pt>
                </c:numCache>
              </c:numRef>
            </c:plus>
            <c:minus>
              <c:numRef>
                <c:f>'Carbon Summary'!$C$45</c:f>
                <c:numCache>
                  <c:formatCode>General</c:formatCode>
                  <c:ptCount val="1"/>
                  <c:pt idx="0">
                    <c:v>6.0644375635840762E-2</c:v>
                  </c:pt>
                </c:numCache>
              </c:numRef>
            </c:minus>
          </c:errBars>
          <c:xVal>
            <c:numLit>
              <c:formatCode>General</c:formatCode>
              <c:ptCount val="1"/>
              <c:pt idx="0">
                <c:v>7</c:v>
              </c:pt>
            </c:numLit>
          </c:xVal>
          <c:yVal>
            <c:numRef>
              <c:f>'Carbon Summary'!$B$45</c:f>
              <c:numCache>
                <c:formatCode>0.00</c:formatCode>
                <c:ptCount val="1"/>
                <c:pt idx="0">
                  <c:v>-27.680281247467789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5EE2-4D67-9F06-099CCA728892}"/>
            </c:ext>
          </c:extLst>
        </c:ser>
        <c:ser>
          <c:idx val="8"/>
          <c:order val="12"/>
          <c:tx>
            <c:strRef>
              <c:f>'Carbon Summary'!$A$63</c:f>
              <c:strCache>
                <c:ptCount val="1"/>
                <c:pt idx="0">
                  <c:v>NS7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'Carbon Summary'!$C$61</c:f>
                <c:numCache>
                  <c:formatCode>General</c:formatCode>
                  <c:ptCount val="1"/>
                  <c:pt idx="0">
                    <c:v>7.2575962861700871E-2</c:v>
                  </c:pt>
                </c:numCache>
              </c:numRef>
            </c:plus>
            <c:minus>
              <c:numRef>
                <c:f>'Carbon Summary'!$C$61</c:f>
                <c:numCache>
                  <c:formatCode>General</c:formatCode>
                  <c:ptCount val="1"/>
                  <c:pt idx="0">
                    <c:v>7.2575962861700871E-2</c:v>
                  </c:pt>
                </c:numCache>
              </c:numRef>
            </c:minus>
          </c:errBars>
          <c:xVal>
            <c:numLit>
              <c:formatCode>General</c:formatCode>
              <c:ptCount val="1"/>
              <c:pt idx="0">
                <c:v>5</c:v>
              </c:pt>
            </c:numLit>
          </c:xVal>
          <c:yVal>
            <c:numRef>
              <c:f>'Carbon Summary'!$B$61</c:f>
              <c:numCache>
                <c:formatCode>0.00</c:formatCode>
                <c:ptCount val="1"/>
                <c:pt idx="0">
                  <c:v>-28.448374015265689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5EE2-4D67-9F06-099CCA728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400256"/>
        <c:axId val="88401792"/>
      </c:scatterChart>
      <c:valAx>
        <c:axId val="8840025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31750"/>
        </c:spPr>
        <c:crossAx val="88401792"/>
        <c:crosses val="autoZero"/>
        <c:crossBetween val="midCat"/>
      </c:valAx>
      <c:valAx>
        <c:axId val="88401792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δ13C vs VPDB</a:t>
                </a:r>
              </a:p>
            </c:rich>
          </c:tx>
          <c:layout>
            <c:manualLayout>
              <c:xMode val="edge"/>
              <c:yMode val="edge"/>
              <c:x val="5.3782281010693982E-3"/>
              <c:y val="0.42117328843803675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spPr>
          <a:ln w="31750"/>
        </c:spPr>
        <c:crossAx val="884002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"/>
          <c:y val="1.0264049634128507E-2"/>
          <c:w val="1"/>
          <c:h val="0.113928659125510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/>
            </a:pPr>
            <a:r>
              <a:rPr lang="en-US" sz="1050" dirty="0"/>
              <a:t>Normative</a:t>
            </a:r>
            <a:r>
              <a:rPr lang="en-US" sz="1050" baseline="0" dirty="0"/>
              <a:t> PAHs and biomarker ratios – Tar ball </a:t>
            </a:r>
            <a:r>
              <a:rPr lang="en-US" sz="1050" b="1" i="0" u="none" strike="noStrike" baseline="0" dirty="0"/>
              <a:t>1 vs Tar ball 2</a:t>
            </a:r>
            <a:endParaRPr lang="en-US" sz="1050" dirty="0"/>
          </a:p>
        </c:rich>
      </c:tx>
      <c:layout>
        <c:manualLayout>
          <c:xMode val="edge"/>
          <c:yMode val="edge"/>
          <c:x val="0.20943482064741908"/>
          <c:y val="9.302875602088200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138297195936634"/>
          <c:y val="0.16061187080510389"/>
          <c:w val="0.7796004972274293"/>
          <c:h val="0.7946815409465420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'Nor_&amp; inf ratios_crit_diff'!$A$71:$A$96</c:f>
              <c:strCache>
                <c:ptCount val="26"/>
                <c:pt idx="0">
                  <c:v>C17/Pr</c:v>
                </c:pt>
                <c:pt idx="1">
                  <c:v>C18/Ph</c:v>
                </c:pt>
                <c:pt idx="2">
                  <c:v>Pr/Ph</c:v>
                </c:pt>
                <c:pt idx="3">
                  <c:v>2-MP/1-MP</c:v>
                </c:pt>
                <c:pt idx="4">
                  <c:v>4-MDBT/1-MDBT</c:v>
                </c:pt>
                <c:pt idx="5">
                  <c:v>2-MFL/4-MPy</c:v>
                </c:pt>
                <c:pt idx="6">
                  <c:v>B(a)F/4-MPy</c:v>
                </c:pt>
                <c:pt idx="7">
                  <c:v>B(b+c)F/4-MPy</c:v>
                </c:pt>
                <c:pt idx="8">
                  <c:v>2-MPy/4-MPy</c:v>
                </c:pt>
                <c:pt idx="9">
                  <c:v>1-MPy/4-MPy</c:v>
                </c:pt>
                <c:pt idx="10">
                  <c:v>Retene/T-M-phe</c:v>
                </c:pt>
                <c:pt idx="11">
                  <c:v>BNT/T-M-phe</c:v>
                </c:pt>
                <c:pt idx="13">
                  <c:v>27-Ts/30ab</c:v>
                </c:pt>
                <c:pt idx="14">
                  <c:v>27-Tm/30ab</c:v>
                </c:pt>
                <c:pt idx="15">
                  <c:v>28ab/30ab</c:v>
                </c:pt>
                <c:pt idx="16">
                  <c:v>29ab/30ab</c:v>
                </c:pt>
                <c:pt idx="17">
                  <c:v>30O/30ab</c:v>
                </c:pt>
                <c:pt idx="18">
                  <c:v>31abS/30ab</c:v>
                </c:pt>
                <c:pt idx="19">
                  <c:v>30G/30ab</c:v>
                </c:pt>
                <c:pt idx="20">
                  <c:v>27dbR/27dbS</c:v>
                </c:pt>
                <c:pt idx="21">
                  <c:v>27bb/29bb</c:v>
                </c:pt>
                <c:pt idx="22">
                  <c:v>SC26/RC26+SC27</c:v>
                </c:pt>
                <c:pt idx="23">
                  <c:v>SC28/RC26+SC27</c:v>
                </c:pt>
                <c:pt idx="24">
                  <c:v>RC27/RC26+SC27</c:v>
                </c:pt>
                <c:pt idx="25">
                  <c:v>RC28/RC26+SC27</c:v>
                </c:pt>
              </c:strCache>
            </c:strRef>
          </c:cat>
          <c:val>
            <c:numRef>
              <c:f>'Nor_&amp; inf ratios_crit_diff'!$CK$71:$CK$96</c:f>
              <c:numCache>
                <c:formatCode>0.00</c:formatCode>
                <c:ptCount val="26"/>
                <c:pt idx="0">
                  <c:v>3.2939387219078093</c:v>
                </c:pt>
                <c:pt idx="1">
                  <c:v>2.5511862026503795</c:v>
                </c:pt>
                <c:pt idx="2">
                  <c:v>1.7711372309819335</c:v>
                </c:pt>
                <c:pt idx="3">
                  <c:v>0.25763290496428642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3">
                  <c:v>5.6446908721906492</c:v>
                </c:pt>
                <c:pt idx="14">
                  <c:v>4.1695850231681568</c:v>
                </c:pt>
                <c:pt idx="15">
                  <c:v>0</c:v>
                </c:pt>
                <c:pt idx="16">
                  <c:v>3.3702931652629031</c:v>
                </c:pt>
                <c:pt idx="17">
                  <c:v>0</c:v>
                </c:pt>
                <c:pt idx="18">
                  <c:v>7.9154590726119384E-2</c:v>
                </c:pt>
                <c:pt idx="19">
                  <c:v>2.9976237303908437</c:v>
                </c:pt>
                <c:pt idx="20">
                  <c:v>0</c:v>
                </c:pt>
                <c:pt idx="21">
                  <c:v>3.8633740202992684</c:v>
                </c:pt>
                <c:pt idx="22">
                  <c:v>8.1656336664791276</c:v>
                </c:pt>
                <c:pt idx="23">
                  <c:v>3.4367153604307856</c:v>
                </c:pt>
                <c:pt idx="24">
                  <c:v>1.9839795216624891</c:v>
                </c:pt>
                <c:pt idx="25">
                  <c:v>6.006015523079447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ED-4858-97E7-7039D6A73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39776"/>
        <c:axId val="49341568"/>
      </c:barChart>
      <c:scatterChart>
        <c:scatterStyle val="smoothMarker"/>
        <c:varyColors val="0"/>
        <c:ser>
          <c:idx val="1"/>
          <c:order val="1"/>
          <c:tx>
            <c:v>14</c:v>
          </c:tx>
          <c:marker>
            <c:symbol val="none"/>
          </c:marker>
          <c:xVal>
            <c:numRef>
              <c:f>'Nor_&amp; inf ratios_crit_diff'!$BT$98:$BT$99</c:f>
              <c:numCache>
                <c:formatCode>General</c:formatCode>
                <c:ptCount val="2"/>
                <c:pt idx="0">
                  <c:v>14</c:v>
                </c:pt>
                <c:pt idx="1">
                  <c:v>14</c:v>
                </c:pt>
              </c:numCache>
            </c:numRef>
          </c:xVal>
          <c:yVal>
            <c:numRef>
              <c:f>'Nor_&amp; inf ratios_crit_diff'!$BS$98:$BS$99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8ED-4858-97E7-7039D6A73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344896"/>
        <c:axId val="49343104"/>
      </c:scatterChart>
      <c:catAx>
        <c:axId val="49339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49341568"/>
        <c:crosses val="autoZero"/>
        <c:auto val="1"/>
        <c:lblAlgn val="ctr"/>
        <c:lblOffset val="100"/>
        <c:noMultiLvlLbl val="0"/>
      </c:catAx>
      <c:valAx>
        <c:axId val="49341568"/>
        <c:scaling>
          <c:orientation val="minMax"/>
          <c:max val="28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49339776"/>
        <c:crosses val="autoZero"/>
        <c:crossBetween val="between"/>
        <c:majorUnit val="14"/>
      </c:valAx>
      <c:valAx>
        <c:axId val="49343104"/>
        <c:scaling>
          <c:orientation val="minMax"/>
          <c:max val="1"/>
        </c:scaling>
        <c:delete val="1"/>
        <c:axPos val="r"/>
        <c:numFmt formatCode="General" sourceLinked="1"/>
        <c:majorTickMark val="out"/>
        <c:minorTickMark val="none"/>
        <c:tickLblPos val="none"/>
        <c:crossAx val="49344896"/>
        <c:crosses val="max"/>
        <c:crossBetween val="midCat"/>
      </c:valAx>
      <c:valAx>
        <c:axId val="49344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9343104"/>
        <c:crosses val="autoZero"/>
        <c:crossBetween val="midCat"/>
      </c:valAx>
      <c:spPr>
        <a:solidFill>
          <a:schemeClr val="bg1">
            <a:lumMod val="95000"/>
          </a:schemeClr>
        </a:solidFill>
        <a:ln>
          <a:solidFill>
            <a:sysClr val="window" lastClr="FFFFFF">
              <a:lumMod val="50000"/>
            </a:sysClr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768617459900007E-2"/>
          <c:y val="0.18510138613625679"/>
          <c:w val="0.86665337505888773"/>
          <c:h val="0.71581425647706964"/>
        </c:manualLayout>
      </c:layout>
      <c:lineChart>
        <c:grouping val="standard"/>
        <c:varyColors val="0"/>
        <c:ser>
          <c:idx val="0"/>
          <c:order val="0"/>
          <c:tx>
            <c:v>Reference oil 1</c:v>
          </c:tx>
          <c:errBars>
            <c:errDir val="y"/>
            <c:errBarType val="both"/>
            <c:errValType val="cust"/>
            <c:noEndCap val="0"/>
            <c:plus>
              <c:numRef>
                <c:f>'reference oil'!$Y$5:$Y$29</c:f>
                <c:numCache>
                  <c:formatCode>General</c:formatCode>
                  <c:ptCount val="25"/>
                  <c:pt idx="1">
                    <c:v>0.06</c:v>
                  </c:pt>
                  <c:pt idx="2">
                    <c:v>0.15</c:v>
                  </c:pt>
                  <c:pt idx="3">
                    <c:v>0.16</c:v>
                  </c:pt>
                  <c:pt idx="4">
                    <c:v>0.17</c:v>
                  </c:pt>
                  <c:pt idx="5">
                    <c:v>0.22</c:v>
                  </c:pt>
                  <c:pt idx="6">
                    <c:v>0.32</c:v>
                  </c:pt>
                  <c:pt idx="7">
                    <c:v>0.12</c:v>
                  </c:pt>
                  <c:pt idx="8">
                    <c:v>0.16</c:v>
                  </c:pt>
                  <c:pt idx="9">
                    <c:v>0.02</c:v>
                  </c:pt>
                  <c:pt idx="10">
                    <c:v>7.0000000000000007E-2</c:v>
                  </c:pt>
                  <c:pt idx="11">
                    <c:v>7.0000000000000007E-2</c:v>
                  </c:pt>
                  <c:pt idx="12">
                    <c:v>0.05</c:v>
                  </c:pt>
                  <c:pt idx="13">
                    <c:v>0.12</c:v>
                  </c:pt>
                  <c:pt idx="14">
                    <c:v>0.08</c:v>
                  </c:pt>
                  <c:pt idx="15">
                    <c:v>0.23</c:v>
                  </c:pt>
                  <c:pt idx="16">
                    <c:v>0.06</c:v>
                  </c:pt>
                  <c:pt idx="17">
                    <c:v>0.15</c:v>
                  </c:pt>
                  <c:pt idx="18">
                    <c:v>0.16</c:v>
                  </c:pt>
                  <c:pt idx="19">
                    <c:v>0.13</c:v>
                  </c:pt>
                  <c:pt idx="20">
                    <c:v>0.56000000000000005</c:v>
                  </c:pt>
                  <c:pt idx="21">
                    <c:v>0.36</c:v>
                  </c:pt>
                  <c:pt idx="22">
                    <c:v>0.26</c:v>
                  </c:pt>
                  <c:pt idx="23">
                    <c:v>0.09</c:v>
                  </c:pt>
                </c:numCache>
              </c:numRef>
            </c:plus>
            <c:minus>
              <c:numRef>
                <c:f>'reference oil'!$Y$5:$Y$29</c:f>
                <c:numCache>
                  <c:formatCode>General</c:formatCode>
                  <c:ptCount val="25"/>
                  <c:pt idx="1">
                    <c:v>0.06</c:v>
                  </c:pt>
                  <c:pt idx="2">
                    <c:v>0.15</c:v>
                  </c:pt>
                  <c:pt idx="3">
                    <c:v>0.16</c:v>
                  </c:pt>
                  <c:pt idx="4">
                    <c:v>0.17</c:v>
                  </c:pt>
                  <c:pt idx="5">
                    <c:v>0.22</c:v>
                  </c:pt>
                  <c:pt idx="6">
                    <c:v>0.32</c:v>
                  </c:pt>
                  <c:pt idx="7">
                    <c:v>0.12</c:v>
                  </c:pt>
                  <c:pt idx="8">
                    <c:v>0.16</c:v>
                  </c:pt>
                  <c:pt idx="9">
                    <c:v>0.02</c:v>
                  </c:pt>
                  <c:pt idx="10">
                    <c:v>7.0000000000000007E-2</c:v>
                  </c:pt>
                  <c:pt idx="11">
                    <c:v>7.0000000000000007E-2</c:v>
                  </c:pt>
                  <c:pt idx="12">
                    <c:v>0.05</c:v>
                  </c:pt>
                  <c:pt idx="13">
                    <c:v>0.12</c:v>
                  </c:pt>
                  <c:pt idx="14">
                    <c:v>0.08</c:v>
                  </c:pt>
                  <c:pt idx="15">
                    <c:v>0.23</c:v>
                  </c:pt>
                  <c:pt idx="16">
                    <c:v>0.06</c:v>
                  </c:pt>
                  <c:pt idx="17">
                    <c:v>0.15</c:v>
                  </c:pt>
                  <c:pt idx="18">
                    <c:v>0.16</c:v>
                  </c:pt>
                  <c:pt idx="19">
                    <c:v>0.13</c:v>
                  </c:pt>
                  <c:pt idx="20">
                    <c:v>0.56000000000000005</c:v>
                  </c:pt>
                  <c:pt idx="21">
                    <c:v>0.36</c:v>
                  </c:pt>
                  <c:pt idx="22">
                    <c:v>0.26</c:v>
                  </c:pt>
                  <c:pt idx="23">
                    <c:v>0.09</c:v>
                  </c:pt>
                </c:numCache>
              </c:numRef>
            </c:minus>
          </c:errBars>
          <c:cat>
            <c:strRef>
              <c:f>'reference oil'!$A$5:$A$29</c:f>
              <c:strCache>
                <c:ptCount val="25"/>
                <c:pt idx="0">
                  <c:v>C11</c:v>
                </c:pt>
                <c:pt idx="1">
                  <c:v>C12</c:v>
                </c:pt>
                <c:pt idx="2">
                  <c:v>C13</c:v>
                </c:pt>
                <c:pt idx="3">
                  <c:v>C14</c:v>
                </c:pt>
                <c:pt idx="4">
                  <c:v>C15</c:v>
                </c:pt>
                <c:pt idx="5">
                  <c:v>C16</c:v>
                </c:pt>
                <c:pt idx="6">
                  <c:v>C17</c:v>
                </c:pt>
                <c:pt idx="7">
                  <c:v>C18</c:v>
                </c:pt>
                <c:pt idx="8">
                  <c:v>C19</c:v>
                </c:pt>
                <c:pt idx="9">
                  <c:v>C20</c:v>
                </c:pt>
                <c:pt idx="10">
                  <c:v>C21</c:v>
                </c:pt>
                <c:pt idx="11">
                  <c:v>C22</c:v>
                </c:pt>
                <c:pt idx="12">
                  <c:v>C23</c:v>
                </c:pt>
                <c:pt idx="13">
                  <c:v>C24</c:v>
                </c:pt>
                <c:pt idx="14">
                  <c:v>C25</c:v>
                </c:pt>
                <c:pt idx="15">
                  <c:v>C26</c:v>
                </c:pt>
                <c:pt idx="16">
                  <c:v>C27</c:v>
                </c:pt>
                <c:pt idx="17">
                  <c:v>C28</c:v>
                </c:pt>
                <c:pt idx="18">
                  <c:v>C29</c:v>
                </c:pt>
                <c:pt idx="19">
                  <c:v>C30</c:v>
                </c:pt>
                <c:pt idx="20">
                  <c:v>C31</c:v>
                </c:pt>
                <c:pt idx="21">
                  <c:v>C32</c:v>
                </c:pt>
                <c:pt idx="22">
                  <c:v>C33</c:v>
                </c:pt>
                <c:pt idx="23">
                  <c:v>C34</c:v>
                </c:pt>
                <c:pt idx="24">
                  <c:v>C35</c:v>
                </c:pt>
              </c:strCache>
            </c:strRef>
          </c:cat>
          <c:val>
            <c:numRef>
              <c:f>'reference oil'!$X$5:$X$29</c:f>
              <c:numCache>
                <c:formatCode>0.00</c:formatCode>
                <c:ptCount val="25"/>
                <c:pt idx="1">
                  <c:v>-28.18</c:v>
                </c:pt>
                <c:pt idx="2">
                  <c:v>-28.16</c:v>
                </c:pt>
                <c:pt idx="3">
                  <c:v>-27.62</c:v>
                </c:pt>
                <c:pt idx="4">
                  <c:v>-28.09</c:v>
                </c:pt>
                <c:pt idx="5">
                  <c:v>-28.13</c:v>
                </c:pt>
                <c:pt idx="6">
                  <c:v>-28.31</c:v>
                </c:pt>
                <c:pt idx="7">
                  <c:v>-29.19</c:v>
                </c:pt>
                <c:pt idx="8">
                  <c:v>-29.93</c:v>
                </c:pt>
                <c:pt idx="9">
                  <c:v>-30.31</c:v>
                </c:pt>
                <c:pt idx="10">
                  <c:v>-30.5</c:v>
                </c:pt>
                <c:pt idx="11">
                  <c:v>-30.31</c:v>
                </c:pt>
                <c:pt idx="12">
                  <c:v>-30.43</c:v>
                </c:pt>
                <c:pt idx="13">
                  <c:v>-29.43</c:v>
                </c:pt>
                <c:pt idx="14">
                  <c:v>-29.25</c:v>
                </c:pt>
                <c:pt idx="15">
                  <c:v>-29.59</c:v>
                </c:pt>
                <c:pt idx="16">
                  <c:v>-29.4</c:v>
                </c:pt>
                <c:pt idx="17">
                  <c:v>-29.25</c:v>
                </c:pt>
                <c:pt idx="18">
                  <c:v>-29.76</c:v>
                </c:pt>
                <c:pt idx="19">
                  <c:v>-29.49</c:v>
                </c:pt>
                <c:pt idx="20">
                  <c:v>-29.23</c:v>
                </c:pt>
                <c:pt idx="21">
                  <c:v>-30.04</c:v>
                </c:pt>
                <c:pt idx="22">
                  <c:v>-29.69</c:v>
                </c:pt>
                <c:pt idx="23">
                  <c:v>-29.39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1A-4089-A405-DA6674D6DF16}"/>
            </c:ext>
          </c:extLst>
        </c:ser>
        <c:ser>
          <c:idx val="2"/>
          <c:order val="1"/>
          <c:tx>
            <c:v>Tar ball 1</c:v>
          </c:tx>
          <c:errBars>
            <c:errDir val="y"/>
            <c:errBarType val="both"/>
            <c:errValType val="cust"/>
            <c:noEndCap val="0"/>
            <c:plus>
              <c:numRef>
                <c:f>'Tar ball'!$Q$5:$Q$28</c:f>
                <c:numCache>
                  <c:formatCode>General</c:formatCode>
                  <c:ptCount val="24"/>
                  <c:pt idx="4">
                    <c:v>0.65</c:v>
                  </c:pt>
                  <c:pt idx="5">
                    <c:v>0.08</c:v>
                  </c:pt>
                  <c:pt idx="6">
                    <c:v>0.33</c:v>
                  </c:pt>
                  <c:pt idx="7">
                    <c:v>0.18</c:v>
                  </c:pt>
                  <c:pt idx="8">
                    <c:v>0.24</c:v>
                  </c:pt>
                  <c:pt idx="9">
                    <c:v>0.12</c:v>
                  </c:pt>
                  <c:pt idx="10">
                    <c:v>0.15</c:v>
                  </c:pt>
                  <c:pt idx="11">
                    <c:v>0.16</c:v>
                  </c:pt>
                  <c:pt idx="12">
                    <c:v>0.28999999999999998</c:v>
                  </c:pt>
                  <c:pt idx="13">
                    <c:v>0.18</c:v>
                  </c:pt>
                  <c:pt idx="14">
                    <c:v>0.24</c:v>
                  </c:pt>
                  <c:pt idx="15">
                    <c:v>0.22</c:v>
                  </c:pt>
                  <c:pt idx="16">
                    <c:v>0.33</c:v>
                  </c:pt>
                  <c:pt idx="17">
                    <c:v>0.49</c:v>
                  </c:pt>
                  <c:pt idx="18">
                    <c:v>0.28999999999999998</c:v>
                  </c:pt>
                  <c:pt idx="19">
                    <c:v>0.45</c:v>
                  </c:pt>
                </c:numCache>
              </c:numRef>
            </c:plus>
            <c:minus>
              <c:numRef>
                <c:f>'Tar ball'!$Q$5:$Q$28</c:f>
                <c:numCache>
                  <c:formatCode>General</c:formatCode>
                  <c:ptCount val="24"/>
                  <c:pt idx="4">
                    <c:v>0.65</c:v>
                  </c:pt>
                  <c:pt idx="5">
                    <c:v>0.08</c:v>
                  </c:pt>
                  <c:pt idx="6">
                    <c:v>0.33</c:v>
                  </c:pt>
                  <c:pt idx="7">
                    <c:v>0.18</c:v>
                  </c:pt>
                  <c:pt idx="8">
                    <c:v>0.24</c:v>
                  </c:pt>
                  <c:pt idx="9">
                    <c:v>0.12</c:v>
                  </c:pt>
                  <c:pt idx="10">
                    <c:v>0.15</c:v>
                  </c:pt>
                  <c:pt idx="11">
                    <c:v>0.16</c:v>
                  </c:pt>
                  <c:pt idx="12">
                    <c:v>0.28999999999999998</c:v>
                  </c:pt>
                  <c:pt idx="13">
                    <c:v>0.18</c:v>
                  </c:pt>
                  <c:pt idx="14">
                    <c:v>0.24</c:v>
                  </c:pt>
                  <c:pt idx="15">
                    <c:v>0.22</c:v>
                  </c:pt>
                  <c:pt idx="16">
                    <c:v>0.33</c:v>
                  </c:pt>
                  <c:pt idx="17">
                    <c:v>0.49</c:v>
                  </c:pt>
                  <c:pt idx="18">
                    <c:v>0.28999999999999998</c:v>
                  </c:pt>
                  <c:pt idx="19">
                    <c:v>0.45</c:v>
                  </c:pt>
                </c:numCache>
              </c:numRef>
            </c:minus>
          </c:errBars>
          <c:cat>
            <c:strRef>
              <c:f>'reference oil'!$A$5:$A$29</c:f>
              <c:strCache>
                <c:ptCount val="25"/>
                <c:pt idx="0">
                  <c:v>C11</c:v>
                </c:pt>
                <c:pt idx="1">
                  <c:v>C12</c:v>
                </c:pt>
                <c:pt idx="2">
                  <c:v>C13</c:v>
                </c:pt>
                <c:pt idx="3">
                  <c:v>C14</c:v>
                </c:pt>
                <c:pt idx="4">
                  <c:v>C15</c:v>
                </c:pt>
                <c:pt idx="5">
                  <c:v>C16</c:v>
                </c:pt>
                <c:pt idx="6">
                  <c:v>C17</c:v>
                </c:pt>
                <c:pt idx="7">
                  <c:v>C18</c:v>
                </c:pt>
                <c:pt idx="8">
                  <c:v>C19</c:v>
                </c:pt>
                <c:pt idx="9">
                  <c:v>C20</c:v>
                </c:pt>
                <c:pt idx="10">
                  <c:v>C21</c:v>
                </c:pt>
                <c:pt idx="11">
                  <c:v>C22</c:v>
                </c:pt>
                <c:pt idx="12">
                  <c:v>C23</c:v>
                </c:pt>
                <c:pt idx="13">
                  <c:v>C24</c:v>
                </c:pt>
                <c:pt idx="14">
                  <c:v>C25</c:v>
                </c:pt>
                <c:pt idx="15">
                  <c:v>C26</c:v>
                </c:pt>
                <c:pt idx="16">
                  <c:v>C27</c:v>
                </c:pt>
                <c:pt idx="17">
                  <c:v>C28</c:v>
                </c:pt>
                <c:pt idx="18">
                  <c:v>C29</c:v>
                </c:pt>
                <c:pt idx="19">
                  <c:v>C30</c:v>
                </c:pt>
                <c:pt idx="20">
                  <c:v>C31</c:v>
                </c:pt>
                <c:pt idx="21">
                  <c:v>C32</c:v>
                </c:pt>
                <c:pt idx="22">
                  <c:v>C33</c:v>
                </c:pt>
                <c:pt idx="23">
                  <c:v>C34</c:v>
                </c:pt>
                <c:pt idx="24">
                  <c:v>C35</c:v>
                </c:pt>
              </c:strCache>
            </c:strRef>
          </c:cat>
          <c:val>
            <c:numRef>
              <c:f>'Tar ball'!$P$5:$P$29</c:f>
              <c:numCache>
                <c:formatCode>General</c:formatCode>
                <c:ptCount val="25"/>
                <c:pt idx="4">
                  <c:v>-27.87</c:v>
                </c:pt>
                <c:pt idx="5">
                  <c:v>-28.12</c:v>
                </c:pt>
                <c:pt idx="6">
                  <c:v>-28.07</c:v>
                </c:pt>
                <c:pt idx="7">
                  <c:v>-29.6</c:v>
                </c:pt>
                <c:pt idx="8">
                  <c:v>-30.19</c:v>
                </c:pt>
                <c:pt idx="9">
                  <c:v>-30.57</c:v>
                </c:pt>
                <c:pt idx="10">
                  <c:v>-31.15</c:v>
                </c:pt>
                <c:pt idx="11">
                  <c:v>-30.63</c:v>
                </c:pt>
                <c:pt idx="12">
                  <c:v>-30.83</c:v>
                </c:pt>
                <c:pt idx="13">
                  <c:v>-29.75</c:v>
                </c:pt>
                <c:pt idx="14">
                  <c:v>-29.54</c:v>
                </c:pt>
                <c:pt idx="15">
                  <c:v>-29.36</c:v>
                </c:pt>
                <c:pt idx="16">
                  <c:v>-29.64</c:v>
                </c:pt>
                <c:pt idx="17">
                  <c:v>-29.47</c:v>
                </c:pt>
                <c:pt idx="18">
                  <c:v>-30.13</c:v>
                </c:pt>
                <c:pt idx="19">
                  <c:v>-29.96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1A-4089-A405-DA6674D6DF16}"/>
            </c:ext>
          </c:extLst>
        </c:ser>
        <c:ser>
          <c:idx val="3"/>
          <c:order val="2"/>
          <c:tx>
            <c:v>Tar ball 2</c:v>
          </c:tx>
          <c:errBars>
            <c:errDir val="y"/>
            <c:errBarType val="both"/>
            <c:errValType val="cust"/>
            <c:noEndCap val="0"/>
            <c:plus>
              <c:numRef>
                <c:f>'Tar ball'!$S$5:$S$28</c:f>
                <c:numCache>
                  <c:formatCode>General</c:formatCode>
                  <c:ptCount val="24"/>
                  <c:pt idx="4">
                    <c:v>0.22</c:v>
                  </c:pt>
                  <c:pt idx="5">
                    <c:v>0.08</c:v>
                  </c:pt>
                  <c:pt idx="6">
                    <c:v>0.12</c:v>
                  </c:pt>
                  <c:pt idx="7">
                    <c:v>0.39</c:v>
                  </c:pt>
                  <c:pt idx="8">
                    <c:v>0.26</c:v>
                  </c:pt>
                  <c:pt idx="9">
                    <c:v>0.15</c:v>
                  </c:pt>
                  <c:pt idx="10">
                    <c:v>0.15</c:v>
                  </c:pt>
                  <c:pt idx="11">
                    <c:v>0.22</c:v>
                  </c:pt>
                  <c:pt idx="12">
                    <c:v>0.16</c:v>
                  </c:pt>
                  <c:pt idx="13">
                    <c:v>0.18</c:v>
                  </c:pt>
                  <c:pt idx="14">
                    <c:v>0.13</c:v>
                  </c:pt>
                  <c:pt idx="15">
                    <c:v>0.14000000000000001</c:v>
                  </c:pt>
                  <c:pt idx="16">
                    <c:v>0.15</c:v>
                  </c:pt>
                  <c:pt idx="17">
                    <c:v>0.11</c:v>
                  </c:pt>
                  <c:pt idx="18">
                    <c:v>0.22</c:v>
                  </c:pt>
                  <c:pt idx="19">
                    <c:v>0.13</c:v>
                  </c:pt>
                </c:numCache>
              </c:numRef>
            </c:plus>
            <c:minus>
              <c:numRef>
                <c:f>'Tar ball'!$S$5:$S$28</c:f>
                <c:numCache>
                  <c:formatCode>General</c:formatCode>
                  <c:ptCount val="24"/>
                  <c:pt idx="4">
                    <c:v>0.22</c:v>
                  </c:pt>
                  <c:pt idx="5">
                    <c:v>0.08</c:v>
                  </c:pt>
                  <c:pt idx="6">
                    <c:v>0.12</c:v>
                  </c:pt>
                  <c:pt idx="7">
                    <c:v>0.39</c:v>
                  </c:pt>
                  <c:pt idx="8">
                    <c:v>0.26</c:v>
                  </c:pt>
                  <c:pt idx="9">
                    <c:v>0.15</c:v>
                  </c:pt>
                  <c:pt idx="10">
                    <c:v>0.15</c:v>
                  </c:pt>
                  <c:pt idx="11">
                    <c:v>0.22</c:v>
                  </c:pt>
                  <c:pt idx="12">
                    <c:v>0.16</c:v>
                  </c:pt>
                  <c:pt idx="13">
                    <c:v>0.18</c:v>
                  </c:pt>
                  <c:pt idx="14">
                    <c:v>0.13</c:v>
                  </c:pt>
                  <c:pt idx="15">
                    <c:v>0.14000000000000001</c:v>
                  </c:pt>
                  <c:pt idx="16">
                    <c:v>0.15</c:v>
                  </c:pt>
                  <c:pt idx="17">
                    <c:v>0.11</c:v>
                  </c:pt>
                  <c:pt idx="18">
                    <c:v>0.22</c:v>
                  </c:pt>
                  <c:pt idx="19">
                    <c:v>0.13</c:v>
                  </c:pt>
                </c:numCache>
              </c:numRef>
            </c:minus>
          </c:errBars>
          <c:cat>
            <c:strRef>
              <c:f>'reference oil'!$A$5:$A$29</c:f>
              <c:strCache>
                <c:ptCount val="25"/>
                <c:pt idx="0">
                  <c:v>C11</c:v>
                </c:pt>
                <c:pt idx="1">
                  <c:v>C12</c:v>
                </c:pt>
                <c:pt idx="2">
                  <c:v>C13</c:v>
                </c:pt>
                <c:pt idx="3">
                  <c:v>C14</c:v>
                </c:pt>
                <c:pt idx="4">
                  <c:v>C15</c:v>
                </c:pt>
                <c:pt idx="5">
                  <c:v>C16</c:v>
                </c:pt>
                <c:pt idx="6">
                  <c:v>C17</c:v>
                </c:pt>
                <c:pt idx="7">
                  <c:v>C18</c:v>
                </c:pt>
                <c:pt idx="8">
                  <c:v>C19</c:v>
                </c:pt>
                <c:pt idx="9">
                  <c:v>C20</c:v>
                </c:pt>
                <c:pt idx="10">
                  <c:v>C21</c:v>
                </c:pt>
                <c:pt idx="11">
                  <c:v>C22</c:v>
                </c:pt>
                <c:pt idx="12">
                  <c:v>C23</c:v>
                </c:pt>
                <c:pt idx="13">
                  <c:v>C24</c:v>
                </c:pt>
                <c:pt idx="14">
                  <c:v>C25</c:v>
                </c:pt>
                <c:pt idx="15">
                  <c:v>C26</c:v>
                </c:pt>
                <c:pt idx="16">
                  <c:v>C27</c:v>
                </c:pt>
                <c:pt idx="17">
                  <c:v>C28</c:v>
                </c:pt>
                <c:pt idx="18">
                  <c:v>C29</c:v>
                </c:pt>
                <c:pt idx="19">
                  <c:v>C30</c:v>
                </c:pt>
                <c:pt idx="20">
                  <c:v>C31</c:v>
                </c:pt>
                <c:pt idx="21">
                  <c:v>C32</c:v>
                </c:pt>
                <c:pt idx="22">
                  <c:v>C33</c:v>
                </c:pt>
                <c:pt idx="23">
                  <c:v>C34</c:v>
                </c:pt>
                <c:pt idx="24">
                  <c:v>C35</c:v>
                </c:pt>
              </c:strCache>
            </c:strRef>
          </c:cat>
          <c:val>
            <c:numRef>
              <c:f>'Tar ball'!$R$5:$R$29</c:f>
              <c:numCache>
                <c:formatCode>General</c:formatCode>
                <c:ptCount val="25"/>
                <c:pt idx="4">
                  <c:v>-27.36</c:v>
                </c:pt>
                <c:pt idx="5">
                  <c:v>-28.25</c:v>
                </c:pt>
                <c:pt idx="6">
                  <c:v>-28.31</c:v>
                </c:pt>
                <c:pt idx="7">
                  <c:v>-29.77</c:v>
                </c:pt>
                <c:pt idx="8">
                  <c:v>-30.23</c:v>
                </c:pt>
                <c:pt idx="9">
                  <c:v>-30.49</c:v>
                </c:pt>
                <c:pt idx="10">
                  <c:v>-31.04</c:v>
                </c:pt>
                <c:pt idx="11">
                  <c:v>-30.58</c:v>
                </c:pt>
                <c:pt idx="12">
                  <c:v>-30.65</c:v>
                </c:pt>
                <c:pt idx="13">
                  <c:v>-29.75</c:v>
                </c:pt>
                <c:pt idx="14">
                  <c:v>-29.53</c:v>
                </c:pt>
                <c:pt idx="15">
                  <c:v>-29.33</c:v>
                </c:pt>
                <c:pt idx="16">
                  <c:v>-29.52</c:v>
                </c:pt>
                <c:pt idx="17">
                  <c:v>-29.53</c:v>
                </c:pt>
                <c:pt idx="18">
                  <c:v>-29.76</c:v>
                </c:pt>
                <c:pt idx="19">
                  <c:v>-30.58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1A-4089-A405-DA6674D6DF16}"/>
            </c:ext>
          </c:extLst>
        </c:ser>
        <c:ser>
          <c:idx val="4"/>
          <c:order val="3"/>
          <c:tx>
            <c:v>Tar ball 3</c:v>
          </c:tx>
          <c:errBars>
            <c:errDir val="y"/>
            <c:errBarType val="both"/>
            <c:errValType val="cust"/>
            <c:noEndCap val="0"/>
            <c:plus>
              <c:numRef>
                <c:f>'Tar ball'!$U$5:$U$28</c:f>
                <c:numCache>
                  <c:formatCode>General</c:formatCode>
                  <c:ptCount val="24"/>
                  <c:pt idx="4">
                    <c:v>0.3</c:v>
                  </c:pt>
                  <c:pt idx="5">
                    <c:v>0.08</c:v>
                  </c:pt>
                  <c:pt idx="6">
                    <c:v>0.11</c:v>
                  </c:pt>
                  <c:pt idx="7">
                    <c:v>0.06</c:v>
                  </c:pt>
                  <c:pt idx="8">
                    <c:v>0.13</c:v>
                  </c:pt>
                  <c:pt idx="9">
                    <c:v>0.2</c:v>
                  </c:pt>
                  <c:pt idx="10">
                    <c:v>0.12</c:v>
                  </c:pt>
                  <c:pt idx="11">
                    <c:v>0.17</c:v>
                  </c:pt>
                  <c:pt idx="12">
                    <c:v>0.12</c:v>
                  </c:pt>
                  <c:pt idx="13">
                    <c:v>7.0000000000000007E-2</c:v>
                  </c:pt>
                  <c:pt idx="14">
                    <c:v>0.1</c:v>
                  </c:pt>
                  <c:pt idx="15">
                    <c:v>0.13</c:v>
                  </c:pt>
                  <c:pt idx="16">
                    <c:v>0.17</c:v>
                  </c:pt>
                  <c:pt idx="17">
                    <c:v>0.16</c:v>
                  </c:pt>
                  <c:pt idx="18">
                    <c:v>0.11</c:v>
                  </c:pt>
                  <c:pt idx="19">
                    <c:v>0.63</c:v>
                  </c:pt>
                </c:numCache>
              </c:numRef>
            </c:plus>
            <c:minus>
              <c:numRef>
                <c:f>'Tar ball'!$U$5:$U$28</c:f>
                <c:numCache>
                  <c:formatCode>General</c:formatCode>
                  <c:ptCount val="24"/>
                  <c:pt idx="4">
                    <c:v>0.3</c:v>
                  </c:pt>
                  <c:pt idx="5">
                    <c:v>0.08</c:v>
                  </c:pt>
                  <c:pt idx="6">
                    <c:v>0.11</c:v>
                  </c:pt>
                  <c:pt idx="7">
                    <c:v>0.06</c:v>
                  </c:pt>
                  <c:pt idx="8">
                    <c:v>0.13</c:v>
                  </c:pt>
                  <c:pt idx="9">
                    <c:v>0.2</c:v>
                  </c:pt>
                  <c:pt idx="10">
                    <c:v>0.12</c:v>
                  </c:pt>
                  <c:pt idx="11">
                    <c:v>0.17</c:v>
                  </c:pt>
                  <c:pt idx="12">
                    <c:v>0.12</c:v>
                  </c:pt>
                  <c:pt idx="13">
                    <c:v>7.0000000000000007E-2</c:v>
                  </c:pt>
                  <c:pt idx="14">
                    <c:v>0.1</c:v>
                  </c:pt>
                  <c:pt idx="15">
                    <c:v>0.13</c:v>
                  </c:pt>
                  <c:pt idx="16">
                    <c:v>0.17</c:v>
                  </c:pt>
                  <c:pt idx="17">
                    <c:v>0.16</c:v>
                  </c:pt>
                  <c:pt idx="18">
                    <c:v>0.11</c:v>
                  </c:pt>
                  <c:pt idx="19">
                    <c:v>0.63</c:v>
                  </c:pt>
                </c:numCache>
              </c:numRef>
            </c:minus>
          </c:errBars>
          <c:cat>
            <c:strRef>
              <c:f>'reference oil'!$A$5:$A$29</c:f>
              <c:strCache>
                <c:ptCount val="25"/>
                <c:pt idx="0">
                  <c:v>C11</c:v>
                </c:pt>
                <c:pt idx="1">
                  <c:v>C12</c:v>
                </c:pt>
                <c:pt idx="2">
                  <c:v>C13</c:v>
                </c:pt>
                <c:pt idx="3">
                  <c:v>C14</c:v>
                </c:pt>
                <c:pt idx="4">
                  <c:v>C15</c:v>
                </c:pt>
                <c:pt idx="5">
                  <c:v>C16</c:v>
                </c:pt>
                <c:pt idx="6">
                  <c:v>C17</c:v>
                </c:pt>
                <c:pt idx="7">
                  <c:v>C18</c:v>
                </c:pt>
                <c:pt idx="8">
                  <c:v>C19</c:v>
                </c:pt>
                <c:pt idx="9">
                  <c:v>C20</c:v>
                </c:pt>
                <c:pt idx="10">
                  <c:v>C21</c:v>
                </c:pt>
                <c:pt idx="11">
                  <c:v>C22</c:v>
                </c:pt>
                <c:pt idx="12">
                  <c:v>C23</c:v>
                </c:pt>
                <c:pt idx="13">
                  <c:v>C24</c:v>
                </c:pt>
                <c:pt idx="14">
                  <c:v>C25</c:v>
                </c:pt>
                <c:pt idx="15">
                  <c:v>C26</c:v>
                </c:pt>
                <c:pt idx="16">
                  <c:v>C27</c:v>
                </c:pt>
                <c:pt idx="17">
                  <c:v>C28</c:v>
                </c:pt>
                <c:pt idx="18">
                  <c:v>C29</c:v>
                </c:pt>
                <c:pt idx="19">
                  <c:v>C30</c:v>
                </c:pt>
                <c:pt idx="20">
                  <c:v>C31</c:v>
                </c:pt>
                <c:pt idx="21">
                  <c:v>C32</c:v>
                </c:pt>
                <c:pt idx="22">
                  <c:v>C33</c:v>
                </c:pt>
                <c:pt idx="23">
                  <c:v>C34</c:v>
                </c:pt>
                <c:pt idx="24">
                  <c:v>C35</c:v>
                </c:pt>
              </c:strCache>
            </c:strRef>
          </c:cat>
          <c:val>
            <c:numRef>
              <c:f>'Tar ball'!$T$5:$T$29</c:f>
              <c:numCache>
                <c:formatCode>General</c:formatCode>
                <c:ptCount val="25"/>
                <c:pt idx="4">
                  <c:v>-27.78</c:v>
                </c:pt>
                <c:pt idx="5">
                  <c:v>-28.33</c:v>
                </c:pt>
                <c:pt idx="6">
                  <c:v>-28.33</c:v>
                </c:pt>
                <c:pt idx="7">
                  <c:v>-29.69</c:v>
                </c:pt>
                <c:pt idx="8">
                  <c:v>-30.12</c:v>
                </c:pt>
                <c:pt idx="9">
                  <c:v>-30.48</c:v>
                </c:pt>
                <c:pt idx="10">
                  <c:v>-30.99</c:v>
                </c:pt>
                <c:pt idx="11">
                  <c:v>-30.61</c:v>
                </c:pt>
                <c:pt idx="12">
                  <c:v>-30.72</c:v>
                </c:pt>
                <c:pt idx="13">
                  <c:v>-29.77</c:v>
                </c:pt>
                <c:pt idx="14">
                  <c:v>-29.53</c:v>
                </c:pt>
                <c:pt idx="15">
                  <c:v>-29.4</c:v>
                </c:pt>
                <c:pt idx="16">
                  <c:v>-29.51</c:v>
                </c:pt>
                <c:pt idx="17">
                  <c:v>-29.33</c:v>
                </c:pt>
                <c:pt idx="18">
                  <c:v>-29.54</c:v>
                </c:pt>
                <c:pt idx="19">
                  <c:v>-30.49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F1A-4089-A405-DA6674D6DF16}"/>
            </c:ext>
          </c:extLst>
        </c:ser>
        <c:ser>
          <c:idx val="5"/>
          <c:order val="4"/>
          <c:tx>
            <c:v>Tar ball 4</c:v>
          </c:tx>
          <c:errBars>
            <c:errDir val="y"/>
            <c:errBarType val="both"/>
            <c:errValType val="cust"/>
            <c:noEndCap val="0"/>
            <c:plus>
              <c:numRef>
                <c:f>'Tar ball'!$W$5:$W$28</c:f>
                <c:numCache>
                  <c:formatCode>General</c:formatCode>
                  <c:ptCount val="24"/>
                  <c:pt idx="4">
                    <c:v>0.18</c:v>
                  </c:pt>
                  <c:pt idx="5">
                    <c:v>0.14000000000000001</c:v>
                  </c:pt>
                  <c:pt idx="6">
                    <c:v>0.37</c:v>
                  </c:pt>
                  <c:pt idx="7">
                    <c:v>0.06</c:v>
                  </c:pt>
                  <c:pt idx="8">
                    <c:v>0.06</c:v>
                  </c:pt>
                  <c:pt idx="9">
                    <c:v>0.13</c:v>
                  </c:pt>
                  <c:pt idx="10">
                    <c:v>0.19</c:v>
                  </c:pt>
                  <c:pt idx="11">
                    <c:v>0.1</c:v>
                  </c:pt>
                  <c:pt idx="12">
                    <c:v>0.02</c:v>
                  </c:pt>
                  <c:pt idx="13">
                    <c:v>0.15</c:v>
                  </c:pt>
                  <c:pt idx="14">
                    <c:v>0.05</c:v>
                  </c:pt>
                  <c:pt idx="15">
                    <c:v>0.11</c:v>
                  </c:pt>
                  <c:pt idx="16">
                    <c:v>0.08</c:v>
                  </c:pt>
                  <c:pt idx="17">
                    <c:v>0.12</c:v>
                  </c:pt>
                  <c:pt idx="18">
                    <c:v>0.08</c:v>
                  </c:pt>
                  <c:pt idx="19">
                    <c:v>0.22</c:v>
                  </c:pt>
                </c:numCache>
              </c:numRef>
            </c:plus>
            <c:minus>
              <c:numRef>
                <c:f>'Tar ball'!$W$5:$W$28</c:f>
                <c:numCache>
                  <c:formatCode>General</c:formatCode>
                  <c:ptCount val="24"/>
                  <c:pt idx="4">
                    <c:v>0.18</c:v>
                  </c:pt>
                  <c:pt idx="5">
                    <c:v>0.14000000000000001</c:v>
                  </c:pt>
                  <c:pt idx="6">
                    <c:v>0.37</c:v>
                  </c:pt>
                  <c:pt idx="7">
                    <c:v>0.06</c:v>
                  </c:pt>
                  <c:pt idx="8">
                    <c:v>0.06</c:v>
                  </c:pt>
                  <c:pt idx="9">
                    <c:v>0.13</c:v>
                  </c:pt>
                  <c:pt idx="10">
                    <c:v>0.19</c:v>
                  </c:pt>
                  <c:pt idx="11">
                    <c:v>0.1</c:v>
                  </c:pt>
                  <c:pt idx="12">
                    <c:v>0.02</c:v>
                  </c:pt>
                  <c:pt idx="13">
                    <c:v>0.15</c:v>
                  </c:pt>
                  <c:pt idx="14">
                    <c:v>0.05</c:v>
                  </c:pt>
                  <c:pt idx="15">
                    <c:v>0.11</c:v>
                  </c:pt>
                  <c:pt idx="16">
                    <c:v>0.08</c:v>
                  </c:pt>
                  <c:pt idx="17">
                    <c:v>0.12</c:v>
                  </c:pt>
                  <c:pt idx="18">
                    <c:v>0.08</c:v>
                  </c:pt>
                  <c:pt idx="19">
                    <c:v>0.22</c:v>
                  </c:pt>
                </c:numCache>
              </c:numRef>
            </c:minus>
          </c:errBars>
          <c:cat>
            <c:strRef>
              <c:f>'reference oil'!$A$5:$A$29</c:f>
              <c:strCache>
                <c:ptCount val="25"/>
                <c:pt idx="0">
                  <c:v>C11</c:v>
                </c:pt>
                <c:pt idx="1">
                  <c:v>C12</c:v>
                </c:pt>
                <c:pt idx="2">
                  <c:v>C13</c:v>
                </c:pt>
                <c:pt idx="3">
                  <c:v>C14</c:v>
                </c:pt>
                <c:pt idx="4">
                  <c:v>C15</c:v>
                </c:pt>
                <c:pt idx="5">
                  <c:v>C16</c:v>
                </c:pt>
                <c:pt idx="6">
                  <c:v>C17</c:v>
                </c:pt>
                <c:pt idx="7">
                  <c:v>C18</c:v>
                </c:pt>
                <c:pt idx="8">
                  <c:v>C19</c:v>
                </c:pt>
                <c:pt idx="9">
                  <c:v>C20</c:v>
                </c:pt>
                <c:pt idx="10">
                  <c:v>C21</c:v>
                </c:pt>
                <c:pt idx="11">
                  <c:v>C22</c:v>
                </c:pt>
                <c:pt idx="12">
                  <c:v>C23</c:v>
                </c:pt>
                <c:pt idx="13">
                  <c:v>C24</c:v>
                </c:pt>
                <c:pt idx="14">
                  <c:v>C25</c:v>
                </c:pt>
                <c:pt idx="15">
                  <c:v>C26</c:v>
                </c:pt>
                <c:pt idx="16">
                  <c:v>C27</c:v>
                </c:pt>
                <c:pt idx="17">
                  <c:v>C28</c:v>
                </c:pt>
                <c:pt idx="18">
                  <c:v>C29</c:v>
                </c:pt>
                <c:pt idx="19">
                  <c:v>C30</c:v>
                </c:pt>
                <c:pt idx="20">
                  <c:v>C31</c:v>
                </c:pt>
                <c:pt idx="21">
                  <c:v>C32</c:v>
                </c:pt>
                <c:pt idx="22">
                  <c:v>C33</c:v>
                </c:pt>
                <c:pt idx="23">
                  <c:v>C34</c:v>
                </c:pt>
                <c:pt idx="24">
                  <c:v>C35</c:v>
                </c:pt>
              </c:strCache>
            </c:strRef>
          </c:cat>
          <c:val>
            <c:numRef>
              <c:f>'Tar ball'!$V$5:$V$29</c:f>
              <c:numCache>
                <c:formatCode>General</c:formatCode>
                <c:ptCount val="25"/>
                <c:pt idx="4">
                  <c:v>-28.3</c:v>
                </c:pt>
                <c:pt idx="5">
                  <c:v>-28.06</c:v>
                </c:pt>
                <c:pt idx="6">
                  <c:v>-28.1</c:v>
                </c:pt>
                <c:pt idx="7">
                  <c:v>-29.54</c:v>
                </c:pt>
                <c:pt idx="8">
                  <c:v>-30.03</c:v>
                </c:pt>
                <c:pt idx="9">
                  <c:v>-30.53</c:v>
                </c:pt>
                <c:pt idx="10">
                  <c:v>-30.93</c:v>
                </c:pt>
                <c:pt idx="11">
                  <c:v>-30.53</c:v>
                </c:pt>
                <c:pt idx="12">
                  <c:v>-30.63</c:v>
                </c:pt>
                <c:pt idx="13">
                  <c:v>-29.65</c:v>
                </c:pt>
                <c:pt idx="14">
                  <c:v>-29.42</c:v>
                </c:pt>
                <c:pt idx="15">
                  <c:v>-29.23</c:v>
                </c:pt>
                <c:pt idx="16">
                  <c:v>-29.4</c:v>
                </c:pt>
                <c:pt idx="17">
                  <c:v>-29.26</c:v>
                </c:pt>
                <c:pt idx="18">
                  <c:v>-29.5</c:v>
                </c:pt>
                <c:pt idx="19">
                  <c:v>-30.38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F1A-4089-A405-DA6674D6D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278016"/>
        <c:axId val="96279552"/>
      </c:lineChart>
      <c:catAx>
        <c:axId val="9627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96279552"/>
        <c:crossesAt val="-34"/>
        <c:auto val="1"/>
        <c:lblAlgn val="ctr"/>
        <c:lblOffset val="100"/>
        <c:noMultiLvlLbl val="0"/>
      </c:catAx>
      <c:valAx>
        <c:axId val="96279552"/>
        <c:scaling>
          <c:orientation val="minMax"/>
          <c:max val="-2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+mn-lt"/>
                  </a:defRPr>
                </a:pPr>
                <a:r>
                  <a:rPr lang="en-US" sz="1800">
                    <a:latin typeface="+mn-lt"/>
                    <a:cs typeface="Times New Roman"/>
                  </a:rPr>
                  <a:t>δ</a:t>
                </a:r>
                <a:r>
                  <a:rPr lang="en-US" sz="1800" baseline="30000">
                    <a:latin typeface="+mn-lt"/>
                    <a:cs typeface="Times New Roman"/>
                  </a:rPr>
                  <a:t>13</a:t>
                </a:r>
                <a:r>
                  <a:rPr lang="en-US" sz="1800">
                    <a:latin typeface="+mn-lt"/>
                    <a:cs typeface="Times New Roman"/>
                  </a:rPr>
                  <a:t>C</a:t>
                </a:r>
                <a:r>
                  <a:rPr lang="en-US" sz="1800" baseline="-25000">
                    <a:latin typeface="+mn-lt"/>
                    <a:cs typeface="Times New Roman"/>
                  </a:rPr>
                  <a:t>VPDB</a:t>
                </a:r>
                <a:endParaRPr lang="en-US" sz="1800" baseline="-25000">
                  <a:latin typeface="+mn-lt"/>
                </a:endParaRP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96278016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2.823694764119105E-2"/>
          <c:y val="4.505127335273567E-2"/>
          <c:w val="0.96717652867648984"/>
          <c:h val="0.111078919289391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North Sea oils</a:t>
            </a:r>
          </a:p>
        </c:rich>
      </c:tx>
      <c:layout>
        <c:manualLayout>
          <c:xMode val="edge"/>
          <c:yMode val="edge"/>
          <c:x val="0.32884943222928892"/>
          <c:y val="3.6490198407074056E-2"/>
        </c:manualLayout>
      </c:layout>
      <c:overlay val="0"/>
      <c:spPr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850413446125225"/>
          <c:y val="0.14556918769325294"/>
          <c:w val="0.81880648181948035"/>
          <c:h val="0.77605874628162463"/>
        </c:manualLayout>
      </c:layout>
      <c:lineChart>
        <c:grouping val="standard"/>
        <c:varyColors val="0"/>
        <c:ser>
          <c:idx val="10"/>
          <c:order val="0"/>
          <c:tx>
            <c:strRef>
              <c:f>'graph CO2-36.13'!$Y$1</c:f>
              <c:strCache>
                <c:ptCount val="1"/>
                <c:pt idx="0">
                  <c:v>NS1</c:v>
                </c:pt>
              </c:strCache>
            </c:strRef>
          </c:tx>
          <c:spPr>
            <a:ln w="127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'graph CO2-36.13'!$Y$3:$Y$22</c:f>
                <c:numCache>
                  <c:formatCode>General</c:formatCode>
                  <c:ptCount val="20"/>
                  <c:pt idx="2">
                    <c:v>6.5795136598384402E-2</c:v>
                  </c:pt>
                  <c:pt idx="3">
                    <c:v>0.29608332160598688</c:v>
                  </c:pt>
                  <c:pt idx="4">
                    <c:v>0.38863736310355568</c:v>
                  </c:pt>
                  <c:pt idx="5">
                    <c:v>0.17713554132428588</c:v>
                  </c:pt>
                  <c:pt idx="6">
                    <c:v>0.14352351723672277</c:v>
                  </c:pt>
                  <c:pt idx="7">
                    <c:v>0.28828631601186838</c:v>
                  </c:pt>
                  <c:pt idx="8">
                    <c:v>0.5385873497712873</c:v>
                  </c:pt>
                  <c:pt idx="9">
                    <c:v>0.1535610627730882</c:v>
                  </c:pt>
                  <c:pt idx="10">
                    <c:v>0.15797573653360072</c:v>
                  </c:pt>
                  <c:pt idx="11">
                    <c:v>0.14918891826584688</c:v>
                  </c:pt>
                  <c:pt idx="12">
                    <c:v>0.50067154902203337</c:v>
                  </c:pt>
                  <c:pt idx="13">
                    <c:v>0.16857342613828338</c:v>
                  </c:pt>
                  <c:pt idx="14">
                    <c:v>0.21485421413959074</c:v>
                  </c:pt>
                  <c:pt idx="15">
                    <c:v>0.35153994557224738</c:v>
                  </c:pt>
                  <c:pt idx="16">
                    <c:v>0.15264446709047341</c:v>
                  </c:pt>
                  <c:pt idx="17">
                    <c:v>0.88750793423686059</c:v>
                  </c:pt>
                  <c:pt idx="18">
                    <c:v>0.45593895790292532</c:v>
                  </c:pt>
                  <c:pt idx="19">
                    <c:v>0.80827738637990687</c:v>
                  </c:pt>
                </c:numCache>
              </c:numRef>
            </c:plus>
            <c:minus>
              <c:numRef>
                <c:f>'graph CO2-36.13'!$Y$3:$Y$22</c:f>
                <c:numCache>
                  <c:formatCode>General</c:formatCode>
                  <c:ptCount val="20"/>
                  <c:pt idx="2">
                    <c:v>6.5795136598384402E-2</c:v>
                  </c:pt>
                  <c:pt idx="3">
                    <c:v>0.29608332160598688</c:v>
                  </c:pt>
                  <c:pt idx="4">
                    <c:v>0.38863736310355568</c:v>
                  </c:pt>
                  <c:pt idx="5">
                    <c:v>0.17713554132428588</c:v>
                  </c:pt>
                  <c:pt idx="6">
                    <c:v>0.14352351723672277</c:v>
                  </c:pt>
                  <c:pt idx="7">
                    <c:v>0.28828631601186838</c:v>
                  </c:pt>
                  <c:pt idx="8">
                    <c:v>0.5385873497712873</c:v>
                  </c:pt>
                  <c:pt idx="9">
                    <c:v>0.1535610627730882</c:v>
                  </c:pt>
                  <c:pt idx="10">
                    <c:v>0.15797573653360072</c:v>
                  </c:pt>
                  <c:pt idx="11">
                    <c:v>0.14918891826584688</c:v>
                  </c:pt>
                  <c:pt idx="12">
                    <c:v>0.50067154902203337</c:v>
                  </c:pt>
                  <c:pt idx="13">
                    <c:v>0.16857342613828338</c:v>
                  </c:pt>
                  <c:pt idx="14">
                    <c:v>0.21485421413959074</c:v>
                  </c:pt>
                  <c:pt idx="15">
                    <c:v>0.35153994557224738</c:v>
                  </c:pt>
                  <c:pt idx="16">
                    <c:v>0.15264446709047341</c:v>
                  </c:pt>
                  <c:pt idx="17">
                    <c:v>0.88750793423686059</c:v>
                  </c:pt>
                  <c:pt idx="18">
                    <c:v>0.45593895790292532</c:v>
                  </c:pt>
                  <c:pt idx="19">
                    <c:v>0.80827738637990687</c:v>
                  </c:pt>
                </c:numCache>
              </c:numRef>
            </c:minus>
          </c:errBars>
          <c:cat>
            <c:strRef>
              <c:f>'graph CO2-36.13'!$A$3:$A$24</c:f>
              <c:strCache>
                <c:ptCount val="22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C18</c:v>
                </c:pt>
                <c:pt idx="9">
                  <c:v>C19</c:v>
                </c:pt>
                <c:pt idx="10">
                  <c:v>C20</c:v>
                </c:pt>
                <c:pt idx="11">
                  <c:v>C21</c:v>
                </c:pt>
                <c:pt idx="12">
                  <c:v>C22</c:v>
                </c:pt>
                <c:pt idx="13">
                  <c:v>C23</c:v>
                </c:pt>
                <c:pt idx="14">
                  <c:v>C24</c:v>
                </c:pt>
                <c:pt idx="15">
                  <c:v>C25</c:v>
                </c:pt>
                <c:pt idx="16">
                  <c:v>C26</c:v>
                </c:pt>
                <c:pt idx="17">
                  <c:v>C27</c:v>
                </c:pt>
                <c:pt idx="18">
                  <c:v>C28</c:v>
                </c:pt>
                <c:pt idx="19">
                  <c:v>C29</c:v>
                </c:pt>
                <c:pt idx="20">
                  <c:v>C30</c:v>
                </c:pt>
                <c:pt idx="21">
                  <c:v>C31</c:v>
                </c:pt>
              </c:strCache>
            </c:strRef>
          </c:cat>
          <c:val>
            <c:numRef>
              <c:f>'graph CO2-36.13'!$X$3:$X$21</c:f>
              <c:numCache>
                <c:formatCode>General</c:formatCode>
                <c:ptCount val="19"/>
                <c:pt idx="2" formatCode="0.00">
                  <c:v>-29.534000000000031</c:v>
                </c:pt>
                <c:pt idx="3" formatCode="0.00">
                  <c:v>-30.775666666666666</c:v>
                </c:pt>
                <c:pt idx="4" formatCode="0.00">
                  <c:v>-31.010999999999999</c:v>
                </c:pt>
                <c:pt idx="5" formatCode="0.00">
                  <c:v>-31.135000000000005</c:v>
                </c:pt>
                <c:pt idx="6" formatCode="0.00">
                  <c:v>-31.311000000000035</c:v>
                </c:pt>
                <c:pt idx="7" formatCode="0.00">
                  <c:v>-31.937000000000001</c:v>
                </c:pt>
                <c:pt idx="8" formatCode="0.00">
                  <c:v>-32.263333333333463</c:v>
                </c:pt>
                <c:pt idx="9" formatCode="0.00">
                  <c:v>-32.413000000000004</c:v>
                </c:pt>
                <c:pt idx="10" formatCode="0.00">
                  <c:v>-32.813666666665767</c:v>
                </c:pt>
                <c:pt idx="11" formatCode="0.00">
                  <c:v>-33.007666666665848</c:v>
                </c:pt>
                <c:pt idx="12" formatCode="0.00">
                  <c:v>-32.775000000000013</c:v>
                </c:pt>
                <c:pt idx="13" formatCode="0.00">
                  <c:v>-33.239000000000011</c:v>
                </c:pt>
                <c:pt idx="14" formatCode="0.00">
                  <c:v>-32.584333333333326</c:v>
                </c:pt>
                <c:pt idx="15" formatCode="0.00">
                  <c:v>-32.803666666665819</c:v>
                </c:pt>
                <c:pt idx="16" formatCode="0.00">
                  <c:v>-32.433666666665907</c:v>
                </c:pt>
                <c:pt idx="17" formatCode="0.00">
                  <c:v>-32.431333333333335</c:v>
                </c:pt>
                <c:pt idx="18" formatCode="0.00">
                  <c:v>-31.829333333332979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BE-4773-AC85-F57A0CEF5CF9}"/>
            </c:ext>
          </c:extLst>
        </c:ser>
        <c:ser>
          <c:idx val="11"/>
          <c:order val="1"/>
          <c:tx>
            <c:strRef>
              <c:f>'graph CO2-36.13'!$AA$1</c:f>
              <c:strCache>
                <c:ptCount val="1"/>
                <c:pt idx="0">
                  <c:v>NS2</c:v>
                </c:pt>
              </c:strCache>
            </c:strRef>
          </c:tx>
          <c:spPr>
            <a:ln w="127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'graph CO2-36.13'!$A$3:$A$24</c:f>
              <c:strCache>
                <c:ptCount val="22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C18</c:v>
                </c:pt>
                <c:pt idx="9">
                  <c:v>C19</c:v>
                </c:pt>
                <c:pt idx="10">
                  <c:v>C20</c:v>
                </c:pt>
                <c:pt idx="11">
                  <c:v>C21</c:v>
                </c:pt>
                <c:pt idx="12">
                  <c:v>C22</c:v>
                </c:pt>
                <c:pt idx="13">
                  <c:v>C23</c:v>
                </c:pt>
                <c:pt idx="14">
                  <c:v>C24</c:v>
                </c:pt>
                <c:pt idx="15">
                  <c:v>C25</c:v>
                </c:pt>
                <c:pt idx="16">
                  <c:v>C26</c:v>
                </c:pt>
                <c:pt idx="17">
                  <c:v>C27</c:v>
                </c:pt>
                <c:pt idx="18">
                  <c:v>C28</c:v>
                </c:pt>
                <c:pt idx="19">
                  <c:v>C29</c:v>
                </c:pt>
                <c:pt idx="20">
                  <c:v>C30</c:v>
                </c:pt>
                <c:pt idx="21">
                  <c:v>C31</c:v>
                </c:pt>
              </c:strCache>
            </c:strRef>
          </c:cat>
          <c:val>
            <c:numRef>
              <c:f>'graph CO2-36.13'!$Z$3:$Z$22</c:f>
              <c:numCache>
                <c:formatCode>General</c:formatCode>
                <c:ptCount val="20"/>
                <c:pt idx="2" formatCode="0.00">
                  <c:v>-30.346333333332968</c:v>
                </c:pt>
                <c:pt idx="3" formatCode="0.00">
                  <c:v>-31.079666666666668</c:v>
                </c:pt>
                <c:pt idx="4" formatCode="0.00">
                  <c:v>-30.961999999999989</c:v>
                </c:pt>
                <c:pt idx="5" formatCode="0.00">
                  <c:v>-30.988999999999756</c:v>
                </c:pt>
                <c:pt idx="6" formatCode="0.00">
                  <c:v>-31.170666666666691</c:v>
                </c:pt>
                <c:pt idx="7" formatCode="0.00">
                  <c:v>-31.309000000000001</c:v>
                </c:pt>
                <c:pt idx="8" formatCode="0.00">
                  <c:v>-31.300333333332979</c:v>
                </c:pt>
                <c:pt idx="9" formatCode="0.00">
                  <c:v>-31.081</c:v>
                </c:pt>
                <c:pt idx="10" formatCode="0.00">
                  <c:v>-31.187333333333001</c:v>
                </c:pt>
                <c:pt idx="11" formatCode="0.00">
                  <c:v>-31.084333333332943</c:v>
                </c:pt>
                <c:pt idx="12" formatCode="0.00">
                  <c:v>-30.943999999999889</c:v>
                </c:pt>
                <c:pt idx="13" formatCode="0.00">
                  <c:v>-30.406333333332903</c:v>
                </c:pt>
                <c:pt idx="14" formatCode="0.00">
                  <c:v>-30.536333333333015</c:v>
                </c:pt>
                <c:pt idx="15" formatCode="0.00">
                  <c:v>-30.641999999999999</c:v>
                </c:pt>
                <c:pt idx="16" formatCode="0.00">
                  <c:v>-30.587333333332943</c:v>
                </c:pt>
                <c:pt idx="17" formatCode="0.00">
                  <c:v>-30.265333333332816</c:v>
                </c:pt>
                <c:pt idx="18" formatCode="0.00">
                  <c:v>-29.901</c:v>
                </c:pt>
                <c:pt idx="19" formatCode="0.00">
                  <c:v>-30.412000000000003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BE-4773-AC85-F57A0CEF5CF9}"/>
            </c:ext>
          </c:extLst>
        </c:ser>
        <c:ser>
          <c:idx val="8"/>
          <c:order val="2"/>
          <c:tx>
            <c:strRef>
              <c:f>'graph CO2-36.13'!$U$1</c:f>
              <c:strCache>
                <c:ptCount val="1"/>
                <c:pt idx="0">
                  <c:v>NS3</c:v>
                </c:pt>
              </c:strCache>
            </c:strRef>
          </c:tx>
          <c:spPr>
            <a:ln w="127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12700">
                <a:solidFill>
                  <a:srgbClr val="C00000"/>
                </a:solidFill>
              </a:ln>
            </c:spPr>
          </c:marker>
          <c:cat>
            <c:strRef>
              <c:f>'graph CO2-36.13'!$A$3:$A$24</c:f>
              <c:strCache>
                <c:ptCount val="22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C18</c:v>
                </c:pt>
                <c:pt idx="9">
                  <c:v>C19</c:v>
                </c:pt>
                <c:pt idx="10">
                  <c:v>C20</c:v>
                </c:pt>
                <c:pt idx="11">
                  <c:v>C21</c:v>
                </c:pt>
                <c:pt idx="12">
                  <c:v>C22</c:v>
                </c:pt>
                <c:pt idx="13">
                  <c:v>C23</c:v>
                </c:pt>
                <c:pt idx="14">
                  <c:v>C24</c:v>
                </c:pt>
                <c:pt idx="15">
                  <c:v>C25</c:v>
                </c:pt>
                <c:pt idx="16">
                  <c:v>C26</c:v>
                </c:pt>
                <c:pt idx="17">
                  <c:v>C27</c:v>
                </c:pt>
                <c:pt idx="18">
                  <c:v>C28</c:v>
                </c:pt>
                <c:pt idx="19">
                  <c:v>C29</c:v>
                </c:pt>
                <c:pt idx="20">
                  <c:v>C30</c:v>
                </c:pt>
                <c:pt idx="21">
                  <c:v>C31</c:v>
                </c:pt>
              </c:strCache>
            </c:strRef>
          </c:cat>
          <c:val>
            <c:numRef>
              <c:f>'graph CO2-36.13'!$T$3:$T$23</c:f>
              <c:numCache>
                <c:formatCode>0.00</c:formatCode>
                <c:ptCount val="21"/>
                <c:pt idx="1">
                  <c:v>-29.891000000000005</c:v>
                </c:pt>
                <c:pt idx="2">
                  <c:v>-30.040333333332924</c:v>
                </c:pt>
                <c:pt idx="3">
                  <c:v>-30.387333333332979</c:v>
                </c:pt>
                <c:pt idx="4">
                  <c:v>-30.373000000000001</c:v>
                </c:pt>
                <c:pt idx="5">
                  <c:v>-30.620333333332994</c:v>
                </c:pt>
                <c:pt idx="6">
                  <c:v>-30.540666666666667</c:v>
                </c:pt>
                <c:pt idx="7">
                  <c:v>-30.84833333333291</c:v>
                </c:pt>
                <c:pt idx="8">
                  <c:v>-30.669999999999987</c:v>
                </c:pt>
                <c:pt idx="9">
                  <c:v>-30.707333333332979</c:v>
                </c:pt>
                <c:pt idx="10">
                  <c:v>-30.966333333332852</c:v>
                </c:pt>
                <c:pt idx="11">
                  <c:v>-30.922333333332823</c:v>
                </c:pt>
                <c:pt idx="12">
                  <c:v>-30.923333333332877</c:v>
                </c:pt>
                <c:pt idx="13">
                  <c:v>-31.099</c:v>
                </c:pt>
                <c:pt idx="14">
                  <c:v>-30.79233333333287</c:v>
                </c:pt>
                <c:pt idx="15">
                  <c:v>-30.613666666666695</c:v>
                </c:pt>
                <c:pt idx="16">
                  <c:v>-30.411333333333015</c:v>
                </c:pt>
                <c:pt idx="17">
                  <c:v>-30.885000000000002</c:v>
                </c:pt>
                <c:pt idx="18">
                  <c:v>-30.268333333332833</c:v>
                </c:pt>
                <c:pt idx="19">
                  <c:v>-30.581333333332935</c:v>
                </c:pt>
                <c:pt idx="20">
                  <c:v>-31.416333333332979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BE-4773-AC85-F57A0CEF5CF9}"/>
            </c:ext>
          </c:extLst>
        </c:ser>
        <c:ser>
          <c:idx val="9"/>
          <c:order val="3"/>
          <c:tx>
            <c:strRef>
              <c:f>'graph CO2-36.13'!$W$1</c:f>
              <c:strCache>
                <c:ptCount val="1"/>
                <c:pt idx="0">
                  <c:v>NS4</c:v>
                </c:pt>
              </c:strCache>
            </c:strRef>
          </c:tx>
          <c:spPr>
            <a:ln w="1270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'graph CO2-36.13'!$W$3:$W$23</c:f>
                <c:numCache>
                  <c:formatCode>General</c:formatCode>
                  <c:ptCount val="21"/>
                  <c:pt idx="1">
                    <c:v>0.77081536916004123</c:v>
                  </c:pt>
                  <c:pt idx="2">
                    <c:v>0.27005616699728036</c:v>
                  </c:pt>
                  <c:pt idx="3">
                    <c:v>8.0000000000009248E-3</c:v>
                  </c:pt>
                  <c:pt idx="4">
                    <c:v>0.11738398527908347</c:v>
                  </c:pt>
                  <c:pt idx="5">
                    <c:v>0.10302588671461722</c:v>
                  </c:pt>
                  <c:pt idx="6">
                    <c:v>0.11063905277974805</c:v>
                  </c:pt>
                  <c:pt idx="7">
                    <c:v>0.11984990613262951</c:v>
                  </c:pt>
                  <c:pt idx="8">
                    <c:v>0.1254804101576554</c:v>
                  </c:pt>
                  <c:pt idx="9">
                    <c:v>9.7838301974907504E-2</c:v>
                  </c:pt>
                  <c:pt idx="10">
                    <c:v>3.5501173689518113E-2</c:v>
                  </c:pt>
                  <c:pt idx="11">
                    <c:v>0.18835427612114244</c:v>
                  </c:pt>
                  <c:pt idx="12">
                    <c:v>5.4500764520630934E-2</c:v>
                  </c:pt>
                  <c:pt idx="13">
                    <c:v>0.12136446487062649</c:v>
                  </c:pt>
                  <c:pt idx="14">
                    <c:v>7.9431312045901994E-2</c:v>
                  </c:pt>
                  <c:pt idx="15">
                    <c:v>0.28521103297877476</c:v>
                  </c:pt>
                  <c:pt idx="16">
                    <c:v>0.31814514507327585</c:v>
                  </c:pt>
                  <c:pt idx="17">
                    <c:v>0.17256592942977547</c:v>
                  </c:pt>
                  <c:pt idx="18">
                    <c:v>0.276479655670961</c:v>
                  </c:pt>
                  <c:pt idx="19">
                    <c:v>0.64747303676162893</c:v>
                  </c:pt>
                  <c:pt idx="20">
                    <c:v>0.46627995882285556</c:v>
                  </c:pt>
                </c:numCache>
              </c:numRef>
            </c:plus>
            <c:minus>
              <c:numRef>
                <c:f>'graph CO2-36.13'!$W$3:$W$23</c:f>
                <c:numCache>
                  <c:formatCode>General</c:formatCode>
                  <c:ptCount val="21"/>
                  <c:pt idx="1">
                    <c:v>0.77081536916004123</c:v>
                  </c:pt>
                  <c:pt idx="2">
                    <c:v>0.27005616699728036</c:v>
                  </c:pt>
                  <c:pt idx="3">
                    <c:v>8.0000000000009248E-3</c:v>
                  </c:pt>
                  <c:pt idx="4">
                    <c:v>0.11738398527908347</c:v>
                  </c:pt>
                  <c:pt idx="5">
                    <c:v>0.10302588671461722</c:v>
                  </c:pt>
                  <c:pt idx="6">
                    <c:v>0.11063905277974805</c:v>
                  </c:pt>
                  <c:pt idx="7">
                    <c:v>0.11984990613262951</c:v>
                  </c:pt>
                  <c:pt idx="8">
                    <c:v>0.1254804101576554</c:v>
                  </c:pt>
                  <c:pt idx="9">
                    <c:v>9.7838301974907504E-2</c:v>
                  </c:pt>
                  <c:pt idx="10">
                    <c:v>3.5501173689518113E-2</c:v>
                  </c:pt>
                  <c:pt idx="11">
                    <c:v>0.18835427612114244</c:v>
                  </c:pt>
                  <c:pt idx="12">
                    <c:v>5.4500764520630934E-2</c:v>
                  </c:pt>
                  <c:pt idx="13">
                    <c:v>0.12136446487062649</c:v>
                  </c:pt>
                  <c:pt idx="14">
                    <c:v>7.9431312045901994E-2</c:v>
                  </c:pt>
                  <c:pt idx="15">
                    <c:v>0.28521103297877476</c:v>
                  </c:pt>
                  <c:pt idx="16">
                    <c:v>0.31814514507327585</c:v>
                  </c:pt>
                  <c:pt idx="17">
                    <c:v>0.17256592942977547</c:v>
                  </c:pt>
                  <c:pt idx="18">
                    <c:v>0.276479655670961</c:v>
                  </c:pt>
                  <c:pt idx="19">
                    <c:v>0.64747303676162893</c:v>
                  </c:pt>
                  <c:pt idx="20">
                    <c:v>0.46627995882285556</c:v>
                  </c:pt>
                </c:numCache>
              </c:numRef>
            </c:minus>
          </c:errBars>
          <c:cat>
            <c:strRef>
              <c:f>'graph CO2-36.13'!$A$3:$A$24</c:f>
              <c:strCache>
                <c:ptCount val="22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C18</c:v>
                </c:pt>
                <c:pt idx="9">
                  <c:v>C19</c:v>
                </c:pt>
                <c:pt idx="10">
                  <c:v>C20</c:v>
                </c:pt>
                <c:pt idx="11">
                  <c:v>C21</c:v>
                </c:pt>
                <c:pt idx="12">
                  <c:v>C22</c:v>
                </c:pt>
                <c:pt idx="13">
                  <c:v>C23</c:v>
                </c:pt>
                <c:pt idx="14">
                  <c:v>C24</c:v>
                </c:pt>
                <c:pt idx="15">
                  <c:v>C25</c:v>
                </c:pt>
                <c:pt idx="16">
                  <c:v>C26</c:v>
                </c:pt>
                <c:pt idx="17">
                  <c:v>C27</c:v>
                </c:pt>
                <c:pt idx="18">
                  <c:v>C28</c:v>
                </c:pt>
                <c:pt idx="19">
                  <c:v>C29</c:v>
                </c:pt>
                <c:pt idx="20">
                  <c:v>C30</c:v>
                </c:pt>
                <c:pt idx="21">
                  <c:v>C31</c:v>
                </c:pt>
              </c:strCache>
            </c:strRef>
          </c:cat>
          <c:val>
            <c:numRef>
              <c:f>'graph CO2-36.13'!$V$3:$V$23</c:f>
              <c:numCache>
                <c:formatCode>0.00</c:formatCode>
                <c:ptCount val="21"/>
                <c:pt idx="1">
                  <c:v>-29.745666666666629</c:v>
                </c:pt>
                <c:pt idx="2">
                  <c:v>-30.286666666666672</c:v>
                </c:pt>
                <c:pt idx="3">
                  <c:v>-30.943999999999889</c:v>
                </c:pt>
                <c:pt idx="4">
                  <c:v>-30.74</c:v>
                </c:pt>
                <c:pt idx="5">
                  <c:v>-30.872666666666664</c:v>
                </c:pt>
                <c:pt idx="6">
                  <c:v>-30.637000000000135</c:v>
                </c:pt>
                <c:pt idx="7">
                  <c:v>-31.212999999999987</c:v>
                </c:pt>
                <c:pt idx="8">
                  <c:v>-30.780333333332859</c:v>
                </c:pt>
                <c:pt idx="9">
                  <c:v>-30.630666666666691</c:v>
                </c:pt>
                <c:pt idx="10">
                  <c:v>-30.59766666666669</c:v>
                </c:pt>
                <c:pt idx="11">
                  <c:v>-30.52633333333295</c:v>
                </c:pt>
                <c:pt idx="12">
                  <c:v>-30.50233333333291</c:v>
                </c:pt>
                <c:pt idx="13">
                  <c:v>-30.089333333332902</c:v>
                </c:pt>
                <c:pt idx="14">
                  <c:v>-29.585333333332834</c:v>
                </c:pt>
                <c:pt idx="15">
                  <c:v>-29.645333333332943</c:v>
                </c:pt>
                <c:pt idx="16">
                  <c:v>-29.495333333332844</c:v>
                </c:pt>
                <c:pt idx="17">
                  <c:v>-28.759999999999987</c:v>
                </c:pt>
                <c:pt idx="18">
                  <c:v>-28.638999999999999</c:v>
                </c:pt>
                <c:pt idx="19">
                  <c:v>-28.285666666666629</c:v>
                </c:pt>
                <c:pt idx="20">
                  <c:v>-29.667000000000005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8BE-4773-AC85-F57A0CEF5CF9}"/>
            </c:ext>
          </c:extLst>
        </c:ser>
        <c:ser>
          <c:idx val="6"/>
          <c:order val="4"/>
          <c:tx>
            <c:strRef>
              <c:f>'graph CO2-36.13'!$Q$1</c:f>
              <c:strCache>
                <c:ptCount val="1"/>
                <c:pt idx="0">
                  <c:v>NS5</c:v>
                </c:pt>
              </c:strCache>
            </c:strRef>
          </c:tx>
          <c:spPr>
            <a:ln w="12700"/>
          </c:spPr>
          <c:cat>
            <c:strRef>
              <c:f>'graph CO2-36.13'!$A$3:$A$24</c:f>
              <c:strCache>
                <c:ptCount val="22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C18</c:v>
                </c:pt>
                <c:pt idx="9">
                  <c:v>C19</c:v>
                </c:pt>
                <c:pt idx="10">
                  <c:v>C20</c:v>
                </c:pt>
                <c:pt idx="11">
                  <c:v>C21</c:v>
                </c:pt>
                <c:pt idx="12">
                  <c:v>C22</c:v>
                </c:pt>
                <c:pt idx="13">
                  <c:v>C23</c:v>
                </c:pt>
                <c:pt idx="14">
                  <c:v>C24</c:v>
                </c:pt>
                <c:pt idx="15">
                  <c:v>C25</c:v>
                </c:pt>
                <c:pt idx="16">
                  <c:v>C26</c:v>
                </c:pt>
                <c:pt idx="17">
                  <c:v>C27</c:v>
                </c:pt>
                <c:pt idx="18">
                  <c:v>C28</c:v>
                </c:pt>
                <c:pt idx="19">
                  <c:v>C29</c:v>
                </c:pt>
                <c:pt idx="20">
                  <c:v>C30</c:v>
                </c:pt>
                <c:pt idx="21">
                  <c:v>C31</c:v>
                </c:pt>
              </c:strCache>
            </c:strRef>
          </c:cat>
          <c:val>
            <c:numRef>
              <c:f>'graph CO2-36.13'!$P$3:$P$24</c:f>
              <c:numCache>
                <c:formatCode>0.00</c:formatCode>
                <c:ptCount val="22"/>
                <c:pt idx="1">
                  <c:v>-29.122666666666671</c:v>
                </c:pt>
                <c:pt idx="2">
                  <c:v>-29.599999999999987</c:v>
                </c:pt>
                <c:pt idx="3">
                  <c:v>-30.072666666666667</c:v>
                </c:pt>
                <c:pt idx="4">
                  <c:v>-30.324999999999999</c:v>
                </c:pt>
                <c:pt idx="5">
                  <c:v>-30.501333333333015</c:v>
                </c:pt>
                <c:pt idx="6">
                  <c:v>-30.632999999999999</c:v>
                </c:pt>
                <c:pt idx="7">
                  <c:v>-30.687999999999999</c:v>
                </c:pt>
                <c:pt idx="8">
                  <c:v>-30.607666666666695</c:v>
                </c:pt>
                <c:pt idx="9">
                  <c:v>-30.549333333332935</c:v>
                </c:pt>
                <c:pt idx="10">
                  <c:v>-30.462666666666589</c:v>
                </c:pt>
                <c:pt idx="11">
                  <c:v>-30.045000000000002</c:v>
                </c:pt>
                <c:pt idx="12">
                  <c:v>-30.039333333333019</c:v>
                </c:pt>
                <c:pt idx="13">
                  <c:v>-29.406000000000002</c:v>
                </c:pt>
                <c:pt idx="14">
                  <c:v>-30.620333333332994</c:v>
                </c:pt>
                <c:pt idx="15">
                  <c:v>-30.439666666666668</c:v>
                </c:pt>
                <c:pt idx="16">
                  <c:v>-30.943666666666662</c:v>
                </c:pt>
                <c:pt idx="17">
                  <c:v>-30.579666666666668</c:v>
                </c:pt>
                <c:pt idx="18">
                  <c:v>-30.459000000000003</c:v>
                </c:pt>
                <c:pt idx="19">
                  <c:v>-30.622666666666664</c:v>
                </c:pt>
                <c:pt idx="20">
                  <c:v>-30.989666666666629</c:v>
                </c:pt>
                <c:pt idx="21">
                  <c:v>-30.852666666666664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8BE-4773-AC85-F57A0CEF5CF9}"/>
            </c:ext>
          </c:extLst>
        </c:ser>
        <c:ser>
          <c:idx val="5"/>
          <c:order val="5"/>
          <c:tx>
            <c:strRef>
              <c:f>'graph CO2-36.13'!$O$1</c:f>
              <c:strCache>
                <c:ptCount val="1"/>
                <c:pt idx="0">
                  <c:v>NS6</c:v>
                </c:pt>
              </c:strCache>
            </c:strRef>
          </c:tx>
          <c:spPr>
            <a:ln w="12700">
              <a:solidFill>
                <a:srgbClr val="FE7F00"/>
              </a:solidFill>
            </a:ln>
          </c:spPr>
          <c:marker>
            <c:spPr>
              <a:solidFill>
                <a:srgbClr val="FE7F00"/>
              </a:solidFill>
              <a:ln>
                <a:solidFill>
                  <a:srgbClr val="FE7F00"/>
                </a:solidFill>
              </a:ln>
            </c:spPr>
          </c:marker>
          <c:cat>
            <c:strRef>
              <c:f>'graph CO2-36.13'!$A$3:$A$24</c:f>
              <c:strCache>
                <c:ptCount val="22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C18</c:v>
                </c:pt>
                <c:pt idx="9">
                  <c:v>C19</c:v>
                </c:pt>
                <c:pt idx="10">
                  <c:v>C20</c:v>
                </c:pt>
                <c:pt idx="11">
                  <c:v>C21</c:v>
                </c:pt>
                <c:pt idx="12">
                  <c:v>C22</c:v>
                </c:pt>
                <c:pt idx="13">
                  <c:v>C23</c:v>
                </c:pt>
                <c:pt idx="14">
                  <c:v>C24</c:v>
                </c:pt>
                <c:pt idx="15">
                  <c:v>C25</c:v>
                </c:pt>
                <c:pt idx="16">
                  <c:v>C26</c:v>
                </c:pt>
                <c:pt idx="17">
                  <c:v>C27</c:v>
                </c:pt>
                <c:pt idx="18">
                  <c:v>C28</c:v>
                </c:pt>
                <c:pt idx="19">
                  <c:v>C29</c:v>
                </c:pt>
                <c:pt idx="20">
                  <c:v>C30</c:v>
                </c:pt>
                <c:pt idx="21">
                  <c:v>C31</c:v>
                </c:pt>
              </c:strCache>
            </c:strRef>
          </c:cat>
          <c:val>
            <c:numRef>
              <c:f>'graph CO2-36.13'!$N$3:$N$24</c:f>
              <c:numCache>
                <c:formatCode>0.00</c:formatCode>
                <c:ptCount val="22"/>
                <c:pt idx="1">
                  <c:v>-27.304333333333059</c:v>
                </c:pt>
                <c:pt idx="2">
                  <c:v>-28.77866666666667</c:v>
                </c:pt>
                <c:pt idx="3">
                  <c:v>-29.717000000000031</c:v>
                </c:pt>
                <c:pt idx="4">
                  <c:v>-29.768666666666629</c:v>
                </c:pt>
                <c:pt idx="5">
                  <c:v>-30.164666666666665</c:v>
                </c:pt>
                <c:pt idx="6">
                  <c:v>-30.121666666666691</c:v>
                </c:pt>
                <c:pt idx="7">
                  <c:v>-30.177666666666731</c:v>
                </c:pt>
                <c:pt idx="8">
                  <c:v>-30.485666666666589</c:v>
                </c:pt>
                <c:pt idx="9">
                  <c:v>-30.119666666666731</c:v>
                </c:pt>
                <c:pt idx="10">
                  <c:v>-30.295333333332877</c:v>
                </c:pt>
                <c:pt idx="11">
                  <c:v>-29.894333333333055</c:v>
                </c:pt>
                <c:pt idx="12">
                  <c:v>-29.85666666666669</c:v>
                </c:pt>
                <c:pt idx="13">
                  <c:v>-29.349999999999987</c:v>
                </c:pt>
                <c:pt idx="14">
                  <c:v>-29.763999999999989</c:v>
                </c:pt>
                <c:pt idx="15">
                  <c:v>-29.709333333332943</c:v>
                </c:pt>
                <c:pt idx="16">
                  <c:v>-30.042666666666662</c:v>
                </c:pt>
                <c:pt idx="17">
                  <c:v>-29.918000000000003</c:v>
                </c:pt>
                <c:pt idx="18">
                  <c:v>-29.967666666666663</c:v>
                </c:pt>
                <c:pt idx="19">
                  <c:v>-30.047333333332979</c:v>
                </c:pt>
                <c:pt idx="20">
                  <c:v>-31.567666666666668</c:v>
                </c:pt>
                <c:pt idx="21">
                  <c:v>-30.247999999999987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8BE-4773-AC85-F57A0CEF5CF9}"/>
            </c:ext>
          </c:extLst>
        </c:ser>
        <c:ser>
          <c:idx val="12"/>
          <c:order val="6"/>
          <c:tx>
            <c:strRef>
              <c:f>'graph CO2-36.13'!$AC$1</c:f>
              <c:strCache>
                <c:ptCount val="1"/>
                <c:pt idx="0">
                  <c:v>NS7</c:v>
                </c:pt>
              </c:strCache>
            </c:strRef>
          </c:tx>
          <c:spPr>
            <a:ln w="12700"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strRef>
              <c:f>'graph CO2-36.13'!$A$3:$A$24</c:f>
              <c:strCache>
                <c:ptCount val="22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C18</c:v>
                </c:pt>
                <c:pt idx="9">
                  <c:v>C19</c:v>
                </c:pt>
                <c:pt idx="10">
                  <c:v>C20</c:v>
                </c:pt>
                <c:pt idx="11">
                  <c:v>C21</c:v>
                </c:pt>
                <c:pt idx="12">
                  <c:v>C22</c:v>
                </c:pt>
                <c:pt idx="13">
                  <c:v>C23</c:v>
                </c:pt>
                <c:pt idx="14">
                  <c:v>C24</c:v>
                </c:pt>
                <c:pt idx="15">
                  <c:v>C25</c:v>
                </c:pt>
                <c:pt idx="16">
                  <c:v>C26</c:v>
                </c:pt>
                <c:pt idx="17">
                  <c:v>C27</c:v>
                </c:pt>
                <c:pt idx="18">
                  <c:v>C28</c:v>
                </c:pt>
                <c:pt idx="19">
                  <c:v>C29</c:v>
                </c:pt>
                <c:pt idx="20">
                  <c:v>C30</c:v>
                </c:pt>
                <c:pt idx="21">
                  <c:v>C31</c:v>
                </c:pt>
              </c:strCache>
            </c:strRef>
          </c:cat>
          <c:val>
            <c:numRef>
              <c:f>'graph CO2-36.13'!$AB$3:$AB$23</c:f>
              <c:numCache>
                <c:formatCode>General</c:formatCode>
                <c:ptCount val="21"/>
                <c:pt idx="3" formatCode="0.00">
                  <c:v>-28.753333333332961</c:v>
                </c:pt>
                <c:pt idx="4" formatCode="0.00">
                  <c:v>-29.555666666666667</c:v>
                </c:pt>
                <c:pt idx="5" formatCode="0.00">
                  <c:v>-29.361999999999988</c:v>
                </c:pt>
                <c:pt idx="6" formatCode="0.00">
                  <c:v>-30.022333333332885</c:v>
                </c:pt>
                <c:pt idx="7" formatCode="0.00">
                  <c:v>-30.195666666666668</c:v>
                </c:pt>
                <c:pt idx="8" formatCode="0.00">
                  <c:v>-30.383666666666667</c:v>
                </c:pt>
                <c:pt idx="9" formatCode="0.00">
                  <c:v>-30.281000000000002</c:v>
                </c:pt>
                <c:pt idx="10" formatCode="0.00">
                  <c:v>-30.327666666666691</c:v>
                </c:pt>
                <c:pt idx="11" formatCode="0.00">
                  <c:v>-30.105333333332975</c:v>
                </c:pt>
                <c:pt idx="12" formatCode="0.00">
                  <c:v>-30.131333333333124</c:v>
                </c:pt>
                <c:pt idx="13" formatCode="0.00">
                  <c:v>-29.757666666666665</c:v>
                </c:pt>
                <c:pt idx="14" formatCode="0.00">
                  <c:v>-29.649000000000001</c:v>
                </c:pt>
                <c:pt idx="15" formatCode="0.00">
                  <c:v>-30.067666666666668</c:v>
                </c:pt>
                <c:pt idx="16" formatCode="0.00">
                  <c:v>-29.755333333332917</c:v>
                </c:pt>
                <c:pt idx="17" formatCode="0.00">
                  <c:v>-29.579333333332979</c:v>
                </c:pt>
                <c:pt idx="18" formatCode="0.00">
                  <c:v>-29.200333333332924</c:v>
                </c:pt>
                <c:pt idx="19" formatCode="0.00">
                  <c:v>-29.707999999999988</c:v>
                </c:pt>
                <c:pt idx="20" formatCode="0.00">
                  <c:v>-31.780666666666672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8BE-4773-AC85-F57A0CEF5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085824"/>
        <c:axId val="91108480"/>
      </c:lineChart>
      <c:catAx>
        <c:axId val="9108582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high"/>
        <c:spPr>
          <a:ln w="25400"/>
        </c:spPr>
        <c:txPr>
          <a:bodyPr/>
          <a:lstStyle/>
          <a:p>
            <a:pPr>
              <a:defRPr sz="900"/>
            </a:pPr>
            <a:endParaRPr lang="en-US"/>
          </a:p>
        </c:txPr>
        <c:crossAx val="91108480"/>
        <c:crosses val="autoZero"/>
        <c:auto val="1"/>
        <c:lblAlgn val="ctr"/>
        <c:lblOffset val="100"/>
        <c:noMultiLvlLbl val="0"/>
      </c:catAx>
      <c:valAx>
        <c:axId val="91108480"/>
        <c:scaling>
          <c:orientation val="maxMin"/>
          <c:max val="-26.5"/>
          <c:min val="-33.5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δ</a:t>
                </a:r>
                <a:r>
                  <a:rPr lang="en-US" baseline="30000" dirty="0"/>
                  <a:t>13</a:t>
                </a:r>
                <a:r>
                  <a:rPr lang="en-US" dirty="0"/>
                  <a:t>C vs. VPDB</a:t>
                </a:r>
              </a:p>
            </c:rich>
          </c:tx>
          <c:layout>
            <c:manualLayout>
              <c:xMode val="edge"/>
              <c:yMode val="edge"/>
              <c:x val="6.0469471646008421E-3"/>
              <c:y val="0.358566900806280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91085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951912659050261"/>
          <c:y val="6.3494327883371934E-2"/>
          <c:w val="6.9875336627372497E-2"/>
          <c:h val="0.65257734854710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Other oils</a:t>
            </a:r>
          </a:p>
        </c:rich>
      </c:tx>
      <c:layout>
        <c:manualLayout>
          <c:xMode val="edge"/>
          <c:yMode val="edge"/>
          <c:x val="0.33676240682728942"/>
          <c:y val="0.1120544630389948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95080240126576E-2"/>
          <c:y val="0.12238069226876025"/>
          <c:w val="0.83975734816182623"/>
          <c:h val="0.77561922132109606"/>
        </c:manualLayout>
      </c:layout>
      <c:lineChart>
        <c:grouping val="standard"/>
        <c:varyColors val="0"/>
        <c:ser>
          <c:idx val="13"/>
          <c:order val="0"/>
          <c:tx>
            <c:strRef>
              <c:f>'graph CO2-36.13'!$AE$1</c:f>
              <c:strCache>
                <c:ptCount val="1"/>
                <c:pt idx="0">
                  <c:v>R1</c:v>
                </c:pt>
              </c:strCache>
            </c:strRef>
          </c:tx>
          <c:spPr>
            <a:ln w="12700"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'graph CO2-36.13'!$A$3:$A$24</c:f>
              <c:strCache>
                <c:ptCount val="22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C18</c:v>
                </c:pt>
                <c:pt idx="9">
                  <c:v>C19</c:v>
                </c:pt>
                <c:pt idx="10">
                  <c:v>C20</c:v>
                </c:pt>
                <c:pt idx="11">
                  <c:v>C21</c:v>
                </c:pt>
                <c:pt idx="12">
                  <c:v>C22</c:v>
                </c:pt>
                <c:pt idx="13">
                  <c:v>C23</c:v>
                </c:pt>
                <c:pt idx="14">
                  <c:v>C24</c:v>
                </c:pt>
                <c:pt idx="15">
                  <c:v>C25</c:v>
                </c:pt>
                <c:pt idx="16">
                  <c:v>C26</c:v>
                </c:pt>
                <c:pt idx="17">
                  <c:v>C27</c:v>
                </c:pt>
                <c:pt idx="18">
                  <c:v>C28</c:v>
                </c:pt>
                <c:pt idx="19">
                  <c:v>C29</c:v>
                </c:pt>
                <c:pt idx="20">
                  <c:v>C30</c:v>
                </c:pt>
                <c:pt idx="21">
                  <c:v>C31</c:v>
                </c:pt>
              </c:strCache>
            </c:strRef>
          </c:cat>
          <c:val>
            <c:numRef>
              <c:f>'graph CO2-36.13'!$AD$3:$AD$21</c:f>
              <c:numCache>
                <c:formatCode>0.00</c:formatCode>
                <c:ptCount val="19"/>
                <c:pt idx="1">
                  <c:v>-30.275499999999759</c:v>
                </c:pt>
                <c:pt idx="2">
                  <c:v>-29.89700000000003</c:v>
                </c:pt>
                <c:pt idx="3">
                  <c:v>-30.251666666666665</c:v>
                </c:pt>
                <c:pt idx="4">
                  <c:v>-30.55</c:v>
                </c:pt>
                <c:pt idx="5">
                  <c:v>-30.37966666666669</c:v>
                </c:pt>
                <c:pt idx="6">
                  <c:v>-30.500333333332957</c:v>
                </c:pt>
                <c:pt idx="7">
                  <c:v>-30.578000000000003</c:v>
                </c:pt>
                <c:pt idx="8">
                  <c:v>-30.758666666666667</c:v>
                </c:pt>
                <c:pt idx="9">
                  <c:v>-31.112333333333041</c:v>
                </c:pt>
                <c:pt idx="10">
                  <c:v>-31.009666666666664</c:v>
                </c:pt>
                <c:pt idx="11">
                  <c:v>-31.020333333332943</c:v>
                </c:pt>
                <c:pt idx="12">
                  <c:v>-31.16</c:v>
                </c:pt>
                <c:pt idx="13">
                  <c:v>-31.401</c:v>
                </c:pt>
                <c:pt idx="14">
                  <c:v>-30.977666666666664</c:v>
                </c:pt>
                <c:pt idx="15">
                  <c:v>-31.674999999999997</c:v>
                </c:pt>
                <c:pt idx="16">
                  <c:v>-31.233000000000001</c:v>
                </c:pt>
                <c:pt idx="17">
                  <c:v>-30.963666666666629</c:v>
                </c:pt>
                <c:pt idx="18">
                  <c:v>-31.132666666666665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73-4AAF-9932-14D8A6D2DC56}"/>
            </c:ext>
          </c:extLst>
        </c:ser>
        <c:ser>
          <c:idx val="1"/>
          <c:order val="1"/>
          <c:tx>
            <c:strRef>
              <c:f>'graph CO2-36.13'!$F$1</c:f>
              <c:strCache>
                <c:ptCount val="1"/>
                <c:pt idx="0">
                  <c:v>R2</c:v>
                </c:pt>
              </c:strCache>
            </c:strRef>
          </c:tx>
          <c:spPr>
            <a:ln w="12700"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'graph CO2-36.13'!$A$3:$A$24</c:f>
              <c:strCache>
                <c:ptCount val="22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C18</c:v>
                </c:pt>
                <c:pt idx="9">
                  <c:v>C19</c:v>
                </c:pt>
                <c:pt idx="10">
                  <c:v>C20</c:v>
                </c:pt>
                <c:pt idx="11">
                  <c:v>C21</c:v>
                </c:pt>
                <c:pt idx="12">
                  <c:v>C22</c:v>
                </c:pt>
                <c:pt idx="13">
                  <c:v>C23</c:v>
                </c:pt>
                <c:pt idx="14">
                  <c:v>C24</c:v>
                </c:pt>
                <c:pt idx="15">
                  <c:v>C25</c:v>
                </c:pt>
                <c:pt idx="16">
                  <c:v>C26</c:v>
                </c:pt>
                <c:pt idx="17">
                  <c:v>C27</c:v>
                </c:pt>
                <c:pt idx="18">
                  <c:v>C28</c:v>
                </c:pt>
                <c:pt idx="19">
                  <c:v>C29</c:v>
                </c:pt>
                <c:pt idx="20">
                  <c:v>C30</c:v>
                </c:pt>
                <c:pt idx="21">
                  <c:v>C31</c:v>
                </c:pt>
              </c:strCache>
            </c:strRef>
          </c:cat>
          <c:val>
            <c:numRef>
              <c:f>'graph CO2-36.13'!$E$3:$E$24</c:f>
              <c:numCache>
                <c:formatCode>0.00</c:formatCode>
                <c:ptCount val="22"/>
                <c:pt idx="1">
                  <c:v>-30.675000000000001</c:v>
                </c:pt>
                <c:pt idx="2">
                  <c:v>-30.886666666666667</c:v>
                </c:pt>
                <c:pt idx="3">
                  <c:v>-31.311666666666731</c:v>
                </c:pt>
                <c:pt idx="4">
                  <c:v>-31.326000000000004</c:v>
                </c:pt>
                <c:pt idx="5">
                  <c:v>-31.329333333332979</c:v>
                </c:pt>
                <c:pt idx="6">
                  <c:v>-31.238</c:v>
                </c:pt>
                <c:pt idx="7">
                  <c:v>-31.317333333333121</c:v>
                </c:pt>
                <c:pt idx="8">
                  <c:v>-31.218666666666667</c:v>
                </c:pt>
                <c:pt idx="9">
                  <c:v>-31.24366666666667</c:v>
                </c:pt>
                <c:pt idx="10">
                  <c:v>-31.269333333332884</c:v>
                </c:pt>
                <c:pt idx="11">
                  <c:v>-31.452666666666669</c:v>
                </c:pt>
                <c:pt idx="12">
                  <c:v>-30.893666666666675</c:v>
                </c:pt>
                <c:pt idx="13">
                  <c:v>-31.331666666666695</c:v>
                </c:pt>
                <c:pt idx="14">
                  <c:v>-31.109333333333037</c:v>
                </c:pt>
                <c:pt idx="15">
                  <c:v>-30.836333333333055</c:v>
                </c:pt>
                <c:pt idx="16">
                  <c:v>-30.568999999999889</c:v>
                </c:pt>
                <c:pt idx="17">
                  <c:v>-30.675000000000001</c:v>
                </c:pt>
                <c:pt idx="18">
                  <c:v>-30.431333333332983</c:v>
                </c:pt>
                <c:pt idx="19">
                  <c:v>-30.56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73-4AAF-9932-14D8A6D2DC56}"/>
            </c:ext>
          </c:extLst>
        </c:ser>
        <c:ser>
          <c:idx val="7"/>
          <c:order val="2"/>
          <c:tx>
            <c:strRef>
              <c:f>'graph CO2-36.13'!$S$1</c:f>
              <c:strCache>
                <c:ptCount val="1"/>
                <c:pt idx="0">
                  <c:v>R3</c:v>
                </c:pt>
              </c:strCache>
            </c:strRef>
          </c:tx>
          <c:spPr>
            <a:ln w="127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'graph CO2-36.13'!$S$3:$S$23</c:f>
                <c:numCache>
                  <c:formatCode>General</c:formatCode>
                  <c:ptCount val="21"/>
                  <c:pt idx="1">
                    <c:v>0.16838349087722765</c:v>
                  </c:pt>
                  <c:pt idx="2">
                    <c:v>0.18126316044091795</c:v>
                  </c:pt>
                  <c:pt idx="3">
                    <c:v>7.9372539331942198E-3</c:v>
                  </c:pt>
                  <c:pt idx="4">
                    <c:v>0.17666446539509348</c:v>
                  </c:pt>
                  <c:pt idx="5">
                    <c:v>8.3428612198295088E-2</c:v>
                  </c:pt>
                  <c:pt idx="6">
                    <c:v>3.6473734842119652E-2</c:v>
                  </c:pt>
                  <c:pt idx="7">
                    <c:v>0.10345208230544738</c:v>
                  </c:pt>
                  <c:pt idx="8">
                    <c:v>0.11802259670644979</c:v>
                  </c:pt>
                  <c:pt idx="9">
                    <c:v>0.17122207801565767</c:v>
                  </c:pt>
                  <c:pt idx="10">
                    <c:v>6.1733297336204022E-2</c:v>
                  </c:pt>
                  <c:pt idx="11">
                    <c:v>0.23756332489153914</c:v>
                  </c:pt>
                  <c:pt idx="12">
                    <c:v>0.17475792781253871</c:v>
                  </c:pt>
                  <c:pt idx="13">
                    <c:v>4.8211340298039466E-2</c:v>
                  </c:pt>
                  <c:pt idx="14">
                    <c:v>0.30467086065630838</c:v>
                  </c:pt>
                  <c:pt idx="15">
                    <c:v>0.1628895331198417</c:v>
                  </c:pt>
                  <c:pt idx="16">
                    <c:v>0.1439872679556537</c:v>
                  </c:pt>
                  <c:pt idx="17">
                    <c:v>0.27432097987593812</c:v>
                  </c:pt>
                  <c:pt idx="18">
                    <c:v>0.13444081721461337</c:v>
                  </c:pt>
                  <c:pt idx="19">
                    <c:v>0.22669436105266191</c:v>
                  </c:pt>
                  <c:pt idx="20">
                    <c:v>1.150601726634092</c:v>
                  </c:pt>
                </c:numCache>
              </c:numRef>
            </c:plus>
            <c:minus>
              <c:numRef>
                <c:f>'graph CO2-36.13'!$S$3:$S$23</c:f>
                <c:numCache>
                  <c:formatCode>General</c:formatCode>
                  <c:ptCount val="21"/>
                  <c:pt idx="1">
                    <c:v>0.16838349087722765</c:v>
                  </c:pt>
                  <c:pt idx="2">
                    <c:v>0.18126316044091795</c:v>
                  </c:pt>
                  <c:pt idx="3">
                    <c:v>7.9372539331942198E-3</c:v>
                  </c:pt>
                  <c:pt idx="4">
                    <c:v>0.17666446539509348</c:v>
                  </c:pt>
                  <c:pt idx="5">
                    <c:v>8.3428612198295088E-2</c:v>
                  </c:pt>
                  <c:pt idx="6">
                    <c:v>3.6473734842119652E-2</c:v>
                  </c:pt>
                  <c:pt idx="7">
                    <c:v>0.10345208230544738</c:v>
                  </c:pt>
                  <c:pt idx="8">
                    <c:v>0.11802259670644979</c:v>
                  </c:pt>
                  <c:pt idx="9">
                    <c:v>0.17122207801565767</c:v>
                  </c:pt>
                  <c:pt idx="10">
                    <c:v>6.1733297336204022E-2</c:v>
                  </c:pt>
                  <c:pt idx="11">
                    <c:v>0.23756332489153914</c:v>
                  </c:pt>
                  <c:pt idx="12">
                    <c:v>0.17475792781253871</c:v>
                  </c:pt>
                  <c:pt idx="13">
                    <c:v>4.8211340298039466E-2</c:v>
                  </c:pt>
                  <c:pt idx="14">
                    <c:v>0.30467086065630838</c:v>
                  </c:pt>
                  <c:pt idx="15">
                    <c:v>0.1628895331198417</c:v>
                  </c:pt>
                  <c:pt idx="16">
                    <c:v>0.1439872679556537</c:v>
                  </c:pt>
                  <c:pt idx="17">
                    <c:v>0.27432097987593812</c:v>
                  </c:pt>
                  <c:pt idx="18">
                    <c:v>0.13444081721461337</c:v>
                  </c:pt>
                  <c:pt idx="19">
                    <c:v>0.22669436105266191</c:v>
                  </c:pt>
                  <c:pt idx="20">
                    <c:v>1.150601726634092</c:v>
                  </c:pt>
                </c:numCache>
              </c:numRef>
            </c:minus>
          </c:errBars>
          <c:cat>
            <c:strRef>
              <c:f>'graph CO2-36.13'!$A$3:$A$24</c:f>
              <c:strCache>
                <c:ptCount val="22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C18</c:v>
                </c:pt>
                <c:pt idx="9">
                  <c:v>C19</c:v>
                </c:pt>
                <c:pt idx="10">
                  <c:v>C20</c:v>
                </c:pt>
                <c:pt idx="11">
                  <c:v>C21</c:v>
                </c:pt>
                <c:pt idx="12">
                  <c:v>C22</c:v>
                </c:pt>
                <c:pt idx="13">
                  <c:v>C23</c:v>
                </c:pt>
                <c:pt idx="14">
                  <c:v>C24</c:v>
                </c:pt>
                <c:pt idx="15">
                  <c:v>C25</c:v>
                </c:pt>
                <c:pt idx="16">
                  <c:v>C26</c:v>
                </c:pt>
                <c:pt idx="17">
                  <c:v>C27</c:v>
                </c:pt>
                <c:pt idx="18">
                  <c:v>C28</c:v>
                </c:pt>
                <c:pt idx="19">
                  <c:v>C29</c:v>
                </c:pt>
                <c:pt idx="20">
                  <c:v>C30</c:v>
                </c:pt>
                <c:pt idx="21">
                  <c:v>C31</c:v>
                </c:pt>
              </c:strCache>
            </c:strRef>
          </c:cat>
          <c:val>
            <c:numRef>
              <c:f>'graph CO2-36.13'!$R$3:$R$22</c:f>
              <c:numCache>
                <c:formatCode>0.00</c:formatCode>
                <c:ptCount val="20"/>
                <c:pt idx="1">
                  <c:v>-30.951000000000004</c:v>
                </c:pt>
                <c:pt idx="2">
                  <c:v>-31.18466666666669</c:v>
                </c:pt>
                <c:pt idx="3">
                  <c:v>-31.56</c:v>
                </c:pt>
                <c:pt idx="4">
                  <c:v>-31.484666666666669</c:v>
                </c:pt>
                <c:pt idx="5">
                  <c:v>-31.447666666666667</c:v>
                </c:pt>
                <c:pt idx="6">
                  <c:v>-31.63866666666669</c:v>
                </c:pt>
                <c:pt idx="7">
                  <c:v>-31.530333333333008</c:v>
                </c:pt>
                <c:pt idx="8">
                  <c:v>-31.730333333332975</c:v>
                </c:pt>
                <c:pt idx="9">
                  <c:v>-31.659000000000031</c:v>
                </c:pt>
                <c:pt idx="10">
                  <c:v>-32.025000000000013</c:v>
                </c:pt>
                <c:pt idx="11">
                  <c:v>-32.147333333333329</c:v>
                </c:pt>
                <c:pt idx="12">
                  <c:v>-32.032333333333362</c:v>
                </c:pt>
                <c:pt idx="13">
                  <c:v>-31.865666666666666</c:v>
                </c:pt>
                <c:pt idx="14">
                  <c:v>-31.802666666666667</c:v>
                </c:pt>
                <c:pt idx="15">
                  <c:v>-31.824000000000005</c:v>
                </c:pt>
                <c:pt idx="16">
                  <c:v>-31.515666666666664</c:v>
                </c:pt>
                <c:pt idx="17">
                  <c:v>-31.668000000000003</c:v>
                </c:pt>
                <c:pt idx="18">
                  <c:v>-31.187333333333001</c:v>
                </c:pt>
                <c:pt idx="19">
                  <c:v>-31.35666666666669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73-4AAF-9932-14D8A6D2DC56}"/>
            </c:ext>
          </c:extLst>
        </c:ser>
        <c:ser>
          <c:idx val="4"/>
          <c:order val="3"/>
          <c:tx>
            <c:strRef>
              <c:f>'graph CO2-36.13'!$I$1</c:f>
              <c:strCache>
                <c:ptCount val="1"/>
                <c:pt idx="0">
                  <c:v>R4</c:v>
                </c:pt>
              </c:strCache>
            </c:strRef>
          </c:tx>
          <c:spPr>
            <a:ln w="12700">
              <a:solidFill>
                <a:srgbClr val="9966FF"/>
              </a:solidFill>
            </a:ln>
          </c:spPr>
          <c:marker>
            <c:spPr>
              <a:solidFill>
                <a:srgbClr val="9966FF"/>
              </a:solidFill>
              <a:ln>
                <a:solidFill>
                  <a:srgbClr val="9966FF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'graph CO2-36.13'!$M$3:$M$22</c:f>
                <c:numCache>
                  <c:formatCode>General</c:formatCode>
                  <c:ptCount val="20"/>
                  <c:pt idx="1">
                    <c:v>0.1495002787065404</c:v>
                  </c:pt>
                  <c:pt idx="2">
                    <c:v>0.20908690378221823</c:v>
                  </c:pt>
                  <c:pt idx="3">
                    <c:v>6.4779111859714134E-2</c:v>
                  </c:pt>
                  <c:pt idx="4">
                    <c:v>5.9340823497262454E-2</c:v>
                  </c:pt>
                  <c:pt idx="5">
                    <c:v>0.1396889401491769</c:v>
                  </c:pt>
                  <c:pt idx="6">
                    <c:v>0.18324027941455154</c:v>
                  </c:pt>
                  <c:pt idx="7">
                    <c:v>0.24110647716953942</c:v>
                  </c:pt>
                  <c:pt idx="8">
                    <c:v>0.23743911500283832</c:v>
                  </c:pt>
                  <c:pt idx="9">
                    <c:v>0.1684824422108524</c:v>
                  </c:pt>
                  <c:pt idx="10">
                    <c:v>6.387748690527259E-2</c:v>
                  </c:pt>
                  <c:pt idx="11">
                    <c:v>3.2603680773803434E-2</c:v>
                  </c:pt>
                  <c:pt idx="12">
                    <c:v>0.27872985726917382</c:v>
                  </c:pt>
                  <c:pt idx="13">
                    <c:v>0.31350757566609028</c:v>
                  </c:pt>
                  <c:pt idx="14">
                    <c:v>0.13882723075823494</c:v>
                  </c:pt>
                  <c:pt idx="15">
                    <c:v>5.6888780381840733E-2</c:v>
                  </c:pt>
                  <c:pt idx="16">
                    <c:v>0.40972470432377484</c:v>
                  </c:pt>
                  <c:pt idx="17">
                    <c:v>0.23960870880110324</c:v>
                  </c:pt>
                  <c:pt idx="18">
                    <c:v>0.37151357086052733</c:v>
                  </c:pt>
                  <c:pt idx="19">
                    <c:v>7.5341444991009004E-2</c:v>
                  </c:pt>
                </c:numCache>
              </c:numRef>
            </c:plus>
            <c:minus>
              <c:numRef>
                <c:f>'graph CO2-36.13'!$M$3:$M$22</c:f>
                <c:numCache>
                  <c:formatCode>General</c:formatCode>
                  <c:ptCount val="20"/>
                  <c:pt idx="1">
                    <c:v>0.1495002787065404</c:v>
                  </c:pt>
                  <c:pt idx="2">
                    <c:v>0.20908690378221823</c:v>
                  </c:pt>
                  <c:pt idx="3">
                    <c:v>6.4779111859714134E-2</c:v>
                  </c:pt>
                  <c:pt idx="4">
                    <c:v>5.9340823497262454E-2</c:v>
                  </c:pt>
                  <c:pt idx="5">
                    <c:v>0.1396889401491769</c:v>
                  </c:pt>
                  <c:pt idx="6">
                    <c:v>0.18324027941455154</c:v>
                  </c:pt>
                  <c:pt idx="7">
                    <c:v>0.24110647716953942</c:v>
                  </c:pt>
                  <c:pt idx="8">
                    <c:v>0.23743911500283832</c:v>
                  </c:pt>
                  <c:pt idx="9">
                    <c:v>0.1684824422108524</c:v>
                  </c:pt>
                  <c:pt idx="10">
                    <c:v>6.387748690527259E-2</c:v>
                  </c:pt>
                  <c:pt idx="11">
                    <c:v>3.2603680773803434E-2</c:v>
                  </c:pt>
                  <c:pt idx="12">
                    <c:v>0.27872985726917382</c:v>
                  </c:pt>
                  <c:pt idx="13">
                    <c:v>0.31350757566609028</c:v>
                  </c:pt>
                  <c:pt idx="14">
                    <c:v>0.13882723075823494</c:v>
                  </c:pt>
                  <c:pt idx="15">
                    <c:v>5.6888780381840733E-2</c:v>
                  </c:pt>
                  <c:pt idx="16">
                    <c:v>0.40972470432377484</c:v>
                  </c:pt>
                  <c:pt idx="17">
                    <c:v>0.23960870880110324</c:v>
                  </c:pt>
                  <c:pt idx="18">
                    <c:v>0.37151357086052733</c:v>
                  </c:pt>
                  <c:pt idx="19">
                    <c:v>7.5341444991009004E-2</c:v>
                  </c:pt>
                </c:numCache>
              </c:numRef>
            </c:minus>
          </c:errBars>
          <c:cat>
            <c:strRef>
              <c:f>'graph CO2-36.13'!$A$3:$A$24</c:f>
              <c:strCache>
                <c:ptCount val="22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C18</c:v>
                </c:pt>
                <c:pt idx="9">
                  <c:v>C19</c:v>
                </c:pt>
                <c:pt idx="10">
                  <c:v>C20</c:v>
                </c:pt>
                <c:pt idx="11">
                  <c:v>C21</c:v>
                </c:pt>
                <c:pt idx="12">
                  <c:v>C22</c:v>
                </c:pt>
                <c:pt idx="13">
                  <c:v>C23</c:v>
                </c:pt>
                <c:pt idx="14">
                  <c:v>C24</c:v>
                </c:pt>
                <c:pt idx="15">
                  <c:v>C25</c:v>
                </c:pt>
                <c:pt idx="16">
                  <c:v>C26</c:v>
                </c:pt>
                <c:pt idx="17">
                  <c:v>C27</c:v>
                </c:pt>
                <c:pt idx="18">
                  <c:v>C28</c:v>
                </c:pt>
                <c:pt idx="19">
                  <c:v>C29</c:v>
                </c:pt>
                <c:pt idx="20">
                  <c:v>C30</c:v>
                </c:pt>
                <c:pt idx="21">
                  <c:v>C31</c:v>
                </c:pt>
              </c:strCache>
            </c:strRef>
          </c:cat>
          <c:val>
            <c:numRef>
              <c:f>'graph CO2-36.13'!$L$3:$L$22</c:f>
              <c:numCache>
                <c:formatCode>0.00</c:formatCode>
                <c:ptCount val="20"/>
                <c:pt idx="1">
                  <c:v>-27.663666666666668</c:v>
                </c:pt>
                <c:pt idx="2">
                  <c:v>-28.453666666666667</c:v>
                </c:pt>
                <c:pt idx="3">
                  <c:v>-28.581666666666667</c:v>
                </c:pt>
                <c:pt idx="4">
                  <c:v>-28.74366666666667</c:v>
                </c:pt>
                <c:pt idx="5">
                  <c:v>-29.060000000000002</c:v>
                </c:pt>
                <c:pt idx="6">
                  <c:v>-29.131000000000135</c:v>
                </c:pt>
                <c:pt idx="7">
                  <c:v>-29.280666666666672</c:v>
                </c:pt>
                <c:pt idx="8">
                  <c:v>-29.423333333332877</c:v>
                </c:pt>
                <c:pt idx="9">
                  <c:v>-29.556666666666668</c:v>
                </c:pt>
                <c:pt idx="10">
                  <c:v>-29.537333333333077</c:v>
                </c:pt>
                <c:pt idx="11">
                  <c:v>-29.435000000000002</c:v>
                </c:pt>
                <c:pt idx="12">
                  <c:v>-29.765666666666629</c:v>
                </c:pt>
                <c:pt idx="13">
                  <c:v>-29.796999999999986</c:v>
                </c:pt>
                <c:pt idx="14">
                  <c:v>-29.736000000000001</c:v>
                </c:pt>
                <c:pt idx="15">
                  <c:v>-29.780333333332852</c:v>
                </c:pt>
                <c:pt idx="16">
                  <c:v>-29.771666666666665</c:v>
                </c:pt>
                <c:pt idx="17">
                  <c:v>-30.173333333333037</c:v>
                </c:pt>
                <c:pt idx="18">
                  <c:v>-30.590666666666667</c:v>
                </c:pt>
                <c:pt idx="19">
                  <c:v>-31.370666666666665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73-4AAF-9932-14D8A6D2DC56}"/>
            </c:ext>
          </c:extLst>
        </c:ser>
        <c:ser>
          <c:idx val="0"/>
          <c:order val="4"/>
          <c:tx>
            <c:strRef>
              <c:f>'graph CO2-36.13'!$D$1</c:f>
              <c:strCache>
                <c:ptCount val="1"/>
                <c:pt idx="0">
                  <c:v>R5</c:v>
                </c:pt>
              </c:strCache>
            </c:strRef>
          </c:tx>
          <c:spPr>
            <a:ln w="12700">
              <a:solidFill>
                <a:srgbClr val="9999FF"/>
              </a:solidFill>
            </a:ln>
          </c:spPr>
          <c:marker>
            <c:spPr>
              <a:solidFill>
                <a:srgbClr val="9999FF"/>
              </a:solidFill>
              <a:ln>
                <a:solidFill>
                  <a:srgbClr val="9999FF"/>
                </a:solidFill>
              </a:ln>
            </c:spPr>
          </c:marker>
          <c:cat>
            <c:strRef>
              <c:f>'graph CO2-36.13'!$A$3:$A$24</c:f>
              <c:strCache>
                <c:ptCount val="22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C18</c:v>
                </c:pt>
                <c:pt idx="9">
                  <c:v>C19</c:v>
                </c:pt>
                <c:pt idx="10">
                  <c:v>C20</c:v>
                </c:pt>
                <c:pt idx="11">
                  <c:v>C21</c:v>
                </c:pt>
                <c:pt idx="12">
                  <c:v>C22</c:v>
                </c:pt>
                <c:pt idx="13">
                  <c:v>C23</c:v>
                </c:pt>
                <c:pt idx="14">
                  <c:v>C24</c:v>
                </c:pt>
                <c:pt idx="15">
                  <c:v>C25</c:v>
                </c:pt>
                <c:pt idx="16">
                  <c:v>C26</c:v>
                </c:pt>
                <c:pt idx="17">
                  <c:v>C27</c:v>
                </c:pt>
                <c:pt idx="18">
                  <c:v>C28</c:v>
                </c:pt>
                <c:pt idx="19">
                  <c:v>C29</c:v>
                </c:pt>
                <c:pt idx="20">
                  <c:v>C30</c:v>
                </c:pt>
                <c:pt idx="21">
                  <c:v>C31</c:v>
                </c:pt>
              </c:strCache>
            </c:strRef>
          </c:cat>
          <c:val>
            <c:numRef>
              <c:f>'graph CO2-36.13'!$C$3:$C$22</c:f>
              <c:numCache>
                <c:formatCode>General</c:formatCode>
                <c:ptCount val="20"/>
                <c:pt idx="3" formatCode="0.00">
                  <c:v>-26.599499999999889</c:v>
                </c:pt>
                <c:pt idx="4" formatCode="0.00">
                  <c:v>-26.921999999999986</c:v>
                </c:pt>
                <c:pt idx="5" formatCode="0.00">
                  <c:v>-27.217333333333066</c:v>
                </c:pt>
                <c:pt idx="6" formatCode="0.00">
                  <c:v>-27.108999999999988</c:v>
                </c:pt>
                <c:pt idx="7" formatCode="0.00">
                  <c:v>-27.59566666666667</c:v>
                </c:pt>
                <c:pt idx="8" formatCode="0.00">
                  <c:v>-27.774666666666665</c:v>
                </c:pt>
                <c:pt idx="9" formatCode="0.00">
                  <c:v>-28.006666666666664</c:v>
                </c:pt>
                <c:pt idx="10" formatCode="0.00">
                  <c:v>-27.905333333332859</c:v>
                </c:pt>
                <c:pt idx="11" formatCode="0.00">
                  <c:v>-28.303666666666668</c:v>
                </c:pt>
                <c:pt idx="12" formatCode="0.00">
                  <c:v>-27.431666666666668</c:v>
                </c:pt>
                <c:pt idx="13" formatCode="0.00">
                  <c:v>-27.502666666666666</c:v>
                </c:pt>
                <c:pt idx="14" formatCode="0.00">
                  <c:v>-26.843333333332964</c:v>
                </c:pt>
                <c:pt idx="15" formatCode="0.00">
                  <c:v>-27.162999999999986</c:v>
                </c:pt>
                <c:pt idx="16" formatCode="0.00">
                  <c:v>-26.858499999999989</c:v>
                </c:pt>
                <c:pt idx="17" formatCode="0.00">
                  <c:v>-27.311500000000031</c:v>
                </c:pt>
                <c:pt idx="18" formatCode="0.00">
                  <c:v>-27.454999999999988</c:v>
                </c:pt>
                <c:pt idx="19" formatCode="0.00">
                  <c:v>-27.584999999999987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E73-4AAF-9932-14D8A6D2DC56}"/>
            </c:ext>
          </c:extLst>
        </c:ser>
        <c:ser>
          <c:idx val="3"/>
          <c:order val="5"/>
          <c:tx>
            <c:strRef>
              <c:f>'graph CO2-36.13'!$K$1</c:f>
              <c:strCache>
                <c:ptCount val="1"/>
                <c:pt idx="0">
                  <c:v>R6</c:v>
                </c:pt>
              </c:strCache>
            </c:strRef>
          </c:tx>
          <c:spPr>
            <a:ln w="1270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'graph CO2-36.13'!$A$3:$A$24</c:f>
              <c:strCache>
                <c:ptCount val="22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C18</c:v>
                </c:pt>
                <c:pt idx="9">
                  <c:v>C19</c:v>
                </c:pt>
                <c:pt idx="10">
                  <c:v>C20</c:v>
                </c:pt>
                <c:pt idx="11">
                  <c:v>C21</c:v>
                </c:pt>
                <c:pt idx="12">
                  <c:v>C22</c:v>
                </c:pt>
                <c:pt idx="13">
                  <c:v>C23</c:v>
                </c:pt>
                <c:pt idx="14">
                  <c:v>C24</c:v>
                </c:pt>
                <c:pt idx="15">
                  <c:v>C25</c:v>
                </c:pt>
                <c:pt idx="16">
                  <c:v>C26</c:v>
                </c:pt>
                <c:pt idx="17">
                  <c:v>C27</c:v>
                </c:pt>
                <c:pt idx="18">
                  <c:v>C28</c:v>
                </c:pt>
                <c:pt idx="19">
                  <c:v>C29</c:v>
                </c:pt>
                <c:pt idx="20">
                  <c:v>C30</c:v>
                </c:pt>
                <c:pt idx="21">
                  <c:v>C31</c:v>
                </c:pt>
              </c:strCache>
            </c:strRef>
          </c:cat>
          <c:val>
            <c:numRef>
              <c:f>'graph CO2-36.13'!$J$3:$J$24</c:f>
              <c:numCache>
                <c:formatCode>0.00</c:formatCode>
                <c:ptCount val="22"/>
                <c:pt idx="1">
                  <c:v>-28.183000000000003</c:v>
                </c:pt>
                <c:pt idx="2">
                  <c:v>-28.13866666666669</c:v>
                </c:pt>
                <c:pt idx="3">
                  <c:v>-29.073666666666668</c:v>
                </c:pt>
                <c:pt idx="4">
                  <c:v>-28.793666666666667</c:v>
                </c:pt>
                <c:pt idx="5">
                  <c:v>-29.215666666666667</c:v>
                </c:pt>
                <c:pt idx="6">
                  <c:v>-29.245666666666629</c:v>
                </c:pt>
                <c:pt idx="7">
                  <c:v>-29.648666666666667</c:v>
                </c:pt>
                <c:pt idx="8">
                  <c:v>-30.215</c:v>
                </c:pt>
                <c:pt idx="9">
                  <c:v>-29.994333333332943</c:v>
                </c:pt>
                <c:pt idx="10">
                  <c:v>-30.288999999999778</c:v>
                </c:pt>
                <c:pt idx="11">
                  <c:v>-30.571000000000005</c:v>
                </c:pt>
                <c:pt idx="12">
                  <c:v>-29.812000000000001</c:v>
                </c:pt>
                <c:pt idx="13">
                  <c:v>-30.394000000000005</c:v>
                </c:pt>
                <c:pt idx="14">
                  <c:v>-30.153999999999996</c:v>
                </c:pt>
                <c:pt idx="15">
                  <c:v>-30.152000000000001</c:v>
                </c:pt>
                <c:pt idx="16">
                  <c:v>-29.882999999999889</c:v>
                </c:pt>
                <c:pt idx="17">
                  <c:v>-30.279666666666667</c:v>
                </c:pt>
                <c:pt idx="18">
                  <c:v>-30.373999999999999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E73-4AAF-9932-14D8A6D2D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9936"/>
        <c:axId val="91186688"/>
      </c:lineChart>
      <c:catAx>
        <c:axId val="9115993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high"/>
        <c:spPr>
          <a:ln w="25400"/>
        </c:spPr>
        <c:txPr>
          <a:bodyPr/>
          <a:lstStyle/>
          <a:p>
            <a:pPr>
              <a:defRPr sz="900"/>
            </a:pPr>
            <a:endParaRPr lang="en-US"/>
          </a:p>
        </c:txPr>
        <c:crossAx val="91186688"/>
        <c:crosses val="autoZero"/>
        <c:auto val="1"/>
        <c:lblAlgn val="ctr"/>
        <c:lblOffset val="100"/>
        <c:noMultiLvlLbl val="0"/>
      </c:catAx>
      <c:valAx>
        <c:axId val="91186688"/>
        <c:scaling>
          <c:orientation val="maxMin"/>
          <c:max val="-26"/>
          <c:min val="-33.5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δ13C vs. VPDB</a:t>
                </a:r>
              </a:p>
            </c:rich>
          </c:tx>
          <c:layout>
            <c:manualLayout>
              <c:xMode val="edge"/>
              <c:yMode val="edge"/>
              <c:x val="7.0953163569309674E-3"/>
              <c:y val="0.3630198496463356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91159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810196173489144"/>
          <c:y val="2.1452246046735592E-2"/>
          <c:w val="8.2817481559288031E-2"/>
          <c:h val="0.749969756446822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88850501370054E-2"/>
          <c:y val="9.499204949450063E-2"/>
          <c:w val="0.9016634582391535"/>
          <c:h val="0.73506933508311456"/>
        </c:manualLayout>
      </c:layout>
      <c:barChart>
        <c:barDir val="col"/>
        <c:grouping val="clustered"/>
        <c:varyColors val="0"/>
        <c:ser>
          <c:idx val="3"/>
          <c:order val="2"/>
          <c:tx>
            <c:v>Tar ball 1</c:v>
          </c:tx>
          <c:spPr>
            <a:gradFill rotWithShape="1">
              <a:gsLst>
                <a:gs pos="0">
                  <a:schemeClr val="accent6">
                    <a:tint val="90000"/>
                    <a:shade val="51000"/>
                    <a:satMod val="130000"/>
                  </a:schemeClr>
                </a:gs>
                <a:gs pos="80000">
                  <a:schemeClr val="accent6">
                    <a:tint val="90000"/>
                    <a:shade val="93000"/>
                    <a:satMod val="130000"/>
                  </a:schemeClr>
                </a:gs>
                <a:gs pos="100000">
                  <a:schemeClr val="accent6">
                    <a:tint val="9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'Library alkanes'!$B$45:$B$77</c:f>
              <c:strCache>
                <c:ptCount val="33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Pristane</c:v>
                </c:pt>
                <c:pt idx="9">
                  <c:v>C18</c:v>
                </c:pt>
                <c:pt idx="10">
                  <c:v>Phythane</c:v>
                </c:pt>
                <c:pt idx="11">
                  <c:v>C19</c:v>
                </c:pt>
                <c:pt idx="12">
                  <c:v>C20</c:v>
                </c:pt>
                <c:pt idx="13">
                  <c:v>C21</c:v>
                </c:pt>
                <c:pt idx="14">
                  <c:v>C22</c:v>
                </c:pt>
                <c:pt idx="15">
                  <c:v>C23</c:v>
                </c:pt>
                <c:pt idx="16">
                  <c:v>C24</c:v>
                </c:pt>
                <c:pt idx="17">
                  <c:v>C25</c:v>
                </c:pt>
                <c:pt idx="18">
                  <c:v>C26</c:v>
                </c:pt>
                <c:pt idx="19">
                  <c:v>C27</c:v>
                </c:pt>
                <c:pt idx="20">
                  <c:v>C28</c:v>
                </c:pt>
                <c:pt idx="21">
                  <c:v>C29</c:v>
                </c:pt>
                <c:pt idx="22">
                  <c:v>C30</c:v>
                </c:pt>
                <c:pt idx="23">
                  <c:v>C31</c:v>
                </c:pt>
                <c:pt idx="24">
                  <c:v>C32</c:v>
                </c:pt>
                <c:pt idx="25">
                  <c:v>C33</c:v>
                </c:pt>
                <c:pt idx="26">
                  <c:v>C34</c:v>
                </c:pt>
                <c:pt idx="27">
                  <c:v>C35</c:v>
                </c:pt>
                <c:pt idx="28">
                  <c:v>C36</c:v>
                </c:pt>
                <c:pt idx="29">
                  <c:v>C37</c:v>
                </c:pt>
                <c:pt idx="30">
                  <c:v>C38</c:v>
                </c:pt>
                <c:pt idx="31">
                  <c:v>C39</c:v>
                </c:pt>
                <c:pt idx="32">
                  <c:v>C40</c:v>
                </c:pt>
              </c:strCache>
            </c:strRef>
          </c:cat>
          <c:val>
            <c:numRef>
              <c:f>'Library alkanes'!$S$45:$S$77</c:f>
              <c:numCache>
                <c:formatCode>0.00</c:formatCode>
                <c:ptCount val="33"/>
                <c:pt idx="0">
                  <c:v>3.1918342502241463E-3</c:v>
                </c:pt>
                <c:pt idx="1">
                  <c:v>4.5197081116075295E-3</c:v>
                </c:pt>
                <c:pt idx="2">
                  <c:v>3.2700031462045598E-3</c:v>
                </c:pt>
                <c:pt idx="3">
                  <c:v>2.1162950706020969E-3</c:v>
                </c:pt>
                <c:pt idx="4">
                  <c:v>4.3179899717410092E-3</c:v>
                </c:pt>
                <c:pt idx="5">
                  <c:v>3.2586580592281361E-3</c:v>
                </c:pt>
                <c:pt idx="6">
                  <c:v>2.7102540087677825E-2</c:v>
                </c:pt>
                <c:pt idx="7">
                  <c:v>0.20622475749315566</c:v>
                </c:pt>
                <c:pt idx="8">
                  <c:v>5.324149581007237E-2</c:v>
                </c:pt>
                <c:pt idx="9">
                  <c:v>0.61523658645432522</c:v>
                </c:pt>
                <c:pt idx="10">
                  <c:v>0.19096661288014954</c:v>
                </c:pt>
                <c:pt idx="11">
                  <c:v>0.99836802793913426</c:v>
                </c:pt>
                <c:pt idx="12">
                  <c:v>1.172242955611088</c:v>
                </c:pt>
                <c:pt idx="13">
                  <c:v>1.1392867246574319</c:v>
                </c:pt>
                <c:pt idx="14">
                  <c:v>1.028953509728574</c:v>
                </c:pt>
                <c:pt idx="15">
                  <c:v>0.89004837894166344</c:v>
                </c:pt>
                <c:pt idx="16">
                  <c:v>0.76946843106124241</c:v>
                </c:pt>
                <c:pt idx="17">
                  <c:v>0.66046907421546974</c:v>
                </c:pt>
                <c:pt idx="18">
                  <c:v>0.56822890425958394</c:v>
                </c:pt>
                <c:pt idx="19">
                  <c:v>0.42344464966446216</c:v>
                </c:pt>
                <c:pt idx="20">
                  <c:v>0.3156018683338575</c:v>
                </c:pt>
                <c:pt idx="21">
                  <c:v>0.23657062107195065</c:v>
                </c:pt>
                <c:pt idx="22">
                  <c:v>0.16992559069130378</c:v>
                </c:pt>
                <c:pt idx="23">
                  <c:v>0.12640882916059371</c:v>
                </c:pt>
                <c:pt idx="24">
                  <c:v>8.8093603001645704E-2</c:v>
                </c:pt>
                <c:pt idx="25">
                  <c:v>7.6633569100032398E-2</c:v>
                </c:pt>
                <c:pt idx="26">
                  <c:v>6.3953501998954457E-2</c:v>
                </c:pt>
                <c:pt idx="27">
                  <c:v>8.2221834799276486E-2</c:v>
                </c:pt>
                <c:pt idx="28">
                  <c:v>4.7638144885288204E-2</c:v>
                </c:pt>
                <c:pt idx="29">
                  <c:v>3.7624671908811629E-2</c:v>
                </c:pt>
                <c:pt idx="30">
                  <c:v>3.9784601929323052E-2</c:v>
                </c:pt>
                <c:pt idx="31">
                  <c:v>3.3112319403045959E-2</c:v>
                </c:pt>
                <c:pt idx="32">
                  <c:v>2.7719164265539265E-2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85-4E52-84F7-5CBB8C60B0E2}"/>
            </c:ext>
          </c:extLst>
        </c:ser>
        <c:ser>
          <c:idx val="2"/>
          <c:order val="3"/>
          <c:tx>
            <c:v>Tar ball 2</c:v>
          </c:tx>
          <c:spPr>
            <a:gradFill rotWithShape="1">
              <a:gsLst>
                <a:gs pos="0">
                  <a:schemeClr val="accent6">
                    <a:shade val="90000"/>
                    <a:shade val="51000"/>
                    <a:satMod val="130000"/>
                  </a:schemeClr>
                </a:gs>
                <a:gs pos="80000">
                  <a:schemeClr val="accent6">
                    <a:shade val="90000"/>
                    <a:shade val="93000"/>
                    <a:satMod val="130000"/>
                  </a:schemeClr>
                </a:gs>
                <a:gs pos="100000">
                  <a:schemeClr val="accent6">
                    <a:shade val="9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'Library alkanes'!$B$45:$B$77</c:f>
              <c:strCache>
                <c:ptCount val="33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Pristane</c:v>
                </c:pt>
                <c:pt idx="9">
                  <c:v>C18</c:v>
                </c:pt>
                <c:pt idx="10">
                  <c:v>Phythane</c:v>
                </c:pt>
                <c:pt idx="11">
                  <c:v>C19</c:v>
                </c:pt>
                <c:pt idx="12">
                  <c:v>C20</c:v>
                </c:pt>
                <c:pt idx="13">
                  <c:v>C21</c:v>
                </c:pt>
                <c:pt idx="14">
                  <c:v>C22</c:v>
                </c:pt>
                <c:pt idx="15">
                  <c:v>C23</c:v>
                </c:pt>
                <c:pt idx="16">
                  <c:v>C24</c:v>
                </c:pt>
                <c:pt idx="17">
                  <c:v>C25</c:v>
                </c:pt>
                <c:pt idx="18">
                  <c:v>C26</c:v>
                </c:pt>
                <c:pt idx="19">
                  <c:v>C27</c:v>
                </c:pt>
                <c:pt idx="20">
                  <c:v>C28</c:v>
                </c:pt>
                <c:pt idx="21">
                  <c:v>C29</c:v>
                </c:pt>
                <c:pt idx="22">
                  <c:v>C30</c:v>
                </c:pt>
                <c:pt idx="23">
                  <c:v>C31</c:v>
                </c:pt>
                <c:pt idx="24">
                  <c:v>C32</c:v>
                </c:pt>
                <c:pt idx="25">
                  <c:v>C33</c:v>
                </c:pt>
                <c:pt idx="26">
                  <c:v>C34</c:v>
                </c:pt>
                <c:pt idx="27">
                  <c:v>C35</c:v>
                </c:pt>
                <c:pt idx="28">
                  <c:v>C36</c:v>
                </c:pt>
                <c:pt idx="29">
                  <c:v>C37</c:v>
                </c:pt>
                <c:pt idx="30">
                  <c:v>C38</c:v>
                </c:pt>
                <c:pt idx="31">
                  <c:v>C39</c:v>
                </c:pt>
                <c:pt idx="32">
                  <c:v>C40</c:v>
                </c:pt>
              </c:strCache>
            </c:strRef>
          </c:cat>
          <c:val>
            <c:numRef>
              <c:f>'Library alkanes'!$T$45:$T$77</c:f>
              <c:numCache>
                <c:formatCode>0.00</c:formatCode>
                <c:ptCount val="33"/>
                <c:pt idx="0">
                  <c:v>3.3723965442800254E-4</c:v>
                </c:pt>
                <c:pt idx="1">
                  <c:v>4.098156792985027E-3</c:v>
                </c:pt>
                <c:pt idx="2">
                  <c:v>3.4305599260561238E-3</c:v>
                </c:pt>
                <c:pt idx="3">
                  <c:v>2.6334112110876517E-3</c:v>
                </c:pt>
                <c:pt idx="4">
                  <c:v>3.9873629729428543E-3</c:v>
                </c:pt>
                <c:pt idx="5">
                  <c:v>3.7306883740144581E-3</c:v>
                </c:pt>
                <c:pt idx="6">
                  <c:v>2.6397538536479224E-2</c:v>
                </c:pt>
                <c:pt idx="7">
                  <c:v>0.19214010017542671</c:v>
                </c:pt>
                <c:pt idx="8">
                  <c:v>4.6044076291679836E-2</c:v>
                </c:pt>
                <c:pt idx="9">
                  <c:v>0.569585900742826</c:v>
                </c:pt>
                <c:pt idx="10">
                  <c:v>0.17084056180914622</c:v>
                </c:pt>
                <c:pt idx="11">
                  <c:v>0.96544601206079128</c:v>
                </c:pt>
                <c:pt idx="12">
                  <c:v>1.1668150620109368</c:v>
                </c:pt>
                <c:pt idx="13">
                  <c:v>1.1328368510663589</c:v>
                </c:pt>
                <c:pt idx="14">
                  <c:v>1.028922234155087</c:v>
                </c:pt>
                <c:pt idx="15">
                  <c:v>0.89633307002819884</c:v>
                </c:pt>
                <c:pt idx="16">
                  <c:v>0.77509278273941862</c:v>
                </c:pt>
                <c:pt idx="17">
                  <c:v>0.64731458046941659</c:v>
                </c:pt>
                <c:pt idx="18">
                  <c:v>0.52528308225870302</c:v>
                </c:pt>
                <c:pt idx="19">
                  <c:v>0.39930511087708409</c:v>
                </c:pt>
                <c:pt idx="20">
                  <c:v>0.29041084480679136</c:v>
                </c:pt>
                <c:pt idx="21">
                  <c:v>0.23504294900167211</c:v>
                </c:pt>
                <c:pt idx="22">
                  <c:v>0.16161606537920381</c:v>
                </c:pt>
                <c:pt idx="23">
                  <c:v>0.1209917096803543</c:v>
                </c:pt>
                <c:pt idx="24">
                  <c:v>8.334866588451538E-2</c:v>
                </c:pt>
                <c:pt idx="25">
                  <c:v>7.1887645727948188E-2</c:v>
                </c:pt>
                <c:pt idx="26">
                  <c:v>8.5333103306829819E-2</c:v>
                </c:pt>
                <c:pt idx="27">
                  <c:v>9.0490616357221734E-2</c:v>
                </c:pt>
                <c:pt idx="28">
                  <c:v>4.6771051088960208E-2</c:v>
                </c:pt>
                <c:pt idx="29">
                  <c:v>3.6615130851549965E-2</c:v>
                </c:pt>
                <c:pt idx="30">
                  <c:v>3.4308973006603932E-2</c:v>
                </c:pt>
                <c:pt idx="31">
                  <c:v>2.1799662479649904E-2</c:v>
                </c:pt>
                <c:pt idx="32">
                  <c:v>2.4146575176791717E-2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85-4E52-84F7-5CBB8C60B0E2}"/>
            </c:ext>
          </c:extLst>
        </c:ser>
        <c:ser>
          <c:idx val="4"/>
          <c:order val="4"/>
          <c:tx>
            <c:v>Tar ball 3</c:v>
          </c:tx>
          <c:spPr>
            <a:gradFill rotWithShape="1">
              <a:gsLst>
                <a:gs pos="0">
                  <a:schemeClr val="accent6">
                    <a:tint val="70000"/>
                    <a:shade val="51000"/>
                    <a:satMod val="130000"/>
                  </a:schemeClr>
                </a:gs>
                <a:gs pos="80000">
                  <a:schemeClr val="accent6">
                    <a:tint val="70000"/>
                    <a:shade val="93000"/>
                    <a:satMod val="130000"/>
                  </a:schemeClr>
                </a:gs>
                <a:gs pos="100000">
                  <a:schemeClr val="accent6">
                    <a:tint val="7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'Library alkanes'!$B$45:$B$77</c:f>
              <c:strCache>
                <c:ptCount val="33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Pristane</c:v>
                </c:pt>
                <c:pt idx="9">
                  <c:v>C18</c:v>
                </c:pt>
                <c:pt idx="10">
                  <c:v>Phythane</c:v>
                </c:pt>
                <c:pt idx="11">
                  <c:v>C19</c:v>
                </c:pt>
                <c:pt idx="12">
                  <c:v>C20</c:v>
                </c:pt>
                <c:pt idx="13">
                  <c:v>C21</c:v>
                </c:pt>
                <c:pt idx="14">
                  <c:v>C22</c:v>
                </c:pt>
                <c:pt idx="15">
                  <c:v>C23</c:v>
                </c:pt>
                <c:pt idx="16">
                  <c:v>C24</c:v>
                </c:pt>
                <c:pt idx="17">
                  <c:v>C25</c:v>
                </c:pt>
                <c:pt idx="18">
                  <c:v>C26</c:v>
                </c:pt>
                <c:pt idx="19">
                  <c:v>C27</c:v>
                </c:pt>
                <c:pt idx="20">
                  <c:v>C28</c:v>
                </c:pt>
                <c:pt idx="21">
                  <c:v>C29</c:v>
                </c:pt>
                <c:pt idx="22">
                  <c:v>C30</c:v>
                </c:pt>
                <c:pt idx="23">
                  <c:v>C31</c:v>
                </c:pt>
                <c:pt idx="24">
                  <c:v>C32</c:v>
                </c:pt>
                <c:pt idx="25">
                  <c:v>C33</c:v>
                </c:pt>
                <c:pt idx="26">
                  <c:v>C34</c:v>
                </c:pt>
                <c:pt idx="27">
                  <c:v>C35</c:v>
                </c:pt>
                <c:pt idx="28">
                  <c:v>C36</c:v>
                </c:pt>
                <c:pt idx="29">
                  <c:v>C37</c:v>
                </c:pt>
                <c:pt idx="30">
                  <c:v>C38</c:v>
                </c:pt>
                <c:pt idx="31">
                  <c:v>C39</c:v>
                </c:pt>
                <c:pt idx="32">
                  <c:v>C40</c:v>
                </c:pt>
              </c:strCache>
            </c:strRef>
          </c:cat>
          <c:val>
            <c:numRef>
              <c:f>'Library alkanes'!$U$45:$U$77</c:f>
              <c:numCache>
                <c:formatCode>0.00</c:formatCode>
                <c:ptCount val="33"/>
                <c:pt idx="0">
                  <c:v>5.5344913219353229E-4</c:v>
                </c:pt>
                <c:pt idx="1">
                  <c:v>4.2715525846945468E-3</c:v>
                </c:pt>
                <c:pt idx="2">
                  <c:v>3.3449054247108707E-3</c:v>
                </c:pt>
                <c:pt idx="3">
                  <c:v>1.5215791425763501E-3</c:v>
                </c:pt>
                <c:pt idx="4">
                  <c:v>4.1933109095644927E-3</c:v>
                </c:pt>
                <c:pt idx="5">
                  <c:v>7.559326823980265E-3</c:v>
                </c:pt>
                <c:pt idx="6">
                  <c:v>9.8289997188614225E-2</c:v>
                </c:pt>
                <c:pt idx="7">
                  <c:v>0.44061504097885595</c:v>
                </c:pt>
                <c:pt idx="8">
                  <c:v>0.11437589509214478</c:v>
                </c:pt>
                <c:pt idx="9">
                  <c:v>0.85969354418785704</c:v>
                </c:pt>
                <c:pt idx="10">
                  <c:v>0.2565184320557265</c:v>
                </c:pt>
                <c:pt idx="11">
                  <c:v>1.1510670186301992</c:v>
                </c:pt>
                <c:pt idx="12">
                  <c:v>1.2392765355460198</c:v>
                </c:pt>
                <c:pt idx="13">
                  <c:v>1.1440871230795877</c:v>
                </c:pt>
                <c:pt idx="14">
                  <c:v>1.0007489647445373</c:v>
                </c:pt>
                <c:pt idx="15">
                  <c:v>0.86889919395721538</c:v>
                </c:pt>
                <c:pt idx="16">
                  <c:v>0.74698818267264</c:v>
                </c:pt>
                <c:pt idx="17">
                  <c:v>0.62042518711127548</c:v>
                </c:pt>
                <c:pt idx="18">
                  <c:v>0.50292582529761809</c:v>
                </c:pt>
                <c:pt idx="19">
                  <c:v>0.39852559615875305</c:v>
                </c:pt>
                <c:pt idx="20">
                  <c:v>0.2933450170298173</c:v>
                </c:pt>
                <c:pt idx="21">
                  <c:v>0.21301089378034191</c:v>
                </c:pt>
                <c:pt idx="22">
                  <c:v>0.15031288698258707</c:v>
                </c:pt>
                <c:pt idx="23">
                  <c:v>0.10934584113609511</c:v>
                </c:pt>
                <c:pt idx="24">
                  <c:v>7.8089030050649239E-2</c:v>
                </c:pt>
                <c:pt idx="25">
                  <c:v>7.5537760938200957E-2</c:v>
                </c:pt>
                <c:pt idx="26">
                  <c:v>7.9992517143341532E-2</c:v>
                </c:pt>
                <c:pt idx="27">
                  <c:v>8.7834990255811304E-2</c:v>
                </c:pt>
                <c:pt idx="28">
                  <c:v>3.745679952339305E-2</c:v>
                </c:pt>
                <c:pt idx="29">
                  <c:v>3.8461540732704649E-2</c:v>
                </c:pt>
                <c:pt idx="30">
                  <c:v>3.6472283048973562E-2</c:v>
                </c:pt>
                <c:pt idx="31">
                  <c:v>2.6316956494498962E-2</c:v>
                </c:pt>
                <c:pt idx="32">
                  <c:v>2.6421180310804281E-2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85-4E52-84F7-5CBB8C60B0E2}"/>
            </c:ext>
          </c:extLst>
        </c:ser>
        <c:ser>
          <c:idx val="5"/>
          <c:order val="5"/>
          <c:tx>
            <c:v>Tar ball 4</c:v>
          </c:tx>
          <c:spPr>
            <a:gradFill rotWithShape="1">
              <a:gsLst>
                <a:gs pos="0">
                  <a:schemeClr val="accent6">
                    <a:tint val="50000"/>
                    <a:shade val="51000"/>
                    <a:satMod val="130000"/>
                  </a:schemeClr>
                </a:gs>
                <a:gs pos="80000">
                  <a:schemeClr val="accent6">
                    <a:tint val="50000"/>
                    <a:shade val="93000"/>
                    <a:satMod val="130000"/>
                  </a:schemeClr>
                </a:gs>
                <a:gs pos="100000">
                  <a:schemeClr val="accent6">
                    <a:tint val="5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'Library alkanes'!$B$45:$B$77</c:f>
              <c:strCache>
                <c:ptCount val="33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Pristane</c:v>
                </c:pt>
                <c:pt idx="9">
                  <c:v>C18</c:v>
                </c:pt>
                <c:pt idx="10">
                  <c:v>Phythane</c:v>
                </c:pt>
                <c:pt idx="11">
                  <c:v>C19</c:v>
                </c:pt>
                <c:pt idx="12">
                  <c:v>C20</c:v>
                </c:pt>
                <c:pt idx="13">
                  <c:v>C21</c:v>
                </c:pt>
                <c:pt idx="14">
                  <c:v>C22</c:v>
                </c:pt>
                <c:pt idx="15">
                  <c:v>C23</c:v>
                </c:pt>
                <c:pt idx="16">
                  <c:v>C24</c:v>
                </c:pt>
                <c:pt idx="17">
                  <c:v>C25</c:v>
                </c:pt>
                <c:pt idx="18">
                  <c:v>C26</c:v>
                </c:pt>
                <c:pt idx="19">
                  <c:v>C27</c:v>
                </c:pt>
                <c:pt idx="20">
                  <c:v>C28</c:v>
                </c:pt>
                <c:pt idx="21">
                  <c:v>C29</c:v>
                </c:pt>
                <c:pt idx="22">
                  <c:v>C30</c:v>
                </c:pt>
                <c:pt idx="23">
                  <c:v>C31</c:v>
                </c:pt>
                <c:pt idx="24">
                  <c:v>C32</c:v>
                </c:pt>
                <c:pt idx="25">
                  <c:v>C33</c:v>
                </c:pt>
                <c:pt idx="26">
                  <c:v>C34</c:v>
                </c:pt>
                <c:pt idx="27">
                  <c:v>C35</c:v>
                </c:pt>
                <c:pt idx="28">
                  <c:v>C36</c:v>
                </c:pt>
                <c:pt idx="29">
                  <c:v>C37</c:v>
                </c:pt>
                <c:pt idx="30">
                  <c:v>C38</c:v>
                </c:pt>
                <c:pt idx="31">
                  <c:v>C39</c:v>
                </c:pt>
                <c:pt idx="32">
                  <c:v>C40</c:v>
                </c:pt>
              </c:strCache>
            </c:strRef>
          </c:cat>
          <c:val>
            <c:numRef>
              <c:f>'Library alkanes'!$V$45:$V$77</c:f>
              <c:numCache>
                <c:formatCode>0.00</c:formatCode>
                <c:ptCount val="33"/>
                <c:pt idx="0">
                  <c:v>1.2375931513415756E-2</c:v>
                </c:pt>
                <c:pt idx="1">
                  <c:v>7.7476349056180213E-2</c:v>
                </c:pt>
                <c:pt idx="2">
                  <c:v>1.5999286486062147E-2</c:v>
                </c:pt>
                <c:pt idx="3">
                  <c:v>9.3878902651051074E-3</c:v>
                </c:pt>
                <c:pt idx="4">
                  <c:v>4.2607018353223808E-2</c:v>
                </c:pt>
                <c:pt idx="5">
                  <c:v>2.5108922446089234E-2</c:v>
                </c:pt>
                <c:pt idx="6">
                  <c:v>0.17049511656973468</c:v>
                </c:pt>
                <c:pt idx="7">
                  <c:v>0.47116468783496374</c:v>
                </c:pt>
                <c:pt idx="8">
                  <c:v>0.1092344740146773</c:v>
                </c:pt>
                <c:pt idx="9">
                  <c:v>0.9349941149886587</c:v>
                </c:pt>
                <c:pt idx="10">
                  <c:v>0.23097829374460124</c:v>
                </c:pt>
                <c:pt idx="11">
                  <c:v>1.1294980749372447</c:v>
                </c:pt>
                <c:pt idx="12">
                  <c:v>1.2277430161529983</c:v>
                </c:pt>
                <c:pt idx="13">
                  <c:v>1.1109496362396256</c:v>
                </c:pt>
                <c:pt idx="14">
                  <c:v>1.0498919714626687</c:v>
                </c:pt>
                <c:pt idx="15">
                  <c:v>0.83610579470639323</c:v>
                </c:pt>
                <c:pt idx="16">
                  <c:v>0.77530958143831397</c:v>
                </c:pt>
                <c:pt idx="17">
                  <c:v>0.60485025482448607</c:v>
                </c:pt>
                <c:pt idx="18">
                  <c:v>0.5247313300098746</c:v>
                </c:pt>
                <c:pt idx="19">
                  <c:v>0.36542267501053199</c:v>
                </c:pt>
                <c:pt idx="20">
                  <c:v>0.34151968924774284</c:v>
                </c:pt>
                <c:pt idx="21">
                  <c:v>0.19835331253012739</c:v>
                </c:pt>
                <c:pt idx="22">
                  <c:v>0.17619059236980991</c:v>
                </c:pt>
                <c:pt idx="23">
                  <c:v>0.10329972639670891</c:v>
                </c:pt>
                <c:pt idx="24">
                  <c:v>0.10753839976621261</c:v>
                </c:pt>
                <c:pt idx="25">
                  <c:v>5.4580354869678854E-2</c:v>
                </c:pt>
                <c:pt idx="26">
                  <c:v>0.10069865354489263</c:v>
                </c:pt>
                <c:pt idx="27">
                  <c:v>6.4506102641157595E-2</c:v>
                </c:pt>
                <c:pt idx="28">
                  <c:v>4.6983810707494501E-2</c:v>
                </c:pt>
                <c:pt idx="29">
                  <c:v>2.3361767697175434E-2</c:v>
                </c:pt>
                <c:pt idx="30">
                  <c:v>3.4896047148914984E-2</c:v>
                </c:pt>
                <c:pt idx="31">
                  <c:v>1.8419729278724515E-2</c:v>
                </c:pt>
                <c:pt idx="32">
                  <c:v>2.0494202497621395E-2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85-4E52-84F7-5CBB8C60B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70944"/>
        <c:axId val="982396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v>Reference oil 1</c:v>
                </c:tx>
                <c:spPr>
                  <a:solidFill>
                    <a:srgbClr val="00B0F0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'Library alkanes'!$B$45:$B$77</c15:sqref>
                        </c15:formulaRef>
                      </c:ext>
                    </c:extLst>
                    <c:strCache>
                      <c:ptCount val="33"/>
                      <c:pt idx="0">
                        <c:v>C10</c:v>
                      </c:pt>
                      <c:pt idx="1">
                        <c:v>C11</c:v>
                      </c:pt>
                      <c:pt idx="2">
                        <c:v>C12</c:v>
                      </c:pt>
                      <c:pt idx="3">
                        <c:v>C13</c:v>
                      </c:pt>
                      <c:pt idx="4">
                        <c:v>C14</c:v>
                      </c:pt>
                      <c:pt idx="5">
                        <c:v>C15</c:v>
                      </c:pt>
                      <c:pt idx="6">
                        <c:v>C16</c:v>
                      </c:pt>
                      <c:pt idx="7">
                        <c:v>C17</c:v>
                      </c:pt>
                      <c:pt idx="8">
                        <c:v>Pristane</c:v>
                      </c:pt>
                      <c:pt idx="9">
                        <c:v>C18</c:v>
                      </c:pt>
                      <c:pt idx="10">
                        <c:v>Phythane</c:v>
                      </c:pt>
                      <c:pt idx="11">
                        <c:v>C19</c:v>
                      </c:pt>
                      <c:pt idx="12">
                        <c:v>C20</c:v>
                      </c:pt>
                      <c:pt idx="13">
                        <c:v>C21</c:v>
                      </c:pt>
                      <c:pt idx="14">
                        <c:v>C22</c:v>
                      </c:pt>
                      <c:pt idx="15">
                        <c:v>C23</c:v>
                      </c:pt>
                      <c:pt idx="16">
                        <c:v>C24</c:v>
                      </c:pt>
                      <c:pt idx="17">
                        <c:v>C25</c:v>
                      </c:pt>
                      <c:pt idx="18">
                        <c:v>C26</c:v>
                      </c:pt>
                      <c:pt idx="19">
                        <c:v>C27</c:v>
                      </c:pt>
                      <c:pt idx="20">
                        <c:v>C28</c:v>
                      </c:pt>
                      <c:pt idx="21">
                        <c:v>C29</c:v>
                      </c:pt>
                      <c:pt idx="22">
                        <c:v>C30</c:v>
                      </c:pt>
                      <c:pt idx="23">
                        <c:v>C31</c:v>
                      </c:pt>
                      <c:pt idx="24">
                        <c:v>C32</c:v>
                      </c:pt>
                      <c:pt idx="25">
                        <c:v>C33</c:v>
                      </c:pt>
                      <c:pt idx="26">
                        <c:v>C34</c:v>
                      </c:pt>
                      <c:pt idx="27">
                        <c:v>C35</c:v>
                      </c:pt>
                      <c:pt idx="28">
                        <c:v>C36</c:v>
                      </c:pt>
                      <c:pt idx="29">
                        <c:v>C37</c:v>
                      </c:pt>
                      <c:pt idx="30">
                        <c:v>C38</c:v>
                      </c:pt>
                      <c:pt idx="31">
                        <c:v>C39</c:v>
                      </c:pt>
                      <c:pt idx="32">
                        <c:v>C40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'Library alkanes'!$F$45:$F$77</c15:sqref>
                        </c15:formulaRef>
                      </c:ext>
                    </c:extLst>
                    <c:numCache>
                      <c:formatCode>0.00</c:formatCode>
                      <c:ptCount val="33"/>
                      <c:pt idx="0">
                        <c:v>1.3015441036607811</c:v>
                      </c:pt>
                      <c:pt idx="1">
                        <c:v>1.376789725618085</c:v>
                      </c:pt>
                      <c:pt idx="2">
                        <c:v>1.3678357503401983</c:v>
                      </c:pt>
                      <c:pt idx="3">
                        <c:v>1.4803669442203671</c:v>
                      </c:pt>
                      <c:pt idx="4">
                        <c:v>1.5689814138209763</c:v>
                      </c:pt>
                      <c:pt idx="5">
                        <c:v>1.5967123674908348</c:v>
                      </c:pt>
                      <c:pt idx="6">
                        <c:v>1.4754885512760996</c:v>
                      </c:pt>
                      <c:pt idx="7">
                        <c:v>1.3889484974139537</c:v>
                      </c:pt>
                      <c:pt idx="8">
                        <c:v>0.27605961331718648</c:v>
                      </c:pt>
                      <c:pt idx="9">
                        <c:v>1.3262091411883683</c:v>
                      </c:pt>
                      <c:pt idx="10">
                        <c:v>0.38194271495078302</c:v>
                      </c:pt>
                      <c:pt idx="11">
                        <c:v>1.2390233228788248</c:v>
                      </c:pt>
                      <c:pt idx="12">
                        <c:v>1.2324607856316354</c:v>
                      </c:pt>
                      <c:pt idx="13">
                        <c:v>1.0506909855385094</c:v>
                      </c:pt>
                      <c:pt idx="14">
                        <c:v>0.9834465140029508</c:v>
                      </c:pt>
                      <c:pt idx="15">
                        <c:v>0.90151529623770132</c:v>
                      </c:pt>
                      <c:pt idx="16">
                        <c:v>0.83188641858920265</c:v>
                      </c:pt>
                      <c:pt idx="17">
                        <c:v>0.76977348903718157</c:v>
                      </c:pt>
                      <c:pt idx="18">
                        <c:v>0.71689815544593316</c:v>
                      </c:pt>
                      <c:pt idx="19">
                        <c:v>0.63843367313513244</c:v>
                      </c:pt>
                      <c:pt idx="20">
                        <c:v>0.50526087067096093</c:v>
                      </c:pt>
                      <c:pt idx="21">
                        <c:v>0.40175690121198615</c:v>
                      </c:pt>
                      <c:pt idx="22">
                        <c:v>0.35046433510932229</c:v>
                      </c:pt>
                      <c:pt idx="23">
                        <c:v>0.28788905696474537</c:v>
                      </c:pt>
                      <c:pt idx="24">
                        <c:v>0.21502608314094201</c:v>
                      </c:pt>
                      <c:pt idx="25">
                        <c:v>0.20431881636885127</c:v>
                      </c:pt>
                      <c:pt idx="26">
                        <c:v>0.17084044191852749</c:v>
                      </c:pt>
                      <c:pt idx="27">
                        <c:v>0.16350497971115929</c:v>
                      </c:pt>
                      <c:pt idx="28">
                        <c:v>0.11436183646970538</c:v>
                      </c:pt>
                      <c:pt idx="29">
                        <c:v>9.2077103103032937E-2</c:v>
                      </c:pt>
                      <c:pt idx="30">
                        <c:v>8.9863806988858971E-2</c:v>
                      </c:pt>
                      <c:pt idx="31">
                        <c:v>8.299362333977886E-2</c:v>
                      </c:pt>
                      <c:pt idx="32">
                        <c:v>2.9212930337251947E-2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4785-4E52-84F7-5CBB8C60B0E2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v>Reference oil 2</c:v>
                </c:tx>
                <c:spPr>
                  <a:solidFill>
                    <a:schemeClr val="tx1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'Library alkanes'!$B$45:$B$77</c15:sqref>
                        </c15:formulaRef>
                      </c:ext>
                    </c:extLst>
                    <c:strCache>
                      <c:ptCount val="33"/>
                      <c:pt idx="0">
                        <c:v>C10</c:v>
                      </c:pt>
                      <c:pt idx="1">
                        <c:v>C11</c:v>
                      </c:pt>
                      <c:pt idx="2">
                        <c:v>C12</c:v>
                      </c:pt>
                      <c:pt idx="3">
                        <c:v>C13</c:v>
                      </c:pt>
                      <c:pt idx="4">
                        <c:v>C14</c:v>
                      </c:pt>
                      <c:pt idx="5">
                        <c:v>C15</c:v>
                      </c:pt>
                      <c:pt idx="6">
                        <c:v>C16</c:v>
                      </c:pt>
                      <c:pt idx="7">
                        <c:v>C17</c:v>
                      </c:pt>
                      <c:pt idx="8">
                        <c:v>Pristane</c:v>
                      </c:pt>
                      <c:pt idx="9">
                        <c:v>C18</c:v>
                      </c:pt>
                      <c:pt idx="10">
                        <c:v>Phythane</c:v>
                      </c:pt>
                      <c:pt idx="11">
                        <c:v>C19</c:v>
                      </c:pt>
                      <c:pt idx="12">
                        <c:v>C20</c:v>
                      </c:pt>
                      <c:pt idx="13">
                        <c:v>C21</c:v>
                      </c:pt>
                      <c:pt idx="14">
                        <c:v>C22</c:v>
                      </c:pt>
                      <c:pt idx="15">
                        <c:v>C23</c:v>
                      </c:pt>
                      <c:pt idx="16">
                        <c:v>C24</c:v>
                      </c:pt>
                      <c:pt idx="17">
                        <c:v>C25</c:v>
                      </c:pt>
                      <c:pt idx="18">
                        <c:v>C26</c:v>
                      </c:pt>
                      <c:pt idx="19">
                        <c:v>C27</c:v>
                      </c:pt>
                      <c:pt idx="20">
                        <c:v>C28</c:v>
                      </c:pt>
                      <c:pt idx="21">
                        <c:v>C29</c:v>
                      </c:pt>
                      <c:pt idx="22">
                        <c:v>C30</c:v>
                      </c:pt>
                      <c:pt idx="23">
                        <c:v>C31</c:v>
                      </c:pt>
                      <c:pt idx="24">
                        <c:v>C32</c:v>
                      </c:pt>
                      <c:pt idx="25">
                        <c:v>C33</c:v>
                      </c:pt>
                      <c:pt idx="26">
                        <c:v>C34</c:v>
                      </c:pt>
                      <c:pt idx="27">
                        <c:v>C35</c:v>
                      </c:pt>
                      <c:pt idx="28">
                        <c:v>C36</c:v>
                      </c:pt>
                      <c:pt idx="29">
                        <c:v>C37</c:v>
                      </c:pt>
                      <c:pt idx="30">
                        <c:v>C38</c:v>
                      </c:pt>
                      <c:pt idx="31">
                        <c:v>C39</c:v>
                      </c:pt>
                      <c:pt idx="32">
                        <c:v>C40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'Library alkanes'!$G$45:$G$77</c15:sqref>
                        </c15:formulaRef>
                      </c:ext>
                    </c:extLst>
                    <c:numCache>
                      <c:formatCode>0.00</c:formatCode>
                      <c:ptCount val="33"/>
                      <c:pt idx="0">
                        <c:v>0.30042861815400862</c:v>
                      </c:pt>
                      <c:pt idx="1">
                        <c:v>0.36990267505295532</c:v>
                      </c:pt>
                      <c:pt idx="2">
                        <c:v>0.44446392013925068</c:v>
                      </c:pt>
                      <c:pt idx="3">
                        <c:v>0.56608986512321624</c:v>
                      </c:pt>
                      <c:pt idx="4">
                        <c:v>0.6768462525703518</c:v>
                      </c:pt>
                      <c:pt idx="5">
                        <c:v>0.82725581507092072</c:v>
                      </c:pt>
                      <c:pt idx="6">
                        <c:v>0.87606833965425157</c:v>
                      </c:pt>
                      <c:pt idx="7">
                        <c:v>0.98938494735140536</c:v>
                      </c:pt>
                      <c:pt idx="8">
                        <c:v>0.18384206115790289</c:v>
                      </c:pt>
                      <c:pt idx="9">
                        <c:v>0.95578992801580909</c:v>
                      </c:pt>
                      <c:pt idx="10">
                        <c:v>0.12508293854178715</c:v>
                      </c:pt>
                      <c:pt idx="11">
                        <c:v>1.0272337687876085</c:v>
                      </c:pt>
                      <c:pt idx="12">
                        <c:v>0.98099746712977709</c:v>
                      </c:pt>
                      <c:pt idx="13">
                        <c:v>1.0278094494510188</c:v>
                      </c:pt>
                      <c:pt idx="14">
                        <c:v>0.96324738261694609</c:v>
                      </c:pt>
                      <c:pt idx="15">
                        <c:v>1.0155501530707867</c:v>
                      </c:pt>
                      <c:pt idx="16">
                        <c:v>1.012395547731471</c:v>
                      </c:pt>
                      <c:pt idx="17">
                        <c:v>1.0307716070306527</c:v>
                      </c:pt>
                      <c:pt idx="18">
                        <c:v>0.97463048055785073</c:v>
                      </c:pt>
                      <c:pt idx="19">
                        <c:v>0.96444259543112387</c:v>
                      </c:pt>
                      <c:pt idx="20">
                        <c:v>0.7886710783895422</c:v>
                      </c:pt>
                      <c:pt idx="21">
                        <c:v>0.750569123723002</c:v>
                      </c:pt>
                      <c:pt idx="22">
                        <c:v>0.54453052036502558</c:v>
                      </c:pt>
                      <c:pt idx="23">
                        <c:v>0.42090299398419939</c:v>
                      </c:pt>
                      <c:pt idx="24">
                        <c:v>0.29449411947397997</c:v>
                      </c:pt>
                      <c:pt idx="25">
                        <c:v>0.22107737742501321</c:v>
                      </c:pt>
                      <c:pt idx="26">
                        <c:v>0.18104720427648016</c:v>
                      </c:pt>
                      <c:pt idx="27">
                        <c:v>0.16621875108719475</c:v>
                      </c:pt>
                      <c:pt idx="28">
                        <c:v>7.602330770979393E-2</c:v>
                      </c:pt>
                      <c:pt idx="29">
                        <c:v>6.745023801797595E-2</c:v>
                      </c:pt>
                      <c:pt idx="30">
                        <c:v>4.3693954525882914E-2</c:v>
                      </c:pt>
                      <c:pt idx="31">
                        <c:v>3.3313829466428815E-2</c:v>
                      </c:pt>
                      <c:pt idx="32">
                        <c:v>1.9257037758458277E-2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785-4E52-84F7-5CBB8C60B0E2}"/>
                  </c:ext>
                </c:extLst>
              </c15:ser>
            </c15:filteredBarSeries>
          </c:ext>
        </c:extLst>
      </c:barChart>
      <c:catAx>
        <c:axId val="53570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39616"/>
        <c:crosses val="autoZero"/>
        <c:auto val="1"/>
        <c:lblAlgn val="ctr"/>
        <c:lblOffset val="100"/>
        <c:noMultiLvlLbl val="0"/>
      </c:catAx>
      <c:valAx>
        <c:axId val="9823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7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5667610186872059E-2"/>
          <c:y val="1.3090551181102361E-2"/>
          <c:w val="0.91027054024479093"/>
          <c:h val="8.45987551425126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88850501370054E-2"/>
          <c:y val="9.499204949450063E-2"/>
          <c:w val="0.9016634582391535"/>
          <c:h val="0.73506933508311456"/>
        </c:manualLayout>
      </c:layout>
      <c:barChart>
        <c:barDir val="col"/>
        <c:grouping val="clustered"/>
        <c:varyColors val="0"/>
        <c:ser>
          <c:idx val="0"/>
          <c:order val="0"/>
          <c:tx>
            <c:v>Reference oil 1</c:v>
          </c:tx>
          <c:spPr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'Library alkanes'!$B$45:$B$77</c:f>
              <c:strCache>
                <c:ptCount val="33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Pristane</c:v>
                </c:pt>
                <c:pt idx="9">
                  <c:v>C18</c:v>
                </c:pt>
                <c:pt idx="10">
                  <c:v>Phythane</c:v>
                </c:pt>
                <c:pt idx="11">
                  <c:v>C19</c:v>
                </c:pt>
                <c:pt idx="12">
                  <c:v>C20</c:v>
                </c:pt>
                <c:pt idx="13">
                  <c:v>C21</c:v>
                </c:pt>
                <c:pt idx="14">
                  <c:v>C22</c:v>
                </c:pt>
                <c:pt idx="15">
                  <c:v>C23</c:v>
                </c:pt>
                <c:pt idx="16">
                  <c:v>C24</c:v>
                </c:pt>
                <c:pt idx="17">
                  <c:v>C25</c:v>
                </c:pt>
                <c:pt idx="18">
                  <c:v>C26</c:v>
                </c:pt>
                <c:pt idx="19">
                  <c:v>C27</c:v>
                </c:pt>
                <c:pt idx="20">
                  <c:v>C28</c:v>
                </c:pt>
                <c:pt idx="21">
                  <c:v>C29</c:v>
                </c:pt>
                <c:pt idx="22">
                  <c:v>C30</c:v>
                </c:pt>
                <c:pt idx="23">
                  <c:v>C31</c:v>
                </c:pt>
                <c:pt idx="24">
                  <c:v>C32</c:v>
                </c:pt>
                <c:pt idx="25">
                  <c:v>C33</c:v>
                </c:pt>
                <c:pt idx="26">
                  <c:v>C34</c:v>
                </c:pt>
                <c:pt idx="27">
                  <c:v>C35</c:v>
                </c:pt>
                <c:pt idx="28">
                  <c:v>C36</c:v>
                </c:pt>
                <c:pt idx="29">
                  <c:v>C37</c:v>
                </c:pt>
                <c:pt idx="30">
                  <c:v>C38</c:v>
                </c:pt>
                <c:pt idx="31">
                  <c:v>C39</c:v>
                </c:pt>
                <c:pt idx="32">
                  <c:v>C40</c:v>
                </c:pt>
              </c:strCache>
            </c:strRef>
          </c:cat>
          <c:val>
            <c:numRef>
              <c:f>'Library alkanes'!$F$45:$F$77</c:f>
              <c:numCache>
                <c:formatCode>0.00</c:formatCode>
                <c:ptCount val="33"/>
                <c:pt idx="0">
                  <c:v>1.3015441036607811</c:v>
                </c:pt>
                <c:pt idx="1">
                  <c:v>1.376789725618085</c:v>
                </c:pt>
                <c:pt idx="2">
                  <c:v>1.3678357503401983</c:v>
                </c:pt>
                <c:pt idx="3">
                  <c:v>1.4803669442203671</c:v>
                </c:pt>
                <c:pt idx="4">
                  <c:v>1.5689814138209763</c:v>
                </c:pt>
                <c:pt idx="5">
                  <c:v>1.5967123674908348</c:v>
                </c:pt>
                <c:pt idx="6">
                  <c:v>1.4754885512760996</c:v>
                </c:pt>
                <c:pt idx="7">
                  <c:v>1.3889484974139537</c:v>
                </c:pt>
                <c:pt idx="8">
                  <c:v>0.27605961331718648</c:v>
                </c:pt>
                <c:pt idx="9">
                  <c:v>1.3262091411883683</c:v>
                </c:pt>
                <c:pt idx="10">
                  <c:v>0.38194271495078302</c:v>
                </c:pt>
                <c:pt idx="11">
                  <c:v>1.2390233228788248</c:v>
                </c:pt>
                <c:pt idx="12">
                  <c:v>1.2324607856316354</c:v>
                </c:pt>
                <c:pt idx="13">
                  <c:v>1.0506909855385094</c:v>
                </c:pt>
                <c:pt idx="14">
                  <c:v>0.9834465140029508</c:v>
                </c:pt>
                <c:pt idx="15">
                  <c:v>0.90151529623770132</c:v>
                </c:pt>
                <c:pt idx="16">
                  <c:v>0.83188641858920265</c:v>
                </c:pt>
                <c:pt idx="17">
                  <c:v>0.76977348903718157</c:v>
                </c:pt>
                <c:pt idx="18">
                  <c:v>0.71689815544593316</c:v>
                </c:pt>
                <c:pt idx="19">
                  <c:v>0.63843367313513244</c:v>
                </c:pt>
                <c:pt idx="20">
                  <c:v>0.50526087067096093</c:v>
                </c:pt>
                <c:pt idx="21">
                  <c:v>0.40175690121198615</c:v>
                </c:pt>
                <c:pt idx="22">
                  <c:v>0.35046433510932229</c:v>
                </c:pt>
                <c:pt idx="23">
                  <c:v>0.28788905696474537</c:v>
                </c:pt>
                <c:pt idx="24">
                  <c:v>0.21502608314094201</c:v>
                </c:pt>
                <c:pt idx="25">
                  <c:v>0.20431881636885127</c:v>
                </c:pt>
                <c:pt idx="26">
                  <c:v>0.17084044191852749</c:v>
                </c:pt>
                <c:pt idx="27">
                  <c:v>0.16350497971115929</c:v>
                </c:pt>
                <c:pt idx="28">
                  <c:v>0.11436183646970538</c:v>
                </c:pt>
                <c:pt idx="29">
                  <c:v>9.2077103103032937E-2</c:v>
                </c:pt>
                <c:pt idx="30">
                  <c:v>8.9863806988858971E-2</c:v>
                </c:pt>
                <c:pt idx="31">
                  <c:v>8.299362333977886E-2</c:v>
                </c:pt>
                <c:pt idx="32">
                  <c:v>2.9212930337251947E-2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D-4377-9698-272BEA8D2031}"/>
            </c:ext>
          </c:extLst>
        </c:ser>
        <c:ser>
          <c:idx val="1"/>
          <c:order val="1"/>
          <c:tx>
            <c:v>Reference oil 2</c:v>
          </c:tx>
          <c:spPr>
            <a:solidFill>
              <a:schemeClr val="tx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'Library alkanes'!$B$45:$B$77</c:f>
              <c:strCache>
                <c:ptCount val="33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Pristane</c:v>
                </c:pt>
                <c:pt idx="9">
                  <c:v>C18</c:v>
                </c:pt>
                <c:pt idx="10">
                  <c:v>Phythane</c:v>
                </c:pt>
                <c:pt idx="11">
                  <c:v>C19</c:v>
                </c:pt>
                <c:pt idx="12">
                  <c:v>C20</c:v>
                </c:pt>
                <c:pt idx="13">
                  <c:v>C21</c:v>
                </c:pt>
                <c:pt idx="14">
                  <c:v>C22</c:v>
                </c:pt>
                <c:pt idx="15">
                  <c:v>C23</c:v>
                </c:pt>
                <c:pt idx="16">
                  <c:v>C24</c:v>
                </c:pt>
                <c:pt idx="17">
                  <c:v>C25</c:v>
                </c:pt>
                <c:pt idx="18">
                  <c:v>C26</c:v>
                </c:pt>
                <c:pt idx="19">
                  <c:v>C27</c:v>
                </c:pt>
                <c:pt idx="20">
                  <c:v>C28</c:v>
                </c:pt>
                <c:pt idx="21">
                  <c:v>C29</c:v>
                </c:pt>
                <c:pt idx="22">
                  <c:v>C30</c:v>
                </c:pt>
                <c:pt idx="23">
                  <c:v>C31</c:v>
                </c:pt>
                <c:pt idx="24">
                  <c:v>C32</c:v>
                </c:pt>
                <c:pt idx="25">
                  <c:v>C33</c:v>
                </c:pt>
                <c:pt idx="26">
                  <c:v>C34</c:v>
                </c:pt>
                <c:pt idx="27">
                  <c:v>C35</c:v>
                </c:pt>
                <c:pt idx="28">
                  <c:v>C36</c:v>
                </c:pt>
                <c:pt idx="29">
                  <c:v>C37</c:v>
                </c:pt>
                <c:pt idx="30">
                  <c:v>C38</c:v>
                </c:pt>
                <c:pt idx="31">
                  <c:v>C39</c:v>
                </c:pt>
                <c:pt idx="32">
                  <c:v>C40</c:v>
                </c:pt>
              </c:strCache>
            </c:strRef>
          </c:cat>
          <c:val>
            <c:numRef>
              <c:f>'Library alkanes'!$G$45:$G$77</c:f>
              <c:numCache>
                <c:formatCode>0.00</c:formatCode>
                <c:ptCount val="33"/>
                <c:pt idx="0">
                  <c:v>0.30042861815400862</c:v>
                </c:pt>
                <c:pt idx="1">
                  <c:v>0.36990267505295532</c:v>
                </c:pt>
                <c:pt idx="2">
                  <c:v>0.44446392013925068</c:v>
                </c:pt>
                <c:pt idx="3">
                  <c:v>0.56608986512321624</c:v>
                </c:pt>
                <c:pt idx="4">
                  <c:v>0.6768462525703518</c:v>
                </c:pt>
                <c:pt idx="5">
                  <c:v>0.82725581507092072</c:v>
                </c:pt>
                <c:pt idx="6">
                  <c:v>0.87606833965425157</c:v>
                </c:pt>
                <c:pt idx="7">
                  <c:v>0.98938494735140536</c:v>
                </c:pt>
                <c:pt idx="8">
                  <c:v>0.18384206115790289</c:v>
                </c:pt>
                <c:pt idx="9">
                  <c:v>0.95578992801580909</c:v>
                </c:pt>
                <c:pt idx="10">
                  <c:v>0.12508293854178715</c:v>
                </c:pt>
                <c:pt idx="11">
                  <c:v>1.0272337687876085</c:v>
                </c:pt>
                <c:pt idx="12">
                  <c:v>0.98099746712977709</c:v>
                </c:pt>
                <c:pt idx="13">
                  <c:v>1.0278094494510188</c:v>
                </c:pt>
                <c:pt idx="14">
                  <c:v>0.96324738261694609</c:v>
                </c:pt>
                <c:pt idx="15">
                  <c:v>1.0155501530707867</c:v>
                </c:pt>
                <c:pt idx="16">
                  <c:v>1.012395547731471</c:v>
                </c:pt>
                <c:pt idx="17">
                  <c:v>1.0307716070306527</c:v>
                </c:pt>
                <c:pt idx="18">
                  <c:v>0.97463048055785073</c:v>
                </c:pt>
                <c:pt idx="19">
                  <c:v>0.96444259543112387</c:v>
                </c:pt>
                <c:pt idx="20">
                  <c:v>0.7886710783895422</c:v>
                </c:pt>
                <c:pt idx="21">
                  <c:v>0.750569123723002</c:v>
                </c:pt>
                <c:pt idx="22">
                  <c:v>0.54453052036502558</c:v>
                </c:pt>
                <c:pt idx="23">
                  <c:v>0.42090299398419939</c:v>
                </c:pt>
                <c:pt idx="24">
                  <c:v>0.29449411947397997</c:v>
                </c:pt>
                <c:pt idx="25">
                  <c:v>0.22107737742501321</c:v>
                </c:pt>
                <c:pt idx="26">
                  <c:v>0.18104720427648016</c:v>
                </c:pt>
                <c:pt idx="27">
                  <c:v>0.16621875108719475</c:v>
                </c:pt>
                <c:pt idx="28">
                  <c:v>7.602330770979393E-2</c:v>
                </c:pt>
                <c:pt idx="29">
                  <c:v>6.745023801797595E-2</c:v>
                </c:pt>
                <c:pt idx="30">
                  <c:v>4.3693954525882914E-2</c:v>
                </c:pt>
                <c:pt idx="31">
                  <c:v>3.3313829466428815E-2</c:v>
                </c:pt>
                <c:pt idx="32">
                  <c:v>1.9257037758458277E-2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4D-4377-9698-272BEA8D2031}"/>
            </c:ext>
          </c:extLst>
        </c:ser>
        <c:ser>
          <c:idx val="3"/>
          <c:order val="2"/>
          <c:tx>
            <c:v>Tar ball 1</c:v>
          </c:tx>
          <c:spPr>
            <a:gradFill rotWithShape="1">
              <a:gsLst>
                <a:gs pos="0">
                  <a:schemeClr val="accent6">
                    <a:tint val="90000"/>
                    <a:shade val="51000"/>
                    <a:satMod val="130000"/>
                  </a:schemeClr>
                </a:gs>
                <a:gs pos="80000">
                  <a:schemeClr val="accent6">
                    <a:tint val="90000"/>
                    <a:shade val="93000"/>
                    <a:satMod val="130000"/>
                  </a:schemeClr>
                </a:gs>
                <a:gs pos="100000">
                  <a:schemeClr val="accent6">
                    <a:tint val="9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'Library alkanes'!$B$45:$B$77</c:f>
              <c:strCache>
                <c:ptCount val="33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Pristane</c:v>
                </c:pt>
                <c:pt idx="9">
                  <c:v>C18</c:v>
                </c:pt>
                <c:pt idx="10">
                  <c:v>Phythane</c:v>
                </c:pt>
                <c:pt idx="11">
                  <c:v>C19</c:v>
                </c:pt>
                <c:pt idx="12">
                  <c:v>C20</c:v>
                </c:pt>
                <c:pt idx="13">
                  <c:v>C21</c:v>
                </c:pt>
                <c:pt idx="14">
                  <c:v>C22</c:v>
                </c:pt>
                <c:pt idx="15">
                  <c:v>C23</c:v>
                </c:pt>
                <c:pt idx="16">
                  <c:v>C24</c:v>
                </c:pt>
                <c:pt idx="17">
                  <c:v>C25</c:v>
                </c:pt>
                <c:pt idx="18">
                  <c:v>C26</c:v>
                </c:pt>
                <c:pt idx="19">
                  <c:v>C27</c:v>
                </c:pt>
                <c:pt idx="20">
                  <c:v>C28</c:v>
                </c:pt>
                <c:pt idx="21">
                  <c:v>C29</c:v>
                </c:pt>
                <c:pt idx="22">
                  <c:v>C30</c:v>
                </c:pt>
                <c:pt idx="23">
                  <c:v>C31</c:v>
                </c:pt>
                <c:pt idx="24">
                  <c:v>C32</c:v>
                </c:pt>
                <c:pt idx="25">
                  <c:v>C33</c:v>
                </c:pt>
                <c:pt idx="26">
                  <c:v>C34</c:v>
                </c:pt>
                <c:pt idx="27">
                  <c:v>C35</c:v>
                </c:pt>
                <c:pt idx="28">
                  <c:v>C36</c:v>
                </c:pt>
                <c:pt idx="29">
                  <c:v>C37</c:v>
                </c:pt>
                <c:pt idx="30">
                  <c:v>C38</c:v>
                </c:pt>
                <c:pt idx="31">
                  <c:v>C39</c:v>
                </c:pt>
                <c:pt idx="32">
                  <c:v>C40</c:v>
                </c:pt>
              </c:strCache>
            </c:strRef>
          </c:cat>
          <c:val>
            <c:numRef>
              <c:f>'Library alkanes'!$S$45:$S$77</c:f>
              <c:numCache>
                <c:formatCode>0.00</c:formatCode>
                <c:ptCount val="33"/>
                <c:pt idx="0">
                  <c:v>3.1918342502241463E-3</c:v>
                </c:pt>
                <c:pt idx="1">
                  <c:v>4.5197081116075295E-3</c:v>
                </c:pt>
                <c:pt idx="2">
                  <c:v>3.2700031462045598E-3</c:v>
                </c:pt>
                <c:pt idx="3">
                  <c:v>2.1162950706020969E-3</c:v>
                </c:pt>
                <c:pt idx="4">
                  <c:v>4.3179899717410092E-3</c:v>
                </c:pt>
                <c:pt idx="5">
                  <c:v>3.2586580592281361E-3</c:v>
                </c:pt>
                <c:pt idx="6">
                  <c:v>2.7102540087677825E-2</c:v>
                </c:pt>
                <c:pt idx="7">
                  <c:v>0.20622475749315566</c:v>
                </c:pt>
                <c:pt idx="8">
                  <c:v>5.324149581007237E-2</c:v>
                </c:pt>
                <c:pt idx="9">
                  <c:v>0.61523658645432522</c:v>
                </c:pt>
                <c:pt idx="10">
                  <c:v>0.19096661288014954</c:v>
                </c:pt>
                <c:pt idx="11">
                  <c:v>0.99836802793913426</c:v>
                </c:pt>
                <c:pt idx="12">
                  <c:v>1.172242955611088</c:v>
                </c:pt>
                <c:pt idx="13">
                  <c:v>1.1392867246574319</c:v>
                </c:pt>
                <c:pt idx="14">
                  <c:v>1.028953509728574</c:v>
                </c:pt>
                <c:pt idx="15">
                  <c:v>0.89004837894166344</c:v>
                </c:pt>
                <c:pt idx="16">
                  <c:v>0.76946843106124241</c:v>
                </c:pt>
                <c:pt idx="17">
                  <c:v>0.66046907421546974</c:v>
                </c:pt>
                <c:pt idx="18">
                  <c:v>0.56822890425958394</c:v>
                </c:pt>
                <c:pt idx="19">
                  <c:v>0.42344464966446216</c:v>
                </c:pt>
                <c:pt idx="20">
                  <c:v>0.3156018683338575</c:v>
                </c:pt>
                <c:pt idx="21">
                  <c:v>0.23657062107195065</c:v>
                </c:pt>
                <c:pt idx="22">
                  <c:v>0.16992559069130378</c:v>
                </c:pt>
                <c:pt idx="23">
                  <c:v>0.12640882916059371</c:v>
                </c:pt>
                <c:pt idx="24">
                  <c:v>8.8093603001645704E-2</c:v>
                </c:pt>
                <c:pt idx="25">
                  <c:v>7.6633569100032398E-2</c:v>
                </c:pt>
                <c:pt idx="26">
                  <c:v>6.3953501998954457E-2</c:v>
                </c:pt>
                <c:pt idx="27">
                  <c:v>8.2221834799276486E-2</c:v>
                </c:pt>
                <c:pt idx="28">
                  <c:v>4.7638144885288204E-2</c:v>
                </c:pt>
                <c:pt idx="29">
                  <c:v>3.7624671908811629E-2</c:v>
                </c:pt>
                <c:pt idx="30">
                  <c:v>3.9784601929323052E-2</c:v>
                </c:pt>
                <c:pt idx="31">
                  <c:v>3.3112319403045959E-2</c:v>
                </c:pt>
                <c:pt idx="32">
                  <c:v>2.7719164265539265E-2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4D-4377-9698-272BEA8D2031}"/>
            </c:ext>
          </c:extLst>
        </c:ser>
        <c:ser>
          <c:idx val="2"/>
          <c:order val="3"/>
          <c:tx>
            <c:v>Tar ball 2</c:v>
          </c:tx>
          <c:spPr>
            <a:gradFill rotWithShape="1">
              <a:gsLst>
                <a:gs pos="0">
                  <a:schemeClr val="accent6">
                    <a:shade val="90000"/>
                    <a:shade val="51000"/>
                    <a:satMod val="130000"/>
                  </a:schemeClr>
                </a:gs>
                <a:gs pos="80000">
                  <a:schemeClr val="accent6">
                    <a:shade val="90000"/>
                    <a:shade val="93000"/>
                    <a:satMod val="130000"/>
                  </a:schemeClr>
                </a:gs>
                <a:gs pos="100000">
                  <a:schemeClr val="accent6">
                    <a:shade val="9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'Library alkanes'!$B$45:$B$77</c:f>
              <c:strCache>
                <c:ptCount val="33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Pristane</c:v>
                </c:pt>
                <c:pt idx="9">
                  <c:v>C18</c:v>
                </c:pt>
                <c:pt idx="10">
                  <c:v>Phythane</c:v>
                </c:pt>
                <c:pt idx="11">
                  <c:v>C19</c:v>
                </c:pt>
                <c:pt idx="12">
                  <c:v>C20</c:v>
                </c:pt>
                <c:pt idx="13">
                  <c:v>C21</c:v>
                </c:pt>
                <c:pt idx="14">
                  <c:v>C22</c:v>
                </c:pt>
                <c:pt idx="15">
                  <c:v>C23</c:v>
                </c:pt>
                <c:pt idx="16">
                  <c:v>C24</c:v>
                </c:pt>
                <c:pt idx="17">
                  <c:v>C25</c:v>
                </c:pt>
                <c:pt idx="18">
                  <c:v>C26</c:v>
                </c:pt>
                <c:pt idx="19">
                  <c:v>C27</c:v>
                </c:pt>
                <c:pt idx="20">
                  <c:v>C28</c:v>
                </c:pt>
                <c:pt idx="21">
                  <c:v>C29</c:v>
                </c:pt>
                <c:pt idx="22">
                  <c:v>C30</c:v>
                </c:pt>
                <c:pt idx="23">
                  <c:v>C31</c:v>
                </c:pt>
                <c:pt idx="24">
                  <c:v>C32</c:v>
                </c:pt>
                <c:pt idx="25">
                  <c:v>C33</c:v>
                </c:pt>
                <c:pt idx="26">
                  <c:v>C34</c:v>
                </c:pt>
                <c:pt idx="27">
                  <c:v>C35</c:v>
                </c:pt>
                <c:pt idx="28">
                  <c:v>C36</c:v>
                </c:pt>
                <c:pt idx="29">
                  <c:v>C37</c:v>
                </c:pt>
                <c:pt idx="30">
                  <c:v>C38</c:v>
                </c:pt>
                <c:pt idx="31">
                  <c:v>C39</c:v>
                </c:pt>
                <c:pt idx="32">
                  <c:v>C40</c:v>
                </c:pt>
              </c:strCache>
            </c:strRef>
          </c:cat>
          <c:val>
            <c:numRef>
              <c:f>'Library alkanes'!$T$45:$T$77</c:f>
              <c:numCache>
                <c:formatCode>0.00</c:formatCode>
                <c:ptCount val="33"/>
                <c:pt idx="0">
                  <c:v>3.3723965442800254E-4</c:v>
                </c:pt>
                <c:pt idx="1">
                  <c:v>4.098156792985027E-3</c:v>
                </c:pt>
                <c:pt idx="2">
                  <c:v>3.4305599260561238E-3</c:v>
                </c:pt>
                <c:pt idx="3">
                  <c:v>2.6334112110876517E-3</c:v>
                </c:pt>
                <c:pt idx="4">
                  <c:v>3.9873629729428543E-3</c:v>
                </c:pt>
                <c:pt idx="5">
                  <c:v>3.7306883740144581E-3</c:v>
                </c:pt>
                <c:pt idx="6">
                  <c:v>2.6397538536479224E-2</c:v>
                </c:pt>
                <c:pt idx="7">
                  <c:v>0.19214010017542671</c:v>
                </c:pt>
                <c:pt idx="8">
                  <c:v>4.6044076291679836E-2</c:v>
                </c:pt>
                <c:pt idx="9">
                  <c:v>0.569585900742826</c:v>
                </c:pt>
                <c:pt idx="10">
                  <c:v>0.17084056180914622</c:v>
                </c:pt>
                <c:pt idx="11">
                  <c:v>0.96544601206079128</c:v>
                </c:pt>
                <c:pt idx="12">
                  <c:v>1.1668150620109368</c:v>
                </c:pt>
                <c:pt idx="13">
                  <c:v>1.1328368510663589</c:v>
                </c:pt>
                <c:pt idx="14">
                  <c:v>1.028922234155087</c:v>
                </c:pt>
                <c:pt idx="15">
                  <c:v>0.89633307002819884</c:v>
                </c:pt>
                <c:pt idx="16">
                  <c:v>0.77509278273941862</c:v>
                </c:pt>
                <c:pt idx="17">
                  <c:v>0.64731458046941659</c:v>
                </c:pt>
                <c:pt idx="18">
                  <c:v>0.52528308225870302</c:v>
                </c:pt>
                <c:pt idx="19">
                  <c:v>0.39930511087708409</c:v>
                </c:pt>
                <c:pt idx="20">
                  <c:v>0.29041084480679136</c:v>
                </c:pt>
                <c:pt idx="21">
                  <c:v>0.23504294900167211</c:v>
                </c:pt>
                <c:pt idx="22">
                  <c:v>0.16161606537920381</c:v>
                </c:pt>
                <c:pt idx="23">
                  <c:v>0.1209917096803543</c:v>
                </c:pt>
                <c:pt idx="24">
                  <c:v>8.334866588451538E-2</c:v>
                </c:pt>
                <c:pt idx="25">
                  <c:v>7.1887645727948188E-2</c:v>
                </c:pt>
                <c:pt idx="26">
                  <c:v>8.5333103306829819E-2</c:v>
                </c:pt>
                <c:pt idx="27">
                  <c:v>9.0490616357221734E-2</c:v>
                </c:pt>
                <c:pt idx="28">
                  <c:v>4.6771051088960208E-2</c:v>
                </c:pt>
                <c:pt idx="29">
                  <c:v>3.6615130851549965E-2</c:v>
                </c:pt>
                <c:pt idx="30">
                  <c:v>3.4308973006603932E-2</c:v>
                </c:pt>
                <c:pt idx="31">
                  <c:v>2.1799662479649904E-2</c:v>
                </c:pt>
                <c:pt idx="32">
                  <c:v>2.4146575176791717E-2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4D-4377-9698-272BEA8D2031}"/>
            </c:ext>
          </c:extLst>
        </c:ser>
        <c:ser>
          <c:idx val="4"/>
          <c:order val="4"/>
          <c:tx>
            <c:v>Tar ball 3</c:v>
          </c:tx>
          <c:spPr>
            <a:gradFill rotWithShape="1">
              <a:gsLst>
                <a:gs pos="0">
                  <a:schemeClr val="accent6">
                    <a:tint val="70000"/>
                    <a:shade val="51000"/>
                    <a:satMod val="130000"/>
                  </a:schemeClr>
                </a:gs>
                <a:gs pos="80000">
                  <a:schemeClr val="accent6">
                    <a:tint val="70000"/>
                    <a:shade val="93000"/>
                    <a:satMod val="130000"/>
                  </a:schemeClr>
                </a:gs>
                <a:gs pos="100000">
                  <a:schemeClr val="accent6">
                    <a:tint val="7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'Library alkanes'!$B$45:$B$77</c:f>
              <c:strCache>
                <c:ptCount val="33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Pristane</c:v>
                </c:pt>
                <c:pt idx="9">
                  <c:v>C18</c:v>
                </c:pt>
                <c:pt idx="10">
                  <c:v>Phythane</c:v>
                </c:pt>
                <c:pt idx="11">
                  <c:v>C19</c:v>
                </c:pt>
                <c:pt idx="12">
                  <c:v>C20</c:v>
                </c:pt>
                <c:pt idx="13">
                  <c:v>C21</c:v>
                </c:pt>
                <c:pt idx="14">
                  <c:v>C22</c:v>
                </c:pt>
                <c:pt idx="15">
                  <c:v>C23</c:v>
                </c:pt>
                <c:pt idx="16">
                  <c:v>C24</c:v>
                </c:pt>
                <c:pt idx="17">
                  <c:v>C25</c:v>
                </c:pt>
                <c:pt idx="18">
                  <c:v>C26</c:v>
                </c:pt>
                <c:pt idx="19">
                  <c:v>C27</c:v>
                </c:pt>
                <c:pt idx="20">
                  <c:v>C28</c:v>
                </c:pt>
                <c:pt idx="21">
                  <c:v>C29</c:v>
                </c:pt>
                <c:pt idx="22">
                  <c:v>C30</c:v>
                </c:pt>
                <c:pt idx="23">
                  <c:v>C31</c:v>
                </c:pt>
                <c:pt idx="24">
                  <c:v>C32</c:v>
                </c:pt>
                <c:pt idx="25">
                  <c:v>C33</c:v>
                </c:pt>
                <c:pt idx="26">
                  <c:v>C34</c:v>
                </c:pt>
                <c:pt idx="27">
                  <c:v>C35</c:v>
                </c:pt>
                <c:pt idx="28">
                  <c:v>C36</c:v>
                </c:pt>
                <c:pt idx="29">
                  <c:v>C37</c:v>
                </c:pt>
                <c:pt idx="30">
                  <c:v>C38</c:v>
                </c:pt>
                <c:pt idx="31">
                  <c:v>C39</c:v>
                </c:pt>
                <c:pt idx="32">
                  <c:v>C40</c:v>
                </c:pt>
              </c:strCache>
            </c:strRef>
          </c:cat>
          <c:val>
            <c:numRef>
              <c:f>'Library alkanes'!$U$45:$U$77</c:f>
              <c:numCache>
                <c:formatCode>0.00</c:formatCode>
                <c:ptCount val="33"/>
                <c:pt idx="0">
                  <c:v>5.5344913219353229E-4</c:v>
                </c:pt>
                <c:pt idx="1">
                  <c:v>4.2715525846945468E-3</c:v>
                </c:pt>
                <c:pt idx="2">
                  <c:v>3.3449054247108707E-3</c:v>
                </c:pt>
                <c:pt idx="3">
                  <c:v>1.5215791425763501E-3</c:v>
                </c:pt>
                <c:pt idx="4">
                  <c:v>4.1933109095644927E-3</c:v>
                </c:pt>
                <c:pt idx="5">
                  <c:v>7.559326823980265E-3</c:v>
                </c:pt>
                <c:pt idx="6">
                  <c:v>9.8289997188614225E-2</c:v>
                </c:pt>
                <c:pt idx="7">
                  <c:v>0.44061504097885595</c:v>
                </c:pt>
                <c:pt idx="8">
                  <c:v>0.11437589509214478</c:v>
                </c:pt>
                <c:pt idx="9">
                  <c:v>0.85969354418785704</c:v>
                </c:pt>
                <c:pt idx="10">
                  <c:v>0.2565184320557265</c:v>
                </c:pt>
                <c:pt idx="11">
                  <c:v>1.1510670186301992</c:v>
                </c:pt>
                <c:pt idx="12">
                  <c:v>1.2392765355460198</c:v>
                </c:pt>
                <c:pt idx="13">
                  <c:v>1.1440871230795877</c:v>
                </c:pt>
                <c:pt idx="14">
                  <c:v>1.0007489647445373</c:v>
                </c:pt>
                <c:pt idx="15">
                  <c:v>0.86889919395721538</c:v>
                </c:pt>
                <c:pt idx="16">
                  <c:v>0.74698818267264</c:v>
                </c:pt>
                <c:pt idx="17">
                  <c:v>0.62042518711127548</c:v>
                </c:pt>
                <c:pt idx="18">
                  <c:v>0.50292582529761809</c:v>
                </c:pt>
                <c:pt idx="19">
                  <c:v>0.39852559615875305</c:v>
                </c:pt>
                <c:pt idx="20">
                  <c:v>0.2933450170298173</c:v>
                </c:pt>
                <c:pt idx="21">
                  <c:v>0.21301089378034191</c:v>
                </c:pt>
                <c:pt idx="22">
                  <c:v>0.15031288698258707</c:v>
                </c:pt>
                <c:pt idx="23">
                  <c:v>0.10934584113609511</c:v>
                </c:pt>
                <c:pt idx="24">
                  <c:v>7.8089030050649239E-2</c:v>
                </c:pt>
                <c:pt idx="25">
                  <c:v>7.5537760938200957E-2</c:v>
                </c:pt>
                <c:pt idx="26">
                  <c:v>7.9992517143341532E-2</c:v>
                </c:pt>
                <c:pt idx="27">
                  <c:v>8.7834990255811304E-2</c:v>
                </c:pt>
                <c:pt idx="28">
                  <c:v>3.745679952339305E-2</c:v>
                </c:pt>
                <c:pt idx="29">
                  <c:v>3.8461540732704649E-2</c:v>
                </c:pt>
                <c:pt idx="30">
                  <c:v>3.6472283048973562E-2</c:v>
                </c:pt>
                <c:pt idx="31">
                  <c:v>2.6316956494498962E-2</c:v>
                </c:pt>
                <c:pt idx="32">
                  <c:v>2.6421180310804281E-2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4D-4377-9698-272BEA8D2031}"/>
            </c:ext>
          </c:extLst>
        </c:ser>
        <c:ser>
          <c:idx val="5"/>
          <c:order val="5"/>
          <c:tx>
            <c:v>Tar ball 4</c:v>
          </c:tx>
          <c:spPr>
            <a:gradFill rotWithShape="1">
              <a:gsLst>
                <a:gs pos="0">
                  <a:schemeClr val="accent6">
                    <a:tint val="50000"/>
                    <a:shade val="51000"/>
                    <a:satMod val="130000"/>
                  </a:schemeClr>
                </a:gs>
                <a:gs pos="80000">
                  <a:schemeClr val="accent6">
                    <a:tint val="50000"/>
                    <a:shade val="93000"/>
                    <a:satMod val="130000"/>
                  </a:schemeClr>
                </a:gs>
                <a:gs pos="100000">
                  <a:schemeClr val="accent6">
                    <a:tint val="5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'Library alkanes'!$B$45:$B$77</c:f>
              <c:strCache>
                <c:ptCount val="33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Pristane</c:v>
                </c:pt>
                <c:pt idx="9">
                  <c:v>C18</c:v>
                </c:pt>
                <c:pt idx="10">
                  <c:v>Phythane</c:v>
                </c:pt>
                <c:pt idx="11">
                  <c:v>C19</c:v>
                </c:pt>
                <c:pt idx="12">
                  <c:v>C20</c:v>
                </c:pt>
                <c:pt idx="13">
                  <c:v>C21</c:v>
                </c:pt>
                <c:pt idx="14">
                  <c:v>C22</c:v>
                </c:pt>
                <c:pt idx="15">
                  <c:v>C23</c:v>
                </c:pt>
                <c:pt idx="16">
                  <c:v>C24</c:v>
                </c:pt>
                <c:pt idx="17">
                  <c:v>C25</c:v>
                </c:pt>
                <c:pt idx="18">
                  <c:v>C26</c:v>
                </c:pt>
                <c:pt idx="19">
                  <c:v>C27</c:v>
                </c:pt>
                <c:pt idx="20">
                  <c:v>C28</c:v>
                </c:pt>
                <c:pt idx="21">
                  <c:v>C29</c:v>
                </c:pt>
                <c:pt idx="22">
                  <c:v>C30</c:v>
                </c:pt>
                <c:pt idx="23">
                  <c:v>C31</c:v>
                </c:pt>
                <c:pt idx="24">
                  <c:v>C32</c:v>
                </c:pt>
                <c:pt idx="25">
                  <c:v>C33</c:v>
                </c:pt>
                <c:pt idx="26">
                  <c:v>C34</c:v>
                </c:pt>
                <c:pt idx="27">
                  <c:v>C35</c:v>
                </c:pt>
                <c:pt idx="28">
                  <c:v>C36</c:v>
                </c:pt>
                <c:pt idx="29">
                  <c:v>C37</c:v>
                </c:pt>
                <c:pt idx="30">
                  <c:v>C38</c:v>
                </c:pt>
                <c:pt idx="31">
                  <c:v>C39</c:v>
                </c:pt>
                <c:pt idx="32">
                  <c:v>C40</c:v>
                </c:pt>
              </c:strCache>
            </c:strRef>
          </c:cat>
          <c:val>
            <c:numRef>
              <c:f>'Library alkanes'!$V$45:$V$77</c:f>
              <c:numCache>
                <c:formatCode>0.00</c:formatCode>
                <c:ptCount val="33"/>
                <c:pt idx="0">
                  <c:v>1.2375931513415756E-2</c:v>
                </c:pt>
                <c:pt idx="1">
                  <c:v>7.7476349056180213E-2</c:v>
                </c:pt>
                <c:pt idx="2">
                  <c:v>1.5999286486062147E-2</c:v>
                </c:pt>
                <c:pt idx="3">
                  <c:v>9.3878902651051074E-3</c:v>
                </c:pt>
                <c:pt idx="4">
                  <c:v>4.2607018353223808E-2</c:v>
                </c:pt>
                <c:pt idx="5">
                  <c:v>2.5108922446089234E-2</c:v>
                </c:pt>
                <c:pt idx="6">
                  <c:v>0.17049511656973468</c:v>
                </c:pt>
                <c:pt idx="7">
                  <c:v>0.47116468783496374</c:v>
                </c:pt>
                <c:pt idx="8">
                  <c:v>0.1092344740146773</c:v>
                </c:pt>
                <c:pt idx="9">
                  <c:v>0.9349941149886587</c:v>
                </c:pt>
                <c:pt idx="10">
                  <c:v>0.23097829374460124</c:v>
                </c:pt>
                <c:pt idx="11">
                  <c:v>1.1294980749372447</c:v>
                </c:pt>
                <c:pt idx="12">
                  <c:v>1.2277430161529983</c:v>
                </c:pt>
                <c:pt idx="13">
                  <c:v>1.1109496362396256</c:v>
                </c:pt>
                <c:pt idx="14">
                  <c:v>1.0498919714626687</c:v>
                </c:pt>
                <c:pt idx="15">
                  <c:v>0.83610579470639323</c:v>
                </c:pt>
                <c:pt idx="16">
                  <c:v>0.77530958143831397</c:v>
                </c:pt>
                <c:pt idx="17">
                  <c:v>0.60485025482448607</c:v>
                </c:pt>
                <c:pt idx="18">
                  <c:v>0.5247313300098746</c:v>
                </c:pt>
                <c:pt idx="19">
                  <c:v>0.36542267501053199</c:v>
                </c:pt>
                <c:pt idx="20">
                  <c:v>0.34151968924774284</c:v>
                </c:pt>
                <c:pt idx="21">
                  <c:v>0.19835331253012739</c:v>
                </c:pt>
                <c:pt idx="22">
                  <c:v>0.17619059236980991</c:v>
                </c:pt>
                <c:pt idx="23">
                  <c:v>0.10329972639670891</c:v>
                </c:pt>
                <c:pt idx="24">
                  <c:v>0.10753839976621261</c:v>
                </c:pt>
                <c:pt idx="25">
                  <c:v>5.4580354869678854E-2</c:v>
                </c:pt>
                <c:pt idx="26">
                  <c:v>0.10069865354489263</c:v>
                </c:pt>
                <c:pt idx="27">
                  <c:v>6.4506102641157595E-2</c:v>
                </c:pt>
                <c:pt idx="28">
                  <c:v>4.6983810707494501E-2</c:v>
                </c:pt>
                <c:pt idx="29">
                  <c:v>2.3361767697175434E-2</c:v>
                </c:pt>
                <c:pt idx="30">
                  <c:v>3.4896047148914984E-2</c:v>
                </c:pt>
                <c:pt idx="31">
                  <c:v>1.8419729278724515E-2</c:v>
                </c:pt>
                <c:pt idx="32">
                  <c:v>2.0494202497621395E-2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74D-4377-9698-272BEA8D2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70944"/>
        <c:axId val="98239616"/>
      </c:barChart>
      <c:catAx>
        <c:axId val="53570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39616"/>
        <c:crosses val="autoZero"/>
        <c:auto val="1"/>
        <c:lblAlgn val="ctr"/>
        <c:lblOffset val="100"/>
        <c:noMultiLvlLbl val="0"/>
      </c:catAx>
      <c:valAx>
        <c:axId val="9823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7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7863659200108544E-2"/>
          <c:y val="1.9794400699912501E-3"/>
          <c:w val="0.91027054024479093"/>
          <c:h val="8.45987551425126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768617459900007E-2"/>
          <c:y val="0.18510138613625679"/>
          <c:w val="0.86665337505888773"/>
          <c:h val="0.71581425647706964"/>
        </c:manualLayout>
      </c:layout>
      <c:lineChart>
        <c:grouping val="standard"/>
        <c:varyColors val="0"/>
        <c:ser>
          <c:idx val="0"/>
          <c:order val="0"/>
          <c:tx>
            <c:v>Reference oil 1</c:v>
          </c:tx>
          <c:errBars>
            <c:errDir val="y"/>
            <c:errBarType val="both"/>
            <c:errValType val="cust"/>
            <c:noEndCap val="0"/>
            <c:plus>
              <c:numRef>
                <c:f>'reference oil'!$O$5:$O$28</c:f>
                <c:numCache>
                  <c:formatCode>General</c:formatCode>
                  <c:ptCount val="24"/>
                  <c:pt idx="1">
                    <c:v>0.59891475067547029</c:v>
                  </c:pt>
                  <c:pt idx="2">
                    <c:v>0.35464691168638918</c:v>
                  </c:pt>
                  <c:pt idx="3">
                    <c:v>0.23568575446178866</c:v>
                  </c:pt>
                  <c:pt idx="4">
                    <c:v>0.19611478469199806</c:v>
                  </c:pt>
                  <c:pt idx="5">
                    <c:v>0.1104547156193442</c:v>
                  </c:pt>
                  <c:pt idx="6">
                    <c:v>0.18420295654721008</c:v>
                  </c:pt>
                  <c:pt idx="7">
                    <c:v>0.10224104042774167</c:v>
                  </c:pt>
                  <c:pt idx="8">
                    <c:v>0.14819381322561004</c:v>
                  </c:pt>
                  <c:pt idx="9">
                    <c:v>7.9865452653240548E-2</c:v>
                  </c:pt>
                  <c:pt idx="10">
                    <c:v>2.2487791908906117E-2</c:v>
                  </c:pt>
                  <c:pt idx="11">
                    <c:v>8.0427523248846139E-2</c:v>
                  </c:pt>
                  <c:pt idx="12">
                    <c:v>0.22287826685645337</c:v>
                  </c:pt>
                  <c:pt idx="13">
                    <c:v>9.5126631284224564E-2</c:v>
                  </c:pt>
                  <c:pt idx="14">
                    <c:v>0.2169952605617253</c:v>
                  </c:pt>
                  <c:pt idx="15">
                    <c:v>0.26898321912479262</c:v>
                  </c:pt>
                  <c:pt idx="16">
                    <c:v>0.17042737723846177</c:v>
                  </c:pt>
                  <c:pt idx="17">
                    <c:v>0.18318836278137646</c:v>
                  </c:pt>
                  <c:pt idx="18">
                    <c:v>0.16995570373493205</c:v>
                  </c:pt>
                  <c:pt idx="19">
                    <c:v>0.28613015547064602</c:v>
                  </c:pt>
                  <c:pt idx="20">
                    <c:v>6.5431095407084791E-2</c:v>
                  </c:pt>
                  <c:pt idx="21">
                    <c:v>0.38831568515761988</c:v>
                  </c:pt>
                  <c:pt idx="22">
                    <c:v>0.41255541691029557</c:v>
                  </c:pt>
                </c:numCache>
              </c:numRef>
            </c:plus>
            <c:minus>
              <c:numRef>
                <c:f>'reference oil'!$O$5:$O$28</c:f>
                <c:numCache>
                  <c:formatCode>General</c:formatCode>
                  <c:ptCount val="24"/>
                  <c:pt idx="1">
                    <c:v>0.59891475067547029</c:v>
                  </c:pt>
                  <c:pt idx="2">
                    <c:v>0.35464691168638918</c:v>
                  </c:pt>
                  <c:pt idx="3">
                    <c:v>0.23568575446178866</c:v>
                  </c:pt>
                  <c:pt idx="4">
                    <c:v>0.19611478469199806</c:v>
                  </c:pt>
                  <c:pt idx="5">
                    <c:v>0.1104547156193442</c:v>
                  </c:pt>
                  <c:pt idx="6">
                    <c:v>0.18420295654721008</c:v>
                  </c:pt>
                  <c:pt idx="7">
                    <c:v>0.10224104042774167</c:v>
                  </c:pt>
                  <c:pt idx="8">
                    <c:v>0.14819381322561004</c:v>
                  </c:pt>
                  <c:pt idx="9">
                    <c:v>7.9865452653240548E-2</c:v>
                  </c:pt>
                  <c:pt idx="10">
                    <c:v>2.2487791908906117E-2</c:v>
                  </c:pt>
                  <c:pt idx="11">
                    <c:v>8.0427523248846139E-2</c:v>
                  </c:pt>
                  <c:pt idx="12">
                    <c:v>0.22287826685645337</c:v>
                  </c:pt>
                  <c:pt idx="13">
                    <c:v>9.5126631284224564E-2</c:v>
                  </c:pt>
                  <c:pt idx="14">
                    <c:v>0.2169952605617253</c:v>
                  </c:pt>
                  <c:pt idx="15">
                    <c:v>0.26898321912479262</c:v>
                  </c:pt>
                  <c:pt idx="16">
                    <c:v>0.17042737723846177</c:v>
                  </c:pt>
                  <c:pt idx="17">
                    <c:v>0.18318836278137646</c:v>
                  </c:pt>
                  <c:pt idx="18">
                    <c:v>0.16995570373493205</c:v>
                  </c:pt>
                  <c:pt idx="19">
                    <c:v>0.28613015547064602</c:v>
                  </c:pt>
                  <c:pt idx="20">
                    <c:v>6.5431095407084791E-2</c:v>
                  </c:pt>
                  <c:pt idx="21">
                    <c:v>0.38831568515761988</c:v>
                  </c:pt>
                  <c:pt idx="22">
                    <c:v>0.41255541691029557</c:v>
                  </c:pt>
                </c:numCache>
              </c:numRef>
            </c:minus>
          </c:errBars>
          <c:cat>
            <c:strRef>
              <c:f>'reference oil'!$A$5:$A$28</c:f>
              <c:strCache>
                <c:ptCount val="24"/>
                <c:pt idx="0">
                  <c:v>C11</c:v>
                </c:pt>
                <c:pt idx="1">
                  <c:v>C12</c:v>
                </c:pt>
                <c:pt idx="2">
                  <c:v>C13</c:v>
                </c:pt>
                <c:pt idx="3">
                  <c:v>C14</c:v>
                </c:pt>
                <c:pt idx="4">
                  <c:v>C15</c:v>
                </c:pt>
                <c:pt idx="5">
                  <c:v>C16</c:v>
                </c:pt>
                <c:pt idx="6">
                  <c:v>C17</c:v>
                </c:pt>
                <c:pt idx="7">
                  <c:v>C18</c:v>
                </c:pt>
                <c:pt idx="8">
                  <c:v>C19</c:v>
                </c:pt>
                <c:pt idx="9">
                  <c:v>C20</c:v>
                </c:pt>
                <c:pt idx="10">
                  <c:v>C21</c:v>
                </c:pt>
                <c:pt idx="11">
                  <c:v>C22</c:v>
                </c:pt>
                <c:pt idx="12">
                  <c:v>C23</c:v>
                </c:pt>
                <c:pt idx="13">
                  <c:v>C24</c:v>
                </c:pt>
                <c:pt idx="14">
                  <c:v>C25</c:v>
                </c:pt>
                <c:pt idx="15">
                  <c:v>C26</c:v>
                </c:pt>
                <c:pt idx="16">
                  <c:v>C27</c:v>
                </c:pt>
                <c:pt idx="17">
                  <c:v>C28</c:v>
                </c:pt>
                <c:pt idx="18">
                  <c:v>C29</c:v>
                </c:pt>
                <c:pt idx="19">
                  <c:v>C30</c:v>
                </c:pt>
                <c:pt idx="20">
                  <c:v>C31</c:v>
                </c:pt>
                <c:pt idx="21">
                  <c:v>C32</c:v>
                </c:pt>
                <c:pt idx="22">
                  <c:v>C33</c:v>
                </c:pt>
                <c:pt idx="23">
                  <c:v>C34</c:v>
                </c:pt>
              </c:strCache>
            </c:strRef>
          </c:cat>
          <c:val>
            <c:numRef>
              <c:f>'reference oil'!$L$5:$L$28</c:f>
              <c:numCache>
                <c:formatCode>0.00</c:formatCode>
                <c:ptCount val="24"/>
                <c:pt idx="1">
                  <c:v>-29.684781865285753</c:v>
                </c:pt>
                <c:pt idx="2">
                  <c:v>-30.465933584126063</c:v>
                </c:pt>
                <c:pt idx="3">
                  <c:v>-30.61422963633014</c:v>
                </c:pt>
                <c:pt idx="4">
                  <c:v>-31.002807003402179</c:v>
                </c:pt>
                <c:pt idx="5">
                  <c:v>-31.00713739858563</c:v>
                </c:pt>
                <c:pt idx="6">
                  <c:v>-31.167088280440481</c:v>
                </c:pt>
                <c:pt idx="7">
                  <c:v>-31.31975293570552</c:v>
                </c:pt>
                <c:pt idx="8">
                  <c:v>-31.493370521420999</c:v>
                </c:pt>
                <c:pt idx="9">
                  <c:v>-31.271071906034006</c:v>
                </c:pt>
                <c:pt idx="10">
                  <c:v>-31.331063305135501</c:v>
                </c:pt>
                <c:pt idx="11">
                  <c:v>-31.082435404254017</c:v>
                </c:pt>
                <c:pt idx="12">
                  <c:v>-31.35905455466705</c:v>
                </c:pt>
                <c:pt idx="13">
                  <c:v>-31.163446014382945</c:v>
                </c:pt>
                <c:pt idx="14">
                  <c:v>-31.212103076096145</c:v>
                </c:pt>
                <c:pt idx="15">
                  <c:v>-31.314418824848328</c:v>
                </c:pt>
                <c:pt idx="16">
                  <c:v>-31.098790295004729</c:v>
                </c:pt>
                <c:pt idx="17">
                  <c:v>-31.205428829922692</c:v>
                </c:pt>
                <c:pt idx="18">
                  <c:v>-31.137769174890646</c:v>
                </c:pt>
                <c:pt idx="19">
                  <c:v>-32.076957188856987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1C-420A-AAC4-A38F0CE528EE}"/>
            </c:ext>
          </c:extLst>
        </c:ser>
        <c:ser>
          <c:idx val="1"/>
          <c:order val="1"/>
          <c:tx>
            <c:v>Reference oil 2</c:v>
          </c:tx>
          <c:errBars>
            <c:errDir val="y"/>
            <c:errBarType val="both"/>
            <c:errValType val="cust"/>
            <c:noEndCap val="0"/>
            <c:plus>
              <c:numRef>
                <c:f>'reference oil'!$M$5:$M$28</c:f>
                <c:numCache>
                  <c:formatCode>General</c:formatCode>
                  <c:ptCount val="24"/>
                  <c:pt idx="1">
                    <c:v>0.78530073343249485</c:v>
                  </c:pt>
                  <c:pt idx="2">
                    <c:v>0.41331124605812503</c:v>
                  </c:pt>
                  <c:pt idx="3">
                    <c:v>0.31571318988222835</c:v>
                  </c:pt>
                  <c:pt idx="4">
                    <c:v>0.19509704202138045</c:v>
                  </c:pt>
                  <c:pt idx="5">
                    <c:v>0.21298443028898126</c:v>
                  </c:pt>
                  <c:pt idx="6">
                    <c:v>0.1569978995834917</c:v>
                  </c:pt>
                  <c:pt idx="7">
                    <c:v>0.30623214744996424</c:v>
                  </c:pt>
                  <c:pt idx="8">
                    <c:v>0.13596691860064813</c:v>
                  </c:pt>
                  <c:pt idx="9">
                    <c:v>8.7252589212964304E-2</c:v>
                  </c:pt>
                  <c:pt idx="10">
                    <c:v>7.2368988670327788E-2</c:v>
                  </c:pt>
                  <c:pt idx="11">
                    <c:v>0.2811892998022959</c:v>
                  </c:pt>
                  <c:pt idx="12">
                    <c:v>0.11407684708301931</c:v>
                  </c:pt>
                  <c:pt idx="13">
                    <c:v>0.26725067339139724</c:v>
                  </c:pt>
                  <c:pt idx="14">
                    <c:v>0.41458420284010433</c:v>
                  </c:pt>
                  <c:pt idx="15">
                    <c:v>0.46668979905505337</c:v>
                  </c:pt>
                  <c:pt idx="16">
                    <c:v>0.18683301967510352</c:v>
                  </c:pt>
                  <c:pt idx="17">
                    <c:v>0.19966330599633228</c:v>
                  </c:pt>
                  <c:pt idx="18">
                    <c:v>0.53620922645114621</c:v>
                  </c:pt>
                  <c:pt idx="19">
                    <c:v>0.59584309188268625</c:v>
                  </c:pt>
                </c:numCache>
              </c:numRef>
            </c:plus>
            <c:minus>
              <c:numRef>
                <c:f>'reference oil'!$M$5:$M$28</c:f>
                <c:numCache>
                  <c:formatCode>General</c:formatCode>
                  <c:ptCount val="24"/>
                  <c:pt idx="1">
                    <c:v>0.78530073343249485</c:v>
                  </c:pt>
                  <c:pt idx="2">
                    <c:v>0.41331124605812503</c:v>
                  </c:pt>
                  <c:pt idx="3">
                    <c:v>0.31571318988222835</c:v>
                  </c:pt>
                  <c:pt idx="4">
                    <c:v>0.19509704202138045</c:v>
                  </c:pt>
                  <c:pt idx="5">
                    <c:v>0.21298443028898126</c:v>
                  </c:pt>
                  <c:pt idx="6">
                    <c:v>0.1569978995834917</c:v>
                  </c:pt>
                  <c:pt idx="7">
                    <c:v>0.30623214744996424</c:v>
                  </c:pt>
                  <c:pt idx="8">
                    <c:v>0.13596691860064813</c:v>
                  </c:pt>
                  <c:pt idx="9">
                    <c:v>8.7252589212964304E-2</c:v>
                  </c:pt>
                  <c:pt idx="10">
                    <c:v>7.2368988670327788E-2</c:v>
                  </c:pt>
                  <c:pt idx="11">
                    <c:v>0.2811892998022959</c:v>
                  </c:pt>
                  <c:pt idx="12">
                    <c:v>0.11407684708301931</c:v>
                  </c:pt>
                  <c:pt idx="13">
                    <c:v>0.26725067339139724</c:v>
                  </c:pt>
                  <c:pt idx="14">
                    <c:v>0.41458420284010433</c:v>
                  </c:pt>
                  <c:pt idx="15">
                    <c:v>0.46668979905505337</c:v>
                  </c:pt>
                  <c:pt idx="16">
                    <c:v>0.18683301967510352</c:v>
                  </c:pt>
                  <c:pt idx="17">
                    <c:v>0.19966330599633228</c:v>
                  </c:pt>
                  <c:pt idx="18">
                    <c:v>0.53620922645114621</c:v>
                  </c:pt>
                  <c:pt idx="19">
                    <c:v>0.59584309188268625</c:v>
                  </c:pt>
                </c:numCache>
              </c:numRef>
            </c:minus>
          </c:errBars>
          <c:val>
            <c:numRef>
              <c:f>'reference oil'!$N$5:$N$28</c:f>
              <c:numCache>
                <c:formatCode>0.00</c:formatCode>
                <c:ptCount val="24"/>
                <c:pt idx="1">
                  <c:v>-22.203304673886446</c:v>
                </c:pt>
                <c:pt idx="2">
                  <c:v>-22.778801051923669</c:v>
                </c:pt>
                <c:pt idx="3">
                  <c:v>-22.738832849564741</c:v>
                </c:pt>
                <c:pt idx="4">
                  <c:v>-23.17406951544061</c:v>
                </c:pt>
                <c:pt idx="5">
                  <c:v>-22.935106145034116</c:v>
                </c:pt>
                <c:pt idx="6">
                  <c:v>-23.101746150254332</c:v>
                </c:pt>
                <c:pt idx="7">
                  <c:v>-22.812138723722754</c:v>
                </c:pt>
                <c:pt idx="8">
                  <c:v>-23.022758625946363</c:v>
                </c:pt>
                <c:pt idx="9">
                  <c:v>-22.555512728727816</c:v>
                </c:pt>
                <c:pt idx="10">
                  <c:v>-22.560516349926086</c:v>
                </c:pt>
                <c:pt idx="11">
                  <c:v>-22.030963594453155</c:v>
                </c:pt>
                <c:pt idx="12">
                  <c:v>-21.699706942167026</c:v>
                </c:pt>
                <c:pt idx="13">
                  <c:v>-21.34210329453035</c:v>
                </c:pt>
                <c:pt idx="14">
                  <c:v>-21.179810271932979</c:v>
                </c:pt>
                <c:pt idx="15">
                  <c:v>-20.985183636118087</c:v>
                </c:pt>
                <c:pt idx="16">
                  <c:v>-20.922197997054692</c:v>
                </c:pt>
                <c:pt idx="17">
                  <c:v>-21.022170041507536</c:v>
                </c:pt>
                <c:pt idx="18">
                  <c:v>-21.158149966842732</c:v>
                </c:pt>
                <c:pt idx="19">
                  <c:v>-21.396748509351681</c:v>
                </c:pt>
                <c:pt idx="20">
                  <c:v>-21.000841073359041</c:v>
                </c:pt>
                <c:pt idx="21">
                  <c:v>-21.016187167063539</c:v>
                </c:pt>
                <c:pt idx="22">
                  <c:v>-21.340073635676561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1C-420A-AAC4-A38F0CE528EE}"/>
            </c:ext>
          </c:extLst>
        </c:ser>
        <c:ser>
          <c:idx val="2"/>
          <c:order val="2"/>
          <c:tx>
            <c:v>Tar ball 1</c:v>
          </c:tx>
          <c:errBars>
            <c:errDir val="y"/>
            <c:errBarType val="both"/>
            <c:errValType val="cust"/>
            <c:noEndCap val="0"/>
            <c:plus>
              <c:numRef>
                <c:f>'Tar ball'!$I$5:$I$28</c:f>
                <c:numCache>
                  <c:formatCode>General</c:formatCode>
                  <c:ptCount val="24"/>
                  <c:pt idx="6">
                    <c:v>0.08</c:v>
                  </c:pt>
                  <c:pt idx="7">
                    <c:v>0.04</c:v>
                  </c:pt>
                  <c:pt idx="8">
                    <c:v>0.06</c:v>
                  </c:pt>
                  <c:pt idx="9">
                    <c:v>0.05</c:v>
                  </c:pt>
                  <c:pt idx="10">
                    <c:v>0.05</c:v>
                  </c:pt>
                  <c:pt idx="11">
                    <c:v>7.0000000000000007E-2</c:v>
                  </c:pt>
                  <c:pt idx="12">
                    <c:v>7.0000000000000007E-2</c:v>
                  </c:pt>
                  <c:pt idx="13">
                    <c:v>0.09</c:v>
                  </c:pt>
                  <c:pt idx="14">
                    <c:v>0.21</c:v>
                  </c:pt>
                  <c:pt idx="15">
                    <c:v>0.2</c:v>
                  </c:pt>
                  <c:pt idx="16">
                    <c:v>0.31</c:v>
                  </c:pt>
                  <c:pt idx="17">
                    <c:v>0.28000000000000003</c:v>
                  </c:pt>
                  <c:pt idx="18">
                    <c:v>0.21</c:v>
                  </c:pt>
                  <c:pt idx="19">
                    <c:v>0.4</c:v>
                  </c:pt>
                </c:numCache>
              </c:numRef>
            </c:plus>
            <c:minus>
              <c:numRef>
                <c:f>'Tar ball'!$I$5:$I$28</c:f>
                <c:numCache>
                  <c:formatCode>General</c:formatCode>
                  <c:ptCount val="24"/>
                  <c:pt idx="6">
                    <c:v>0.08</c:v>
                  </c:pt>
                  <c:pt idx="7">
                    <c:v>0.04</c:v>
                  </c:pt>
                  <c:pt idx="8">
                    <c:v>0.06</c:v>
                  </c:pt>
                  <c:pt idx="9">
                    <c:v>0.05</c:v>
                  </c:pt>
                  <c:pt idx="10">
                    <c:v>0.05</c:v>
                  </c:pt>
                  <c:pt idx="11">
                    <c:v>7.0000000000000007E-2</c:v>
                  </c:pt>
                  <c:pt idx="12">
                    <c:v>7.0000000000000007E-2</c:v>
                  </c:pt>
                  <c:pt idx="13">
                    <c:v>0.09</c:v>
                  </c:pt>
                  <c:pt idx="14">
                    <c:v>0.21</c:v>
                  </c:pt>
                  <c:pt idx="15">
                    <c:v>0.2</c:v>
                  </c:pt>
                  <c:pt idx="16">
                    <c:v>0.31</c:v>
                  </c:pt>
                  <c:pt idx="17">
                    <c:v>0.28000000000000003</c:v>
                  </c:pt>
                  <c:pt idx="18">
                    <c:v>0.21</c:v>
                  </c:pt>
                  <c:pt idx="19">
                    <c:v>0.4</c:v>
                  </c:pt>
                </c:numCache>
              </c:numRef>
            </c:minus>
          </c:errBars>
          <c:val>
            <c:numRef>
              <c:f>'Tar ball'!$H$5:$H$28</c:f>
              <c:numCache>
                <c:formatCode>General</c:formatCode>
                <c:ptCount val="24"/>
                <c:pt idx="6">
                  <c:v>-27.59</c:v>
                </c:pt>
                <c:pt idx="7">
                  <c:v>-28.02</c:v>
                </c:pt>
                <c:pt idx="8">
                  <c:v>-28.5</c:v>
                </c:pt>
                <c:pt idx="9">
                  <c:v>-28.62</c:v>
                </c:pt>
                <c:pt idx="10">
                  <c:v>-28.66</c:v>
                </c:pt>
                <c:pt idx="11">
                  <c:v>-28.51</c:v>
                </c:pt>
                <c:pt idx="12">
                  <c:v>-28.38</c:v>
                </c:pt>
                <c:pt idx="13">
                  <c:v>-28.23</c:v>
                </c:pt>
                <c:pt idx="14">
                  <c:v>-27.99</c:v>
                </c:pt>
                <c:pt idx="15">
                  <c:v>-27.99</c:v>
                </c:pt>
                <c:pt idx="16">
                  <c:v>-27.76</c:v>
                </c:pt>
                <c:pt idx="17">
                  <c:v>-27.61</c:v>
                </c:pt>
                <c:pt idx="18">
                  <c:v>-27.66</c:v>
                </c:pt>
                <c:pt idx="19">
                  <c:v>-27.71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1C-420A-AAC4-A38F0CE528EE}"/>
            </c:ext>
          </c:extLst>
        </c:ser>
        <c:ser>
          <c:idx val="3"/>
          <c:order val="3"/>
          <c:tx>
            <c:v>Tar ball 2</c:v>
          </c:tx>
          <c:errBars>
            <c:errDir val="y"/>
            <c:errBarType val="both"/>
            <c:errValType val="cust"/>
            <c:noEndCap val="0"/>
            <c:plus>
              <c:numRef>
                <c:f>'Tar ball'!$K$5:$K$28</c:f>
                <c:numCache>
                  <c:formatCode>General</c:formatCode>
                  <c:ptCount val="24"/>
                  <c:pt idx="6">
                    <c:v>0.06</c:v>
                  </c:pt>
                  <c:pt idx="7">
                    <c:v>0.05</c:v>
                  </c:pt>
                  <c:pt idx="8">
                    <c:v>0.1</c:v>
                  </c:pt>
                  <c:pt idx="9">
                    <c:v>7.0000000000000007E-2</c:v>
                  </c:pt>
                  <c:pt idx="10">
                    <c:v>0.14000000000000001</c:v>
                  </c:pt>
                  <c:pt idx="11">
                    <c:v>0.1</c:v>
                  </c:pt>
                  <c:pt idx="12">
                    <c:v>0.26</c:v>
                  </c:pt>
                  <c:pt idx="13">
                    <c:v>0.3</c:v>
                  </c:pt>
                  <c:pt idx="14">
                    <c:v>0.28000000000000003</c:v>
                  </c:pt>
                  <c:pt idx="15">
                    <c:v>0.28000000000000003</c:v>
                  </c:pt>
                  <c:pt idx="16">
                    <c:v>0.12</c:v>
                  </c:pt>
                  <c:pt idx="17">
                    <c:v>0.4</c:v>
                  </c:pt>
                  <c:pt idx="18">
                    <c:v>0.13</c:v>
                  </c:pt>
                </c:numCache>
              </c:numRef>
            </c:plus>
            <c:minus>
              <c:numRef>
                <c:f>'Tar ball'!$K$5:$K$28</c:f>
                <c:numCache>
                  <c:formatCode>General</c:formatCode>
                  <c:ptCount val="24"/>
                  <c:pt idx="6">
                    <c:v>0.06</c:v>
                  </c:pt>
                  <c:pt idx="7">
                    <c:v>0.05</c:v>
                  </c:pt>
                  <c:pt idx="8">
                    <c:v>0.1</c:v>
                  </c:pt>
                  <c:pt idx="9">
                    <c:v>7.0000000000000007E-2</c:v>
                  </c:pt>
                  <c:pt idx="10">
                    <c:v>0.14000000000000001</c:v>
                  </c:pt>
                  <c:pt idx="11">
                    <c:v>0.1</c:v>
                  </c:pt>
                  <c:pt idx="12">
                    <c:v>0.26</c:v>
                  </c:pt>
                  <c:pt idx="13">
                    <c:v>0.3</c:v>
                  </c:pt>
                  <c:pt idx="14">
                    <c:v>0.28000000000000003</c:v>
                  </c:pt>
                  <c:pt idx="15">
                    <c:v>0.28000000000000003</c:v>
                  </c:pt>
                  <c:pt idx="16">
                    <c:v>0.12</c:v>
                  </c:pt>
                  <c:pt idx="17">
                    <c:v>0.4</c:v>
                  </c:pt>
                  <c:pt idx="18">
                    <c:v>0.13</c:v>
                  </c:pt>
                </c:numCache>
              </c:numRef>
            </c:minus>
          </c:errBars>
          <c:val>
            <c:numRef>
              <c:f>'Tar ball'!$J$5:$J$28</c:f>
              <c:numCache>
                <c:formatCode>General</c:formatCode>
                <c:ptCount val="24"/>
                <c:pt idx="6">
                  <c:v>-27.78</c:v>
                </c:pt>
                <c:pt idx="7">
                  <c:v>-28.01</c:v>
                </c:pt>
                <c:pt idx="8">
                  <c:v>-28.69</c:v>
                </c:pt>
                <c:pt idx="9">
                  <c:v>-28.68</c:v>
                </c:pt>
                <c:pt idx="10">
                  <c:v>-28.71</c:v>
                </c:pt>
                <c:pt idx="11">
                  <c:v>-28.47</c:v>
                </c:pt>
                <c:pt idx="12">
                  <c:v>-28.47</c:v>
                </c:pt>
                <c:pt idx="13">
                  <c:v>-28.29</c:v>
                </c:pt>
                <c:pt idx="14">
                  <c:v>-28.09</c:v>
                </c:pt>
                <c:pt idx="15">
                  <c:v>-27.98</c:v>
                </c:pt>
                <c:pt idx="16">
                  <c:v>-27.73</c:v>
                </c:pt>
                <c:pt idx="17">
                  <c:v>-27.48</c:v>
                </c:pt>
                <c:pt idx="18">
                  <c:v>-27.37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31C-420A-AAC4-A38F0CE528EE}"/>
            </c:ext>
          </c:extLst>
        </c:ser>
        <c:ser>
          <c:idx val="4"/>
          <c:order val="4"/>
          <c:tx>
            <c:v>Tar ball 3</c:v>
          </c:tx>
          <c:errBars>
            <c:errDir val="y"/>
            <c:errBarType val="both"/>
            <c:errValType val="cust"/>
            <c:noEndCap val="0"/>
            <c:plus>
              <c:numRef>
                <c:f>'Tar ball'!$M$5:$M$28</c:f>
                <c:numCache>
                  <c:formatCode>General</c:formatCode>
                  <c:ptCount val="24"/>
                  <c:pt idx="6">
                    <c:v>0.08</c:v>
                  </c:pt>
                  <c:pt idx="7">
                    <c:v>0.09</c:v>
                  </c:pt>
                  <c:pt idx="8">
                    <c:v>0</c:v>
                  </c:pt>
                  <c:pt idx="9">
                    <c:v>0.09</c:v>
                  </c:pt>
                  <c:pt idx="10">
                    <c:v>0.05</c:v>
                  </c:pt>
                  <c:pt idx="11">
                    <c:v>0.12</c:v>
                  </c:pt>
                  <c:pt idx="12">
                    <c:v>0.21</c:v>
                  </c:pt>
                  <c:pt idx="13">
                    <c:v>7.0000000000000007E-2</c:v>
                  </c:pt>
                  <c:pt idx="14">
                    <c:v>0.14000000000000001</c:v>
                  </c:pt>
                  <c:pt idx="15">
                    <c:v>0.06</c:v>
                  </c:pt>
                  <c:pt idx="16">
                    <c:v>0.26</c:v>
                  </c:pt>
                  <c:pt idx="17">
                    <c:v>0.55000000000000004</c:v>
                  </c:pt>
                  <c:pt idx="18">
                    <c:v>0.19</c:v>
                  </c:pt>
                </c:numCache>
              </c:numRef>
            </c:plus>
            <c:minus>
              <c:numRef>
                <c:f>'Tar ball'!$M$5:$M$28</c:f>
                <c:numCache>
                  <c:formatCode>General</c:formatCode>
                  <c:ptCount val="24"/>
                  <c:pt idx="6">
                    <c:v>0.08</c:v>
                  </c:pt>
                  <c:pt idx="7">
                    <c:v>0.09</c:v>
                  </c:pt>
                  <c:pt idx="8">
                    <c:v>0</c:v>
                  </c:pt>
                  <c:pt idx="9">
                    <c:v>0.09</c:v>
                  </c:pt>
                  <c:pt idx="10">
                    <c:v>0.05</c:v>
                  </c:pt>
                  <c:pt idx="11">
                    <c:v>0.12</c:v>
                  </c:pt>
                  <c:pt idx="12">
                    <c:v>0.21</c:v>
                  </c:pt>
                  <c:pt idx="13">
                    <c:v>7.0000000000000007E-2</c:v>
                  </c:pt>
                  <c:pt idx="14">
                    <c:v>0.14000000000000001</c:v>
                  </c:pt>
                  <c:pt idx="15">
                    <c:v>0.06</c:v>
                  </c:pt>
                  <c:pt idx="16">
                    <c:v>0.26</c:v>
                  </c:pt>
                  <c:pt idx="17">
                    <c:v>0.55000000000000004</c:v>
                  </c:pt>
                  <c:pt idx="18">
                    <c:v>0.19</c:v>
                  </c:pt>
                </c:numCache>
              </c:numRef>
            </c:minus>
          </c:errBars>
          <c:val>
            <c:numRef>
              <c:f>'Tar ball'!$L$5:$L$28</c:f>
              <c:numCache>
                <c:formatCode>General</c:formatCode>
                <c:ptCount val="24"/>
                <c:pt idx="6">
                  <c:v>-27.85</c:v>
                </c:pt>
                <c:pt idx="7">
                  <c:v>-28.1</c:v>
                </c:pt>
                <c:pt idx="8">
                  <c:v>-28.45</c:v>
                </c:pt>
                <c:pt idx="9">
                  <c:v>-28.61</c:v>
                </c:pt>
                <c:pt idx="10">
                  <c:v>-28.65</c:v>
                </c:pt>
                <c:pt idx="11">
                  <c:v>-28.45</c:v>
                </c:pt>
                <c:pt idx="12">
                  <c:v>-28.29</c:v>
                </c:pt>
                <c:pt idx="13">
                  <c:v>-28.17</c:v>
                </c:pt>
                <c:pt idx="14">
                  <c:v>-27.96</c:v>
                </c:pt>
                <c:pt idx="15">
                  <c:v>-28.2</c:v>
                </c:pt>
                <c:pt idx="16">
                  <c:v>-28</c:v>
                </c:pt>
                <c:pt idx="17">
                  <c:v>-27.95</c:v>
                </c:pt>
                <c:pt idx="18">
                  <c:v>-28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31C-420A-AAC4-A38F0CE528EE}"/>
            </c:ext>
          </c:extLst>
        </c:ser>
        <c:ser>
          <c:idx val="5"/>
          <c:order val="5"/>
          <c:tx>
            <c:v>Tar ball 4</c:v>
          </c:tx>
          <c:errBars>
            <c:errDir val="y"/>
            <c:errBarType val="both"/>
            <c:errValType val="cust"/>
            <c:noEndCap val="0"/>
            <c:plus>
              <c:numRef>
                <c:f>'Tar ball'!$O$5:$O$28</c:f>
                <c:numCache>
                  <c:formatCode>General</c:formatCode>
                  <c:ptCount val="24"/>
                  <c:pt idx="6">
                    <c:v>0.28000000000000003</c:v>
                  </c:pt>
                  <c:pt idx="7">
                    <c:v>0.12</c:v>
                  </c:pt>
                  <c:pt idx="8">
                    <c:v>0.08</c:v>
                  </c:pt>
                  <c:pt idx="9">
                    <c:v>7.0000000000000007E-2</c:v>
                  </c:pt>
                  <c:pt idx="10">
                    <c:v>0.08</c:v>
                  </c:pt>
                  <c:pt idx="11">
                    <c:v>0.09</c:v>
                  </c:pt>
                  <c:pt idx="12">
                    <c:v>0.21</c:v>
                  </c:pt>
                  <c:pt idx="13">
                    <c:v>0.34</c:v>
                  </c:pt>
                  <c:pt idx="14">
                    <c:v>0.08</c:v>
                  </c:pt>
                  <c:pt idx="15">
                    <c:v>0.4</c:v>
                  </c:pt>
                  <c:pt idx="16">
                    <c:v>0.23</c:v>
                  </c:pt>
                  <c:pt idx="17">
                    <c:v>0.24</c:v>
                  </c:pt>
                  <c:pt idx="18">
                    <c:v>0.33</c:v>
                  </c:pt>
                </c:numCache>
              </c:numRef>
            </c:plus>
            <c:minus>
              <c:numRef>
                <c:f>'Tar ball'!$O$5:$O$28</c:f>
                <c:numCache>
                  <c:formatCode>General</c:formatCode>
                  <c:ptCount val="24"/>
                  <c:pt idx="6">
                    <c:v>0.28000000000000003</c:v>
                  </c:pt>
                  <c:pt idx="7">
                    <c:v>0.12</c:v>
                  </c:pt>
                  <c:pt idx="8">
                    <c:v>0.08</c:v>
                  </c:pt>
                  <c:pt idx="9">
                    <c:v>7.0000000000000007E-2</c:v>
                  </c:pt>
                  <c:pt idx="10">
                    <c:v>0.08</c:v>
                  </c:pt>
                  <c:pt idx="11">
                    <c:v>0.09</c:v>
                  </c:pt>
                  <c:pt idx="12">
                    <c:v>0.21</c:v>
                  </c:pt>
                  <c:pt idx="13">
                    <c:v>0.34</c:v>
                  </c:pt>
                  <c:pt idx="14">
                    <c:v>0.08</c:v>
                  </c:pt>
                  <c:pt idx="15">
                    <c:v>0.4</c:v>
                  </c:pt>
                  <c:pt idx="16">
                    <c:v>0.23</c:v>
                  </c:pt>
                  <c:pt idx="17">
                    <c:v>0.24</c:v>
                  </c:pt>
                  <c:pt idx="18">
                    <c:v>0.33</c:v>
                  </c:pt>
                </c:numCache>
              </c:numRef>
            </c:minus>
          </c:errBars>
          <c:val>
            <c:numRef>
              <c:f>'Tar ball'!$N$5:$N$28</c:f>
              <c:numCache>
                <c:formatCode>General</c:formatCode>
                <c:ptCount val="24"/>
                <c:pt idx="6">
                  <c:v>-27.73</c:v>
                </c:pt>
                <c:pt idx="7">
                  <c:v>-28.14</c:v>
                </c:pt>
                <c:pt idx="8">
                  <c:v>-28.51</c:v>
                </c:pt>
                <c:pt idx="9">
                  <c:v>-28.44</c:v>
                </c:pt>
                <c:pt idx="10">
                  <c:v>-28.68</c:v>
                </c:pt>
                <c:pt idx="11">
                  <c:v>-28.55</c:v>
                </c:pt>
                <c:pt idx="12">
                  <c:v>-28.62</c:v>
                </c:pt>
                <c:pt idx="13">
                  <c:v>-28.16</c:v>
                </c:pt>
                <c:pt idx="14">
                  <c:v>-28.04</c:v>
                </c:pt>
                <c:pt idx="15">
                  <c:v>-28.06</c:v>
                </c:pt>
                <c:pt idx="16">
                  <c:v>-27.17</c:v>
                </c:pt>
                <c:pt idx="17">
                  <c:v>-27.75</c:v>
                </c:pt>
                <c:pt idx="18">
                  <c:v>-27.23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31C-420A-AAC4-A38F0CE52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278016"/>
        <c:axId val="96279552"/>
      </c:lineChart>
      <c:catAx>
        <c:axId val="9627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96279552"/>
        <c:crossesAt val="-34"/>
        <c:auto val="1"/>
        <c:lblAlgn val="ctr"/>
        <c:lblOffset val="100"/>
        <c:noMultiLvlLbl val="0"/>
      </c:catAx>
      <c:valAx>
        <c:axId val="96279552"/>
        <c:scaling>
          <c:orientation val="minMax"/>
          <c:max val="-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+mn-lt"/>
                  </a:defRPr>
                </a:pPr>
                <a:r>
                  <a:rPr lang="en-US" sz="1800">
                    <a:latin typeface="+mn-lt"/>
                    <a:cs typeface="Times New Roman"/>
                  </a:rPr>
                  <a:t>δ</a:t>
                </a:r>
                <a:r>
                  <a:rPr lang="en-US" sz="1800" baseline="30000">
                    <a:latin typeface="+mn-lt"/>
                    <a:cs typeface="Times New Roman"/>
                  </a:rPr>
                  <a:t>13</a:t>
                </a:r>
                <a:r>
                  <a:rPr lang="en-US" sz="1800">
                    <a:latin typeface="+mn-lt"/>
                    <a:cs typeface="Times New Roman"/>
                  </a:rPr>
                  <a:t>C</a:t>
                </a:r>
                <a:r>
                  <a:rPr lang="en-US" sz="1800" baseline="-25000">
                    <a:latin typeface="+mn-lt"/>
                    <a:cs typeface="Times New Roman"/>
                  </a:rPr>
                  <a:t>VPDB</a:t>
                </a:r>
                <a:endParaRPr lang="en-US" sz="1800" baseline="-25000">
                  <a:latin typeface="+mn-lt"/>
                </a:endParaRP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96278016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2.9924711129976266E-2"/>
          <c:y val="1.4816957404133932E-2"/>
          <c:w val="0.96717652867648984"/>
          <c:h val="0.111078919289391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88850501370054E-2"/>
          <c:y val="9.499204949450063E-2"/>
          <c:w val="0.9016634582391535"/>
          <c:h val="0.73506933508311456"/>
        </c:manualLayout>
      </c:layout>
      <c:barChart>
        <c:barDir val="col"/>
        <c:grouping val="clustered"/>
        <c:varyColors val="0"/>
        <c:ser>
          <c:idx val="3"/>
          <c:order val="1"/>
          <c:tx>
            <c:v>Tar ball 1</c:v>
          </c:tx>
          <c:spPr>
            <a:gradFill rotWithShape="1">
              <a:gsLst>
                <a:gs pos="0">
                  <a:schemeClr val="accent6">
                    <a:tint val="90000"/>
                    <a:shade val="51000"/>
                    <a:satMod val="130000"/>
                  </a:schemeClr>
                </a:gs>
                <a:gs pos="80000">
                  <a:schemeClr val="accent6">
                    <a:tint val="90000"/>
                    <a:shade val="93000"/>
                    <a:satMod val="130000"/>
                  </a:schemeClr>
                </a:gs>
                <a:gs pos="100000">
                  <a:schemeClr val="accent6">
                    <a:tint val="9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'Library alkanes'!$B$45:$B$77</c:f>
              <c:strCache>
                <c:ptCount val="33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Pristane</c:v>
                </c:pt>
                <c:pt idx="9">
                  <c:v>C18</c:v>
                </c:pt>
                <c:pt idx="10">
                  <c:v>Phythane</c:v>
                </c:pt>
                <c:pt idx="11">
                  <c:v>C19</c:v>
                </c:pt>
                <c:pt idx="12">
                  <c:v>C20</c:v>
                </c:pt>
                <c:pt idx="13">
                  <c:v>C21</c:v>
                </c:pt>
                <c:pt idx="14">
                  <c:v>C22</c:v>
                </c:pt>
                <c:pt idx="15">
                  <c:v>C23</c:v>
                </c:pt>
                <c:pt idx="16">
                  <c:v>C24</c:v>
                </c:pt>
                <c:pt idx="17">
                  <c:v>C25</c:v>
                </c:pt>
                <c:pt idx="18">
                  <c:v>C26</c:v>
                </c:pt>
                <c:pt idx="19">
                  <c:v>C27</c:v>
                </c:pt>
                <c:pt idx="20">
                  <c:v>C28</c:v>
                </c:pt>
                <c:pt idx="21">
                  <c:v>C29</c:v>
                </c:pt>
                <c:pt idx="22">
                  <c:v>C30</c:v>
                </c:pt>
                <c:pt idx="23">
                  <c:v>C31</c:v>
                </c:pt>
                <c:pt idx="24">
                  <c:v>C32</c:v>
                </c:pt>
                <c:pt idx="25">
                  <c:v>C33</c:v>
                </c:pt>
                <c:pt idx="26">
                  <c:v>C34</c:v>
                </c:pt>
                <c:pt idx="27">
                  <c:v>C35</c:v>
                </c:pt>
                <c:pt idx="28">
                  <c:v>C36</c:v>
                </c:pt>
                <c:pt idx="29">
                  <c:v>C37</c:v>
                </c:pt>
                <c:pt idx="30">
                  <c:v>C38</c:v>
                </c:pt>
                <c:pt idx="31">
                  <c:v>C39</c:v>
                </c:pt>
                <c:pt idx="32">
                  <c:v>C40</c:v>
                </c:pt>
              </c:strCache>
            </c:strRef>
          </c:cat>
          <c:val>
            <c:numRef>
              <c:f>'Library alkanes'!$W$45:$W$77</c:f>
              <c:numCache>
                <c:formatCode>0.00</c:formatCode>
                <c:ptCount val="33"/>
                <c:pt idx="0">
                  <c:v>4.3530763679085948E-4</c:v>
                </c:pt>
                <c:pt idx="1">
                  <c:v>1.9538588627601439E-3</c:v>
                </c:pt>
                <c:pt idx="2">
                  <c:v>4.8995113201078522E-3</c:v>
                </c:pt>
                <c:pt idx="3">
                  <c:v>3.2297136944158512E-2</c:v>
                </c:pt>
                <c:pt idx="4">
                  <c:v>0.10979562794846603</c:v>
                </c:pt>
                <c:pt idx="5">
                  <c:v>0.2598826229409984</c:v>
                </c:pt>
                <c:pt idx="6">
                  <c:v>0.38607894388223463</c:v>
                </c:pt>
                <c:pt idx="7">
                  <c:v>0.98146908838709934</c:v>
                </c:pt>
                <c:pt idx="8">
                  <c:v>0.36724760629639158</c:v>
                </c:pt>
                <c:pt idx="9">
                  <c:v>0.59915063623290121</c:v>
                </c:pt>
                <c:pt idx="10">
                  <c:v>0.38260908193576931</c:v>
                </c:pt>
                <c:pt idx="11">
                  <c:v>0.75206210536177553</c:v>
                </c:pt>
                <c:pt idx="12">
                  <c:v>0.85923555335698065</c:v>
                </c:pt>
                <c:pt idx="13">
                  <c:v>0.97148405136160121</c:v>
                </c:pt>
                <c:pt idx="14">
                  <c:v>1.0044217629582732</c:v>
                </c:pt>
                <c:pt idx="15">
                  <c:v>1.1240237748468291</c:v>
                </c:pt>
                <c:pt idx="16">
                  <c:v>1.040834857476316</c:v>
                </c:pt>
                <c:pt idx="17">
                  <c:v>1.1433337384879534</c:v>
                </c:pt>
                <c:pt idx="18">
                  <c:v>1.0111356931339091</c:v>
                </c:pt>
                <c:pt idx="19">
                  <c:v>1.0463470554474907</c:v>
                </c:pt>
                <c:pt idx="20">
                  <c:v>0.82173907368630028</c:v>
                </c:pt>
                <c:pt idx="21">
                  <c:v>0.77883387893306111</c:v>
                </c:pt>
                <c:pt idx="22">
                  <c:v>0.57513453695682559</c:v>
                </c:pt>
                <c:pt idx="23">
                  <c:v>0.46270710273987864</c:v>
                </c:pt>
                <c:pt idx="24">
                  <c:v>0.29883154370223952</c:v>
                </c:pt>
                <c:pt idx="25">
                  <c:v>0.20632675977748377</c:v>
                </c:pt>
                <c:pt idx="26">
                  <c:v>0.17233907200452642</c:v>
                </c:pt>
                <c:pt idx="27">
                  <c:v>0.15110752596932112</c:v>
                </c:pt>
                <c:pt idx="28">
                  <c:v>5.1535044784591241E-2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B-4B87-9896-59DA4D2A65D1}"/>
            </c:ext>
          </c:extLst>
        </c:ser>
        <c:ser>
          <c:idx val="2"/>
          <c:order val="2"/>
          <c:tx>
            <c:v>Tar ball 2</c:v>
          </c:tx>
          <c:spPr>
            <a:gradFill rotWithShape="1">
              <a:gsLst>
                <a:gs pos="0">
                  <a:schemeClr val="accent6">
                    <a:shade val="90000"/>
                    <a:shade val="51000"/>
                    <a:satMod val="130000"/>
                  </a:schemeClr>
                </a:gs>
                <a:gs pos="80000">
                  <a:schemeClr val="accent6">
                    <a:shade val="90000"/>
                    <a:shade val="93000"/>
                    <a:satMod val="130000"/>
                  </a:schemeClr>
                </a:gs>
                <a:gs pos="100000">
                  <a:schemeClr val="accent6">
                    <a:shade val="9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'Library alkanes'!$B$45:$B$77</c:f>
              <c:strCache>
                <c:ptCount val="33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Pristane</c:v>
                </c:pt>
                <c:pt idx="9">
                  <c:v>C18</c:v>
                </c:pt>
                <c:pt idx="10">
                  <c:v>Phythane</c:v>
                </c:pt>
                <c:pt idx="11">
                  <c:v>C19</c:v>
                </c:pt>
                <c:pt idx="12">
                  <c:v>C20</c:v>
                </c:pt>
                <c:pt idx="13">
                  <c:v>C21</c:v>
                </c:pt>
                <c:pt idx="14">
                  <c:v>C22</c:v>
                </c:pt>
                <c:pt idx="15">
                  <c:v>C23</c:v>
                </c:pt>
                <c:pt idx="16">
                  <c:v>C24</c:v>
                </c:pt>
                <c:pt idx="17">
                  <c:v>C25</c:v>
                </c:pt>
                <c:pt idx="18">
                  <c:v>C26</c:v>
                </c:pt>
                <c:pt idx="19">
                  <c:v>C27</c:v>
                </c:pt>
                <c:pt idx="20">
                  <c:v>C28</c:v>
                </c:pt>
                <c:pt idx="21">
                  <c:v>C29</c:v>
                </c:pt>
                <c:pt idx="22">
                  <c:v>C30</c:v>
                </c:pt>
                <c:pt idx="23">
                  <c:v>C31</c:v>
                </c:pt>
                <c:pt idx="24">
                  <c:v>C32</c:v>
                </c:pt>
                <c:pt idx="25">
                  <c:v>C33</c:v>
                </c:pt>
                <c:pt idx="26">
                  <c:v>C34</c:v>
                </c:pt>
                <c:pt idx="27">
                  <c:v>C35</c:v>
                </c:pt>
                <c:pt idx="28">
                  <c:v>C36</c:v>
                </c:pt>
                <c:pt idx="29">
                  <c:v>C37</c:v>
                </c:pt>
                <c:pt idx="30">
                  <c:v>C38</c:v>
                </c:pt>
                <c:pt idx="31">
                  <c:v>C39</c:v>
                </c:pt>
                <c:pt idx="32">
                  <c:v>C40</c:v>
                </c:pt>
              </c:strCache>
            </c:strRef>
          </c:cat>
          <c:val>
            <c:numRef>
              <c:f>'Library alkanes'!$X$45:$X$77</c:f>
              <c:numCache>
                <c:formatCode>0.00</c:formatCode>
                <c:ptCount val="33"/>
                <c:pt idx="0">
                  <c:v>8.4354577805980703E-4</c:v>
                </c:pt>
                <c:pt idx="1">
                  <c:v>1.4666729157885978E-3</c:v>
                </c:pt>
                <c:pt idx="2">
                  <c:v>6.0254187889904297E-3</c:v>
                </c:pt>
                <c:pt idx="3">
                  <c:v>3.2736559325430709E-2</c:v>
                </c:pt>
                <c:pt idx="4">
                  <c:v>0.11531386457667239</c:v>
                </c:pt>
                <c:pt idx="5">
                  <c:v>0.27010130175093372</c:v>
                </c:pt>
                <c:pt idx="6">
                  <c:v>0.39456757375756074</c:v>
                </c:pt>
                <c:pt idx="7">
                  <c:v>0.99921017724914618</c:v>
                </c:pt>
                <c:pt idx="8">
                  <c:v>0.38640779993236207</c:v>
                </c:pt>
                <c:pt idx="9">
                  <c:v>0.60374079350539156</c:v>
                </c:pt>
                <c:pt idx="10">
                  <c:v>0.39550322839406787</c:v>
                </c:pt>
                <c:pt idx="11">
                  <c:v>0.75684071071023806</c:v>
                </c:pt>
                <c:pt idx="12">
                  <c:v>0.86149608091801766</c:v>
                </c:pt>
                <c:pt idx="13">
                  <c:v>0.97227219187294833</c:v>
                </c:pt>
                <c:pt idx="14">
                  <c:v>0.99767110248648505</c:v>
                </c:pt>
                <c:pt idx="15">
                  <c:v>1.13525688903573</c:v>
                </c:pt>
                <c:pt idx="16">
                  <c:v>1.0333037356868189</c:v>
                </c:pt>
                <c:pt idx="17">
                  <c:v>1.096790730301578</c:v>
                </c:pt>
                <c:pt idx="18">
                  <c:v>1.0108218911996454</c:v>
                </c:pt>
                <c:pt idx="19">
                  <c:v>1.0389913505926198</c:v>
                </c:pt>
                <c:pt idx="20">
                  <c:v>0.81328030662053619</c:v>
                </c:pt>
                <c:pt idx="21">
                  <c:v>0.76720167204568113</c:v>
                </c:pt>
                <c:pt idx="22">
                  <c:v>0.55950562133936899</c:v>
                </c:pt>
                <c:pt idx="23">
                  <c:v>0.46533416708272735</c:v>
                </c:pt>
                <c:pt idx="24">
                  <c:v>0.30629022961496011</c:v>
                </c:pt>
                <c:pt idx="25">
                  <c:v>0.22522329543560762</c:v>
                </c:pt>
                <c:pt idx="26">
                  <c:v>0.18317988568733728</c:v>
                </c:pt>
                <c:pt idx="27">
                  <c:v>0.14724329325412713</c:v>
                </c:pt>
                <c:pt idx="28">
                  <c:v>4.8512664710988536E-2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9B-4B87-9896-59DA4D2A65D1}"/>
            </c:ext>
          </c:extLst>
        </c:ser>
        <c:ser>
          <c:idx val="4"/>
          <c:order val="3"/>
          <c:tx>
            <c:v>Tar ball 3</c:v>
          </c:tx>
          <c:spPr>
            <a:gradFill rotWithShape="1">
              <a:gsLst>
                <a:gs pos="0">
                  <a:schemeClr val="accent6">
                    <a:tint val="70000"/>
                    <a:shade val="51000"/>
                    <a:satMod val="130000"/>
                  </a:schemeClr>
                </a:gs>
                <a:gs pos="80000">
                  <a:schemeClr val="accent6">
                    <a:tint val="70000"/>
                    <a:shade val="93000"/>
                    <a:satMod val="130000"/>
                  </a:schemeClr>
                </a:gs>
                <a:gs pos="100000">
                  <a:schemeClr val="accent6">
                    <a:tint val="7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'Library alkanes'!$B$45:$B$77</c:f>
              <c:strCache>
                <c:ptCount val="33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Pristane</c:v>
                </c:pt>
                <c:pt idx="9">
                  <c:v>C18</c:v>
                </c:pt>
                <c:pt idx="10">
                  <c:v>Phythane</c:v>
                </c:pt>
                <c:pt idx="11">
                  <c:v>C19</c:v>
                </c:pt>
                <c:pt idx="12">
                  <c:v>C20</c:v>
                </c:pt>
                <c:pt idx="13">
                  <c:v>C21</c:v>
                </c:pt>
                <c:pt idx="14">
                  <c:v>C22</c:v>
                </c:pt>
                <c:pt idx="15">
                  <c:v>C23</c:v>
                </c:pt>
                <c:pt idx="16">
                  <c:v>C24</c:v>
                </c:pt>
                <c:pt idx="17">
                  <c:v>C25</c:v>
                </c:pt>
                <c:pt idx="18">
                  <c:v>C26</c:v>
                </c:pt>
                <c:pt idx="19">
                  <c:v>C27</c:v>
                </c:pt>
                <c:pt idx="20">
                  <c:v>C28</c:v>
                </c:pt>
                <c:pt idx="21">
                  <c:v>C29</c:v>
                </c:pt>
                <c:pt idx="22">
                  <c:v>C30</c:v>
                </c:pt>
                <c:pt idx="23">
                  <c:v>C31</c:v>
                </c:pt>
                <c:pt idx="24">
                  <c:v>C32</c:v>
                </c:pt>
                <c:pt idx="25">
                  <c:v>C33</c:v>
                </c:pt>
                <c:pt idx="26">
                  <c:v>C34</c:v>
                </c:pt>
                <c:pt idx="27">
                  <c:v>C35</c:v>
                </c:pt>
                <c:pt idx="28">
                  <c:v>C36</c:v>
                </c:pt>
                <c:pt idx="29">
                  <c:v>C37</c:v>
                </c:pt>
                <c:pt idx="30">
                  <c:v>C38</c:v>
                </c:pt>
                <c:pt idx="31">
                  <c:v>C39</c:v>
                </c:pt>
                <c:pt idx="32">
                  <c:v>C40</c:v>
                </c:pt>
              </c:strCache>
            </c:strRef>
          </c:cat>
          <c:val>
            <c:numRef>
              <c:f>'Library alkanes'!$Y$45:$Y$76</c:f>
              <c:numCache>
                <c:formatCode>0.00</c:formatCode>
                <c:ptCount val="32"/>
                <c:pt idx="0">
                  <c:v>4.276144439560651E-4</c:v>
                </c:pt>
                <c:pt idx="1">
                  <c:v>9.7249540749791961E-4</c:v>
                </c:pt>
                <c:pt idx="2">
                  <c:v>1.9950717859096127E-3</c:v>
                </c:pt>
                <c:pt idx="3">
                  <c:v>1.5167291708002731E-2</c:v>
                </c:pt>
                <c:pt idx="4">
                  <c:v>7.2280401414545503E-2</c:v>
                </c:pt>
                <c:pt idx="5">
                  <c:v>0.21853548201347323</c:v>
                </c:pt>
                <c:pt idx="6">
                  <c:v>0.36306115111527704</c:v>
                </c:pt>
                <c:pt idx="7">
                  <c:v>0.96972662323521597</c:v>
                </c:pt>
                <c:pt idx="8">
                  <c:v>0.36779819458253954</c:v>
                </c:pt>
                <c:pt idx="9">
                  <c:v>0.61389469879516589</c:v>
                </c:pt>
                <c:pt idx="10">
                  <c:v>0.39569730185918439</c:v>
                </c:pt>
                <c:pt idx="11">
                  <c:v>0.77284183837659504</c:v>
                </c:pt>
                <c:pt idx="12">
                  <c:v>0.8740624148816114</c:v>
                </c:pt>
                <c:pt idx="13">
                  <c:v>0.97762924635011428</c:v>
                </c:pt>
                <c:pt idx="14">
                  <c:v>0.993101338551863</c:v>
                </c:pt>
                <c:pt idx="15">
                  <c:v>1.1280199364794539</c:v>
                </c:pt>
                <c:pt idx="16">
                  <c:v>1.0271870637369576</c:v>
                </c:pt>
                <c:pt idx="17">
                  <c:v>1.1071877935322754</c:v>
                </c:pt>
                <c:pt idx="18">
                  <c:v>0.98591649132163039</c:v>
                </c:pt>
                <c:pt idx="19">
                  <c:v>1.054722506117121</c:v>
                </c:pt>
                <c:pt idx="20">
                  <c:v>0.83168790377204949</c:v>
                </c:pt>
                <c:pt idx="21">
                  <c:v>0.78211960790513801</c:v>
                </c:pt>
                <c:pt idx="22">
                  <c:v>0.57282506664467425</c:v>
                </c:pt>
                <c:pt idx="23">
                  <c:v>0.48262415288422938</c:v>
                </c:pt>
                <c:pt idx="24">
                  <c:v>0.33336575498342647</c:v>
                </c:pt>
                <c:pt idx="25">
                  <c:v>0.21321549604477444</c:v>
                </c:pt>
                <c:pt idx="26">
                  <c:v>0.18299910372012548</c:v>
                </c:pt>
                <c:pt idx="27">
                  <c:v>0.15028189885098536</c:v>
                </c:pt>
                <c:pt idx="28">
                  <c:v>4.9584475872898999E-2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9B-4B87-9896-59DA4D2A65D1}"/>
            </c:ext>
          </c:extLst>
        </c:ser>
        <c:ser>
          <c:idx val="5"/>
          <c:order val="4"/>
          <c:tx>
            <c:v>Tar ball 4</c:v>
          </c:tx>
          <c:spPr>
            <a:gradFill rotWithShape="1">
              <a:gsLst>
                <a:gs pos="0">
                  <a:schemeClr val="accent6">
                    <a:tint val="50000"/>
                    <a:shade val="51000"/>
                    <a:satMod val="130000"/>
                  </a:schemeClr>
                </a:gs>
                <a:gs pos="80000">
                  <a:schemeClr val="accent6">
                    <a:tint val="50000"/>
                    <a:shade val="93000"/>
                    <a:satMod val="130000"/>
                  </a:schemeClr>
                </a:gs>
                <a:gs pos="100000">
                  <a:schemeClr val="accent6">
                    <a:tint val="5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'Library alkanes'!$B$45:$B$77</c:f>
              <c:strCache>
                <c:ptCount val="33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Pristane</c:v>
                </c:pt>
                <c:pt idx="9">
                  <c:v>C18</c:v>
                </c:pt>
                <c:pt idx="10">
                  <c:v>Phythane</c:v>
                </c:pt>
                <c:pt idx="11">
                  <c:v>C19</c:v>
                </c:pt>
                <c:pt idx="12">
                  <c:v>C20</c:v>
                </c:pt>
                <c:pt idx="13">
                  <c:v>C21</c:v>
                </c:pt>
                <c:pt idx="14">
                  <c:v>C22</c:v>
                </c:pt>
                <c:pt idx="15">
                  <c:v>C23</c:v>
                </c:pt>
                <c:pt idx="16">
                  <c:v>C24</c:v>
                </c:pt>
                <c:pt idx="17">
                  <c:v>C25</c:v>
                </c:pt>
                <c:pt idx="18">
                  <c:v>C26</c:v>
                </c:pt>
                <c:pt idx="19">
                  <c:v>C27</c:v>
                </c:pt>
                <c:pt idx="20">
                  <c:v>C28</c:v>
                </c:pt>
                <c:pt idx="21">
                  <c:v>C29</c:v>
                </c:pt>
                <c:pt idx="22">
                  <c:v>C30</c:v>
                </c:pt>
                <c:pt idx="23">
                  <c:v>C31</c:v>
                </c:pt>
                <c:pt idx="24">
                  <c:v>C32</c:v>
                </c:pt>
                <c:pt idx="25">
                  <c:v>C33</c:v>
                </c:pt>
                <c:pt idx="26">
                  <c:v>C34</c:v>
                </c:pt>
                <c:pt idx="27">
                  <c:v>C35</c:v>
                </c:pt>
                <c:pt idx="28">
                  <c:v>C36</c:v>
                </c:pt>
                <c:pt idx="29">
                  <c:v>C37</c:v>
                </c:pt>
                <c:pt idx="30">
                  <c:v>C38</c:v>
                </c:pt>
                <c:pt idx="31">
                  <c:v>C39</c:v>
                </c:pt>
                <c:pt idx="32">
                  <c:v>C40</c:v>
                </c:pt>
              </c:strCache>
            </c:strRef>
          </c:cat>
          <c:val>
            <c:numRef>
              <c:f>'Library alkanes'!$Z$45:$Z$77</c:f>
              <c:numCache>
                <c:formatCode>0.00</c:formatCode>
                <c:ptCount val="33"/>
                <c:pt idx="0">
                  <c:v>2.4073628973761773E-4</c:v>
                </c:pt>
                <c:pt idx="1">
                  <c:v>1.2684950651559088E-3</c:v>
                </c:pt>
                <c:pt idx="2">
                  <c:v>1.5589070972203366E-3</c:v>
                </c:pt>
                <c:pt idx="3">
                  <c:v>1.3179209590745663E-2</c:v>
                </c:pt>
                <c:pt idx="4">
                  <c:v>6.258570351535829E-2</c:v>
                </c:pt>
                <c:pt idx="5">
                  <c:v>0.21019349759817788</c:v>
                </c:pt>
                <c:pt idx="6">
                  <c:v>0.37622173299617712</c:v>
                </c:pt>
                <c:pt idx="7">
                  <c:v>1.0151649459508818</c:v>
                </c:pt>
                <c:pt idx="8">
                  <c:v>0.39156786313386505</c:v>
                </c:pt>
                <c:pt idx="9">
                  <c:v>0.63079021848772987</c:v>
                </c:pt>
                <c:pt idx="10">
                  <c:v>0.41255498244903116</c:v>
                </c:pt>
                <c:pt idx="11">
                  <c:v>0.78209650385946716</c:v>
                </c:pt>
                <c:pt idx="12">
                  <c:v>0.88185480050942033</c:v>
                </c:pt>
                <c:pt idx="13">
                  <c:v>0.97191574559071203</c:v>
                </c:pt>
                <c:pt idx="14">
                  <c:v>0.99713882421162758</c:v>
                </c:pt>
                <c:pt idx="15">
                  <c:v>1.1155174409032826</c:v>
                </c:pt>
                <c:pt idx="16">
                  <c:v>1.0335731887849575</c:v>
                </c:pt>
                <c:pt idx="17">
                  <c:v>1.1086939339069835</c:v>
                </c:pt>
                <c:pt idx="18">
                  <c:v>0.9773611181615719</c:v>
                </c:pt>
                <c:pt idx="19">
                  <c:v>1.0422239694627633</c:v>
                </c:pt>
                <c:pt idx="20">
                  <c:v>0.82891015918606326</c:v>
                </c:pt>
                <c:pt idx="21">
                  <c:v>0.77553533769172822</c:v>
                </c:pt>
                <c:pt idx="22">
                  <c:v>0.54556075374150192</c:v>
                </c:pt>
                <c:pt idx="23">
                  <c:v>0.47813004868310932</c:v>
                </c:pt>
                <c:pt idx="24">
                  <c:v>0.32766487062893518</c:v>
                </c:pt>
                <c:pt idx="25">
                  <c:v>0.22734044688003857</c:v>
                </c:pt>
                <c:pt idx="26">
                  <c:v>0.17963042364678208</c:v>
                </c:pt>
                <c:pt idx="27">
                  <c:v>0.16123173384007686</c:v>
                </c:pt>
                <c:pt idx="28">
                  <c:v>5.1505220553094422E-2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9B-4B87-9896-59DA4D2A6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70944"/>
        <c:axId val="982396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v>Reference oil 1</c:v>
                </c:tx>
                <c:spPr>
                  <a:solidFill>
                    <a:srgbClr val="00B0F0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'Library alkanes'!$B$45:$B$77</c15:sqref>
                        </c15:formulaRef>
                      </c:ext>
                    </c:extLst>
                    <c:strCache>
                      <c:ptCount val="33"/>
                      <c:pt idx="0">
                        <c:v>C10</c:v>
                      </c:pt>
                      <c:pt idx="1">
                        <c:v>C11</c:v>
                      </c:pt>
                      <c:pt idx="2">
                        <c:v>C12</c:v>
                      </c:pt>
                      <c:pt idx="3">
                        <c:v>C13</c:v>
                      </c:pt>
                      <c:pt idx="4">
                        <c:v>C14</c:v>
                      </c:pt>
                      <c:pt idx="5">
                        <c:v>C15</c:v>
                      </c:pt>
                      <c:pt idx="6">
                        <c:v>C16</c:v>
                      </c:pt>
                      <c:pt idx="7">
                        <c:v>C17</c:v>
                      </c:pt>
                      <c:pt idx="8">
                        <c:v>Pristane</c:v>
                      </c:pt>
                      <c:pt idx="9">
                        <c:v>C18</c:v>
                      </c:pt>
                      <c:pt idx="10">
                        <c:v>Phythane</c:v>
                      </c:pt>
                      <c:pt idx="11">
                        <c:v>C19</c:v>
                      </c:pt>
                      <c:pt idx="12">
                        <c:v>C20</c:v>
                      </c:pt>
                      <c:pt idx="13">
                        <c:v>C21</c:v>
                      </c:pt>
                      <c:pt idx="14">
                        <c:v>C22</c:v>
                      </c:pt>
                      <c:pt idx="15">
                        <c:v>C23</c:v>
                      </c:pt>
                      <c:pt idx="16">
                        <c:v>C24</c:v>
                      </c:pt>
                      <c:pt idx="17">
                        <c:v>C25</c:v>
                      </c:pt>
                      <c:pt idx="18">
                        <c:v>C26</c:v>
                      </c:pt>
                      <c:pt idx="19">
                        <c:v>C27</c:v>
                      </c:pt>
                      <c:pt idx="20">
                        <c:v>C28</c:v>
                      </c:pt>
                      <c:pt idx="21">
                        <c:v>C29</c:v>
                      </c:pt>
                      <c:pt idx="22">
                        <c:v>C30</c:v>
                      </c:pt>
                      <c:pt idx="23">
                        <c:v>C31</c:v>
                      </c:pt>
                      <c:pt idx="24">
                        <c:v>C32</c:v>
                      </c:pt>
                      <c:pt idx="25">
                        <c:v>C33</c:v>
                      </c:pt>
                      <c:pt idx="26">
                        <c:v>C34</c:v>
                      </c:pt>
                      <c:pt idx="27">
                        <c:v>C35</c:v>
                      </c:pt>
                      <c:pt idx="28">
                        <c:v>C36</c:v>
                      </c:pt>
                      <c:pt idx="29">
                        <c:v>C37</c:v>
                      </c:pt>
                      <c:pt idx="30">
                        <c:v>C38</c:v>
                      </c:pt>
                      <c:pt idx="31">
                        <c:v>C39</c:v>
                      </c:pt>
                      <c:pt idx="32">
                        <c:v>C40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'Library alkanes'!$J$45:$J$77</c15:sqref>
                        </c15:formulaRef>
                      </c:ext>
                    </c:extLst>
                    <c:numCache>
                      <c:formatCode>0.00</c:formatCode>
                      <c:ptCount val="33"/>
                      <c:pt idx="0">
                        <c:v>0.18133808563190362</c:v>
                      </c:pt>
                      <c:pt idx="1">
                        <c:v>0.23783901328914497</c:v>
                      </c:pt>
                      <c:pt idx="2">
                        <c:v>0.28791087935835374</c:v>
                      </c:pt>
                      <c:pt idx="3">
                        <c:v>0.39507063640120837</c:v>
                      </c:pt>
                      <c:pt idx="4">
                        <c:v>0.46853641570112098</c:v>
                      </c:pt>
                      <c:pt idx="5">
                        <c:v>0.59305054237693811</c:v>
                      </c:pt>
                      <c:pt idx="6">
                        <c:v>0.64237258631483607</c:v>
                      </c:pt>
                      <c:pt idx="7">
                        <c:v>1.1344916299971297</c:v>
                      </c:pt>
                      <c:pt idx="8">
                        <c:v>0.45747309740273434</c:v>
                      </c:pt>
                      <c:pt idx="9">
                        <c:v>0.7224067806217217</c:v>
                      </c:pt>
                      <c:pt idx="10">
                        <c:v>0.48264939123039197</c:v>
                      </c:pt>
                      <c:pt idx="11">
                        <c:v>0.81740551737458422</c:v>
                      </c:pt>
                      <c:pt idx="12">
                        <c:v>0.90691037150748433</c:v>
                      </c:pt>
                      <c:pt idx="13">
                        <c:v>0.97223153110522775</c:v>
                      </c:pt>
                      <c:pt idx="14">
                        <c:v>0.98856710971875594</c:v>
                      </c:pt>
                      <c:pt idx="15">
                        <c:v>1.096291332056162</c:v>
                      </c:pt>
                      <c:pt idx="16">
                        <c:v>1.0359996556123698</c:v>
                      </c:pt>
                      <c:pt idx="17">
                        <c:v>1.1484968164963287</c:v>
                      </c:pt>
                      <c:pt idx="18">
                        <c:v>1.0211002566923555</c:v>
                      </c:pt>
                      <c:pt idx="19">
                        <c:v>1.0809090651447348</c:v>
                      </c:pt>
                      <c:pt idx="20">
                        <c:v>0.87755246773750084</c:v>
                      </c:pt>
                      <c:pt idx="21">
                        <c:v>0.85831900959275353</c:v>
                      </c:pt>
                      <c:pt idx="22">
                        <c:v>0.63688508373092145</c:v>
                      </c:pt>
                      <c:pt idx="23">
                        <c:v>0.5984500676216663</c:v>
                      </c:pt>
                      <c:pt idx="24">
                        <c:v>0.39829188302264346</c:v>
                      </c:pt>
                      <c:pt idx="25">
                        <c:v>0.32861718830065256</c:v>
                      </c:pt>
                      <c:pt idx="26">
                        <c:v>0.30853350640468313</c:v>
                      </c:pt>
                      <c:pt idx="27">
                        <c:v>0.2932046303212355</c:v>
                      </c:pt>
                      <c:pt idx="28">
                        <c:v>0.11919552715148582</c:v>
                      </c:pt>
                      <c:pt idx="29">
                        <c:v>9.0913834725367654E-2</c:v>
                      </c:pt>
                      <c:pt idx="30">
                        <c:v>0.14767164278137873</c:v>
                      </c:pt>
                      <c:pt idx="31">
                        <c:v>5.4081215038241932E-2</c:v>
                      </c:pt>
                      <c:pt idx="32">
                        <c:v>3.7206355482982831E-2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249B-4B87-9896-59DA4D2A65D1}"/>
                  </c:ext>
                </c:extLst>
              </c15:ser>
            </c15:filteredBarSeries>
          </c:ext>
        </c:extLst>
      </c:barChart>
      <c:catAx>
        <c:axId val="53570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39616"/>
        <c:crosses val="autoZero"/>
        <c:auto val="1"/>
        <c:lblAlgn val="ctr"/>
        <c:lblOffset val="100"/>
        <c:noMultiLvlLbl val="0"/>
      </c:catAx>
      <c:valAx>
        <c:axId val="9823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7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2546029792166674E-2"/>
          <c:y val="1.3090563272032726E-2"/>
          <c:w val="0.91027054024479093"/>
          <c:h val="8.45987551425126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88850501370054E-2"/>
          <c:y val="9.499204949450063E-2"/>
          <c:w val="0.9016634582391535"/>
          <c:h val="0.73506933508311456"/>
        </c:manualLayout>
      </c:layout>
      <c:barChart>
        <c:barDir val="col"/>
        <c:grouping val="clustered"/>
        <c:varyColors val="0"/>
        <c:ser>
          <c:idx val="0"/>
          <c:order val="0"/>
          <c:tx>
            <c:v>Reference oil 1</c:v>
          </c:tx>
          <c:spPr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'Library alkanes'!$B$45:$B$77</c:f>
              <c:strCache>
                <c:ptCount val="33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Pristane</c:v>
                </c:pt>
                <c:pt idx="9">
                  <c:v>C18</c:v>
                </c:pt>
                <c:pt idx="10">
                  <c:v>Phythane</c:v>
                </c:pt>
                <c:pt idx="11">
                  <c:v>C19</c:v>
                </c:pt>
                <c:pt idx="12">
                  <c:v>C20</c:v>
                </c:pt>
                <c:pt idx="13">
                  <c:v>C21</c:v>
                </c:pt>
                <c:pt idx="14">
                  <c:v>C22</c:v>
                </c:pt>
                <c:pt idx="15">
                  <c:v>C23</c:v>
                </c:pt>
                <c:pt idx="16">
                  <c:v>C24</c:v>
                </c:pt>
                <c:pt idx="17">
                  <c:v>C25</c:v>
                </c:pt>
                <c:pt idx="18">
                  <c:v>C26</c:v>
                </c:pt>
                <c:pt idx="19">
                  <c:v>C27</c:v>
                </c:pt>
                <c:pt idx="20">
                  <c:v>C28</c:v>
                </c:pt>
                <c:pt idx="21">
                  <c:v>C29</c:v>
                </c:pt>
                <c:pt idx="22">
                  <c:v>C30</c:v>
                </c:pt>
                <c:pt idx="23">
                  <c:v>C31</c:v>
                </c:pt>
                <c:pt idx="24">
                  <c:v>C32</c:v>
                </c:pt>
                <c:pt idx="25">
                  <c:v>C33</c:v>
                </c:pt>
                <c:pt idx="26">
                  <c:v>C34</c:v>
                </c:pt>
                <c:pt idx="27">
                  <c:v>C35</c:v>
                </c:pt>
                <c:pt idx="28">
                  <c:v>C36</c:v>
                </c:pt>
                <c:pt idx="29">
                  <c:v>C37</c:v>
                </c:pt>
                <c:pt idx="30">
                  <c:v>C38</c:v>
                </c:pt>
                <c:pt idx="31">
                  <c:v>C39</c:v>
                </c:pt>
                <c:pt idx="32">
                  <c:v>C40</c:v>
                </c:pt>
              </c:strCache>
            </c:strRef>
          </c:cat>
          <c:val>
            <c:numRef>
              <c:f>'Library alkanes'!$J$45:$J$77</c:f>
              <c:numCache>
                <c:formatCode>0.00</c:formatCode>
                <c:ptCount val="33"/>
                <c:pt idx="0">
                  <c:v>0.18133808563190362</c:v>
                </c:pt>
                <c:pt idx="1">
                  <c:v>0.23783901328914497</c:v>
                </c:pt>
                <c:pt idx="2">
                  <c:v>0.28791087935835374</c:v>
                </c:pt>
                <c:pt idx="3">
                  <c:v>0.39507063640120837</c:v>
                </c:pt>
                <c:pt idx="4">
                  <c:v>0.46853641570112098</c:v>
                </c:pt>
                <c:pt idx="5">
                  <c:v>0.59305054237693811</c:v>
                </c:pt>
                <c:pt idx="6">
                  <c:v>0.64237258631483607</c:v>
                </c:pt>
                <c:pt idx="7">
                  <c:v>1.1344916299971297</c:v>
                </c:pt>
                <c:pt idx="8">
                  <c:v>0.45747309740273434</c:v>
                </c:pt>
                <c:pt idx="9">
                  <c:v>0.7224067806217217</c:v>
                </c:pt>
                <c:pt idx="10">
                  <c:v>0.48264939123039197</c:v>
                </c:pt>
                <c:pt idx="11">
                  <c:v>0.81740551737458422</c:v>
                </c:pt>
                <c:pt idx="12">
                  <c:v>0.90691037150748433</c:v>
                </c:pt>
                <c:pt idx="13">
                  <c:v>0.97223153110522775</c:v>
                </c:pt>
                <c:pt idx="14">
                  <c:v>0.98856710971875594</c:v>
                </c:pt>
                <c:pt idx="15">
                  <c:v>1.096291332056162</c:v>
                </c:pt>
                <c:pt idx="16">
                  <c:v>1.0359996556123698</c:v>
                </c:pt>
                <c:pt idx="17">
                  <c:v>1.1484968164963287</c:v>
                </c:pt>
                <c:pt idx="18">
                  <c:v>1.0211002566923555</c:v>
                </c:pt>
                <c:pt idx="19">
                  <c:v>1.0809090651447348</c:v>
                </c:pt>
                <c:pt idx="20">
                  <c:v>0.87755246773750084</c:v>
                </c:pt>
                <c:pt idx="21">
                  <c:v>0.85831900959275353</c:v>
                </c:pt>
                <c:pt idx="22">
                  <c:v>0.63688508373092145</c:v>
                </c:pt>
                <c:pt idx="23">
                  <c:v>0.5984500676216663</c:v>
                </c:pt>
                <c:pt idx="24">
                  <c:v>0.39829188302264346</c:v>
                </c:pt>
                <c:pt idx="25">
                  <c:v>0.32861718830065256</c:v>
                </c:pt>
                <c:pt idx="26">
                  <c:v>0.30853350640468313</c:v>
                </c:pt>
                <c:pt idx="27">
                  <c:v>0.2932046303212355</c:v>
                </c:pt>
                <c:pt idx="28">
                  <c:v>0.11919552715148582</c:v>
                </c:pt>
                <c:pt idx="29">
                  <c:v>9.0913834725367654E-2</c:v>
                </c:pt>
                <c:pt idx="30">
                  <c:v>0.14767164278137873</c:v>
                </c:pt>
                <c:pt idx="31">
                  <c:v>5.4081215038241932E-2</c:v>
                </c:pt>
                <c:pt idx="32">
                  <c:v>3.7206355482982831E-2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2-449D-94DA-CFA9CBD76661}"/>
            </c:ext>
          </c:extLst>
        </c:ser>
        <c:ser>
          <c:idx val="3"/>
          <c:order val="1"/>
          <c:tx>
            <c:v>Tar ball 1</c:v>
          </c:tx>
          <c:spPr>
            <a:gradFill rotWithShape="1">
              <a:gsLst>
                <a:gs pos="0">
                  <a:schemeClr val="accent6">
                    <a:tint val="90000"/>
                    <a:shade val="51000"/>
                    <a:satMod val="130000"/>
                  </a:schemeClr>
                </a:gs>
                <a:gs pos="80000">
                  <a:schemeClr val="accent6">
                    <a:tint val="90000"/>
                    <a:shade val="93000"/>
                    <a:satMod val="130000"/>
                  </a:schemeClr>
                </a:gs>
                <a:gs pos="100000">
                  <a:schemeClr val="accent6">
                    <a:tint val="9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'Library alkanes'!$B$45:$B$77</c:f>
              <c:strCache>
                <c:ptCount val="33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Pristane</c:v>
                </c:pt>
                <c:pt idx="9">
                  <c:v>C18</c:v>
                </c:pt>
                <c:pt idx="10">
                  <c:v>Phythane</c:v>
                </c:pt>
                <c:pt idx="11">
                  <c:v>C19</c:v>
                </c:pt>
                <c:pt idx="12">
                  <c:v>C20</c:v>
                </c:pt>
                <c:pt idx="13">
                  <c:v>C21</c:v>
                </c:pt>
                <c:pt idx="14">
                  <c:v>C22</c:v>
                </c:pt>
                <c:pt idx="15">
                  <c:v>C23</c:v>
                </c:pt>
                <c:pt idx="16">
                  <c:v>C24</c:v>
                </c:pt>
                <c:pt idx="17">
                  <c:v>C25</c:v>
                </c:pt>
                <c:pt idx="18">
                  <c:v>C26</c:v>
                </c:pt>
                <c:pt idx="19">
                  <c:v>C27</c:v>
                </c:pt>
                <c:pt idx="20">
                  <c:v>C28</c:v>
                </c:pt>
                <c:pt idx="21">
                  <c:v>C29</c:v>
                </c:pt>
                <c:pt idx="22">
                  <c:v>C30</c:v>
                </c:pt>
                <c:pt idx="23">
                  <c:v>C31</c:v>
                </c:pt>
                <c:pt idx="24">
                  <c:v>C32</c:v>
                </c:pt>
                <c:pt idx="25">
                  <c:v>C33</c:v>
                </c:pt>
                <c:pt idx="26">
                  <c:v>C34</c:v>
                </c:pt>
                <c:pt idx="27">
                  <c:v>C35</c:v>
                </c:pt>
                <c:pt idx="28">
                  <c:v>C36</c:v>
                </c:pt>
                <c:pt idx="29">
                  <c:v>C37</c:v>
                </c:pt>
                <c:pt idx="30">
                  <c:v>C38</c:v>
                </c:pt>
                <c:pt idx="31">
                  <c:v>C39</c:v>
                </c:pt>
                <c:pt idx="32">
                  <c:v>C40</c:v>
                </c:pt>
              </c:strCache>
            </c:strRef>
          </c:cat>
          <c:val>
            <c:numRef>
              <c:f>'Library alkanes'!$W$45:$W$77</c:f>
              <c:numCache>
                <c:formatCode>0.00</c:formatCode>
                <c:ptCount val="33"/>
                <c:pt idx="0">
                  <c:v>4.3530763679085948E-4</c:v>
                </c:pt>
                <c:pt idx="1">
                  <c:v>1.9538588627601439E-3</c:v>
                </c:pt>
                <c:pt idx="2">
                  <c:v>4.8995113201078522E-3</c:v>
                </c:pt>
                <c:pt idx="3">
                  <c:v>3.2297136944158512E-2</c:v>
                </c:pt>
                <c:pt idx="4">
                  <c:v>0.10979562794846603</c:v>
                </c:pt>
                <c:pt idx="5">
                  <c:v>0.2598826229409984</c:v>
                </c:pt>
                <c:pt idx="6">
                  <c:v>0.38607894388223463</c:v>
                </c:pt>
                <c:pt idx="7">
                  <c:v>0.98146908838709934</c:v>
                </c:pt>
                <c:pt idx="8">
                  <c:v>0.36724760629639158</c:v>
                </c:pt>
                <c:pt idx="9">
                  <c:v>0.59915063623290121</c:v>
                </c:pt>
                <c:pt idx="10">
                  <c:v>0.38260908193576931</c:v>
                </c:pt>
                <c:pt idx="11">
                  <c:v>0.75206210536177553</c:v>
                </c:pt>
                <c:pt idx="12">
                  <c:v>0.85923555335698065</c:v>
                </c:pt>
                <c:pt idx="13">
                  <c:v>0.97148405136160121</c:v>
                </c:pt>
                <c:pt idx="14">
                  <c:v>1.0044217629582732</c:v>
                </c:pt>
                <c:pt idx="15">
                  <c:v>1.1240237748468291</c:v>
                </c:pt>
                <c:pt idx="16">
                  <c:v>1.040834857476316</c:v>
                </c:pt>
                <c:pt idx="17">
                  <c:v>1.1433337384879534</c:v>
                </c:pt>
                <c:pt idx="18">
                  <c:v>1.0111356931339091</c:v>
                </c:pt>
                <c:pt idx="19">
                  <c:v>1.0463470554474907</c:v>
                </c:pt>
                <c:pt idx="20">
                  <c:v>0.82173907368630028</c:v>
                </c:pt>
                <c:pt idx="21">
                  <c:v>0.77883387893306111</c:v>
                </c:pt>
                <c:pt idx="22">
                  <c:v>0.57513453695682559</c:v>
                </c:pt>
                <c:pt idx="23">
                  <c:v>0.46270710273987864</c:v>
                </c:pt>
                <c:pt idx="24">
                  <c:v>0.29883154370223952</c:v>
                </c:pt>
                <c:pt idx="25">
                  <c:v>0.20632675977748377</c:v>
                </c:pt>
                <c:pt idx="26">
                  <c:v>0.17233907200452642</c:v>
                </c:pt>
                <c:pt idx="27">
                  <c:v>0.15110752596932112</c:v>
                </c:pt>
                <c:pt idx="28">
                  <c:v>5.1535044784591241E-2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F2-449D-94DA-CFA9CBD76661}"/>
            </c:ext>
          </c:extLst>
        </c:ser>
        <c:ser>
          <c:idx val="2"/>
          <c:order val="2"/>
          <c:tx>
            <c:v>Tar ball 2</c:v>
          </c:tx>
          <c:spPr>
            <a:gradFill rotWithShape="1">
              <a:gsLst>
                <a:gs pos="0">
                  <a:schemeClr val="accent6">
                    <a:shade val="90000"/>
                    <a:shade val="51000"/>
                    <a:satMod val="130000"/>
                  </a:schemeClr>
                </a:gs>
                <a:gs pos="80000">
                  <a:schemeClr val="accent6">
                    <a:shade val="90000"/>
                    <a:shade val="93000"/>
                    <a:satMod val="130000"/>
                  </a:schemeClr>
                </a:gs>
                <a:gs pos="100000">
                  <a:schemeClr val="accent6">
                    <a:shade val="9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'Library alkanes'!$B$45:$B$77</c:f>
              <c:strCache>
                <c:ptCount val="33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Pristane</c:v>
                </c:pt>
                <c:pt idx="9">
                  <c:v>C18</c:v>
                </c:pt>
                <c:pt idx="10">
                  <c:v>Phythane</c:v>
                </c:pt>
                <c:pt idx="11">
                  <c:v>C19</c:v>
                </c:pt>
                <c:pt idx="12">
                  <c:v>C20</c:v>
                </c:pt>
                <c:pt idx="13">
                  <c:v>C21</c:v>
                </c:pt>
                <c:pt idx="14">
                  <c:v>C22</c:v>
                </c:pt>
                <c:pt idx="15">
                  <c:v>C23</c:v>
                </c:pt>
                <c:pt idx="16">
                  <c:v>C24</c:v>
                </c:pt>
                <c:pt idx="17">
                  <c:v>C25</c:v>
                </c:pt>
                <c:pt idx="18">
                  <c:v>C26</c:v>
                </c:pt>
                <c:pt idx="19">
                  <c:v>C27</c:v>
                </c:pt>
                <c:pt idx="20">
                  <c:v>C28</c:v>
                </c:pt>
                <c:pt idx="21">
                  <c:v>C29</c:v>
                </c:pt>
                <c:pt idx="22">
                  <c:v>C30</c:v>
                </c:pt>
                <c:pt idx="23">
                  <c:v>C31</c:v>
                </c:pt>
                <c:pt idx="24">
                  <c:v>C32</c:v>
                </c:pt>
                <c:pt idx="25">
                  <c:v>C33</c:v>
                </c:pt>
                <c:pt idx="26">
                  <c:v>C34</c:v>
                </c:pt>
                <c:pt idx="27">
                  <c:v>C35</c:v>
                </c:pt>
                <c:pt idx="28">
                  <c:v>C36</c:v>
                </c:pt>
                <c:pt idx="29">
                  <c:v>C37</c:v>
                </c:pt>
                <c:pt idx="30">
                  <c:v>C38</c:v>
                </c:pt>
                <c:pt idx="31">
                  <c:v>C39</c:v>
                </c:pt>
                <c:pt idx="32">
                  <c:v>C40</c:v>
                </c:pt>
              </c:strCache>
            </c:strRef>
          </c:cat>
          <c:val>
            <c:numRef>
              <c:f>'Library alkanes'!$X$45:$X$77</c:f>
              <c:numCache>
                <c:formatCode>0.00</c:formatCode>
                <c:ptCount val="33"/>
                <c:pt idx="0">
                  <c:v>8.4354577805980703E-4</c:v>
                </c:pt>
                <c:pt idx="1">
                  <c:v>1.4666729157885978E-3</c:v>
                </c:pt>
                <c:pt idx="2">
                  <c:v>6.0254187889904297E-3</c:v>
                </c:pt>
                <c:pt idx="3">
                  <c:v>3.2736559325430709E-2</c:v>
                </c:pt>
                <c:pt idx="4">
                  <c:v>0.11531386457667239</c:v>
                </c:pt>
                <c:pt idx="5">
                  <c:v>0.27010130175093372</c:v>
                </c:pt>
                <c:pt idx="6">
                  <c:v>0.39456757375756074</c:v>
                </c:pt>
                <c:pt idx="7">
                  <c:v>0.99921017724914618</c:v>
                </c:pt>
                <c:pt idx="8">
                  <c:v>0.38640779993236207</c:v>
                </c:pt>
                <c:pt idx="9">
                  <c:v>0.60374079350539156</c:v>
                </c:pt>
                <c:pt idx="10">
                  <c:v>0.39550322839406787</c:v>
                </c:pt>
                <c:pt idx="11">
                  <c:v>0.75684071071023806</c:v>
                </c:pt>
                <c:pt idx="12">
                  <c:v>0.86149608091801766</c:v>
                </c:pt>
                <c:pt idx="13">
                  <c:v>0.97227219187294833</c:v>
                </c:pt>
                <c:pt idx="14">
                  <c:v>0.99767110248648505</c:v>
                </c:pt>
                <c:pt idx="15">
                  <c:v>1.13525688903573</c:v>
                </c:pt>
                <c:pt idx="16">
                  <c:v>1.0333037356868189</c:v>
                </c:pt>
                <c:pt idx="17">
                  <c:v>1.096790730301578</c:v>
                </c:pt>
                <c:pt idx="18">
                  <c:v>1.0108218911996454</c:v>
                </c:pt>
                <c:pt idx="19">
                  <c:v>1.0389913505926198</c:v>
                </c:pt>
                <c:pt idx="20">
                  <c:v>0.81328030662053619</c:v>
                </c:pt>
                <c:pt idx="21">
                  <c:v>0.76720167204568113</c:v>
                </c:pt>
                <c:pt idx="22">
                  <c:v>0.55950562133936899</c:v>
                </c:pt>
                <c:pt idx="23">
                  <c:v>0.46533416708272735</c:v>
                </c:pt>
                <c:pt idx="24">
                  <c:v>0.30629022961496011</c:v>
                </c:pt>
                <c:pt idx="25">
                  <c:v>0.22522329543560762</c:v>
                </c:pt>
                <c:pt idx="26">
                  <c:v>0.18317988568733728</c:v>
                </c:pt>
                <c:pt idx="27">
                  <c:v>0.14724329325412713</c:v>
                </c:pt>
                <c:pt idx="28">
                  <c:v>4.8512664710988536E-2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F2-449D-94DA-CFA9CBD76661}"/>
            </c:ext>
          </c:extLst>
        </c:ser>
        <c:ser>
          <c:idx val="4"/>
          <c:order val="3"/>
          <c:tx>
            <c:v>Tar ball 3</c:v>
          </c:tx>
          <c:spPr>
            <a:gradFill rotWithShape="1">
              <a:gsLst>
                <a:gs pos="0">
                  <a:schemeClr val="accent6">
                    <a:tint val="70000"/>
                    <a:shade val="51000"/>
                    <a:satMod val="130000"/>
                  </a:schemeClr>
                </a:gs>
                <a:gs pos="80000">
                  <a:schemeClr val="accent6">
                    <a:tint val="70000"/>
                    <a:shade val="93000"/>
                    <a:satMod val="130000"/>
                  </a:schemeClr>
                </a:gs>
                <a:gs pos="100000">
                  <a:schemeClr val="accent6">
                    <a:tint val="7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'Library alkanes'!$B$45:$B$77</c:f>
              <c:strCache>
                <c:ptCount val="33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Pristane</c:v>
                </c:pt>
                <c:pt idx="9">
                  <c:v>C18</c:v>
                </c:pt>
                <c:pt idx="10">
                  <c:v>Phythane</c:v>
                </c:pt>
                <c:pt idx="11">
                  <c:v>C19</c:v>
                </c:pt>
                <c:pt idx="12">
                  <c:v>C20</c:v>
                </c:pt>
                <c:pt idx="13">
                  <c:v>C21</c:v>
                </c:pt>
                <c:pt idx="14">
                  <c:v>C22</c:v>
                </c:pt>
                <c:pt idx="15">
                  <c:v>C23</c:v>
                </c:pt>
                <c:pt idx="16">
                  <c:v>C24</c:v>
                </c:pt>
                <c:pt idx="17">
                  <c:v>C25</c:v>
                </c:pt>
                <c:pt idx="18">
                  <c:v>C26</c:v>
                </c:pt>
                <c:pt idx="19">
                  <c:v>C27</c:v>
                </c:pt>
                <c:pt idx="20">
                  <c:v>C28</c:v>
                </c:pt>
                <c:pt idx="21">
                  <c:v>C29</c:v>
                </c:pt>
                <c:pt idx="22">
                  <c:v>C30</c:v>
                </c:pt>
                <c:pt idx="23">
                  <c:v>C31</c:v>
                </c:pt>
                <c:pt idx="24">
                  <c:v>C32</c:v>
                </c:pt>
                <c:pt idx="25">
                  <c:v>C33</c:v>
                </c:pt>
                <c:pt idx="26">
                  <c:v>C34</c:v>
                </c:pt>
                <c:pt idx="27">
                  <c:v>C35</c:v>
                </c:pt>
                <c:pt idx="28">
                  <c:v>C36</c:v>
                </c:pt>
                <c:pt idx="29">
                  <c:v>C37</c:v>
                </c:pt>
                <c:pt idx="30">
                  <c:v>C38</c:v>
                </c:pt>
                <c:pt idx="31">
                  <c:v>C39</c:v>
                </c:pt>
                <c:pt idx="32">
                  <c:v>C40</c:v>
                </c:pt>
              </c:strCache>
            </c:strRef>
          </c:cat>
          <c:val>
            <c:numRef>
              <c:f>'Library alkanes'!$Y$45:$Y$76</c:f>
              <c:numCache>
                <c:formatCode>0.00</c:formatCode>
                <c:ptCount val="32"/>
                <c:pt idx="0">
                  <c:v>4.276144439560651E-4</c:v>
                </c:pt>
                <c:pt idx="1">
                  <c:v>9.7249540749791961E-4</c:v>
                </c:pt>
                <c:pt idx="2">
                  <c:v>1.9950717859096127E-3</c:v>
                </c:pt>
                <c:pt idx="3">
                  <c:v>1.5167291708002731E-2</c:v>
                </c:pt>
                <c:pt idx="4">
                  <c:v>7.2280401414545503E-2</c:v>
                </c:pt>
                <c:pt idx="5">
                  <c:v>0.21853548201347323</c:v>
                </c:pt>
                <c:pt idx="6">
                  <c:v>0.36306115111527704</c:v>
                </c:pt>
                <c:pt idx="7">
                  <c:v>0.96972662323521597</c:v>
                </c:pt>
                <c:pt idx="8">
                  <c:v>0.36779819458253954</c:v>
                </c:pt>
                <c:pt idx="9">
                  <c:v>0.61389469879516589</c:v>
                </c:pt>
                <c:pt idx="10">
                  <c:v>0.39569730185918439</c:v>
                </c:pt>
                <c:pt idx="11">
                  <c:v>0.77284183837659504</c:v>
                </c:pt>
                <c:pt idx="12">
                  <c:v>0.8740624148816114</c:v>
                </c:pt>
                <c:pt idx="13">
                  <c:v>0.97762924635011428</c:v>
                </c:pt>
                <c:pt idx="14">
                  <c:v>0.993101338551863</c:v>
                </c:pt>
                <c:pt idx="15">
                  <c:v>1.1280199364794539</c:v>
                </c:pt>
                <c:pt idx="16">
                  <c:v>1.0271870637369576</c:v>
                </c:pt>
                <c:pt idx="17">
                  <c:v>1.1071877935322754</c:v>
                </c:pt>
                <c:pt idx="18">
                  <c:v>0.98591649132163039</c:v>
                </c:pt>
                <c:pt idx="19">
                  <c:v>1.054722506117121</c:v>
                </c:pt>
                <c:pt idx="20">
                  <c:v>0.83168790377204949</c:v>
                </c:pt>
                <c:pt idx="21">
                  <c:v>0.78211960790513801</c:v>
                </c:pt>
                <c:pt idx="22">
                  <c:v>0.57282506664467425</c:v>
                </c:pt>
                <c:pt idx="23">
                  <c:v>0.48262415288422938</c:v>
                </c:pt>
                <c:pt idx="24">
                  <c:v>0.33336575498342647</c:v>
                </c:pt>
                <c:pt idx="25">
                  <c:v>0.21321549604477444</c:v>
                </c:pt>
                <c:pt idx="26">
                  <c:v>0.18299910372012548</c:v>
                </c:pt>
                <c:pt idx="27">
                  <c:v>0.15028189885098536</c:v>
                </c:pt>
                <c:pt idx="28">
                  <c:v>4.9584475872898999E-2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F2-449D-94DA-CFA9CBD76661}"/>
            </c:ext>
          </c:extLst>
        </c:ser>
        <c:ser>
          <c:idx val="5"/>
          <c:order val="4"/>
          <c:tx>
            <c:v>Tar ball 4</c:v>
          </c:tx>
          <c:spPr>
            <a:gradFill rotWithShape="1">
              <a:gsLst>
                <a:gs pos="0">
                  <a:schemeClr val="accent6">
                    <a:tint val="50000"/>
                    <a:shade val="51000"/>
                    <a:satMod val="130000"/>
                  </a:schemeClr>
                </a:gs>
                <a:gs pos="80000">
                  <a:schemeClr val="accent6">
                    <a:tint val="50000"/>
                    <a:shade val="93000"/>
                    <a:satMod val="130000"/>
                  </a:schemeClr>
                </a:gs>
                <a:gs pos="100000">
                  <a:schemeClr val="accent6">
                    <a:tint val="5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'Library alkanes'!$B$45:$B$77</c:f>
              <c:strCache>
                <c:ptCount val="33"/>
                <c:pt idx="0">
                  <c:v>C10</c:v>
                </c:pt>
                <c:pt idx="1">
                  <c:v>C11</c:v>
                </c:pt>
                <c:pt idx="2">
                  <c:v>C12</c:v>
                </c:pt>
                <c:pt idx="3">
                  <c:v>C13</c:v>
                </c:pt>
                <c:pt idx="4">
                  <c:v>C14</c:v>
                </c:pt>
                <c:pt idx="5">
                  <c:v>C15</c:v>
                </c:pt>
                <c:pt idx="6">
                  <c:v>C16</c:v>
                </c:pt>
                <c:pt idx="7">
                  <c:v>C17</c:v>
                </c:pt>
                <c:pt idx="8">
                  <c:v>Pristane</c:v>
                </c:pt>
                <c:pt idx="9">
                  <c:v>C18</c:v>
                </c:pt>
                <c:pt idx="10">
                  <c:v>Phythane</c:v>
                </c:pt>
                <c:pt idx="11">
                  <c:v>C19</c:v>
                </c:pt>
                <c:pt idx="12">
                  <c:v>C20</c:v>
                </c:pt>
                <c:pt idx="13">
                  <c:v>C21</c:v>
                </c:pt>
                <c:pt idx="14">
                  <c:v>C22</c:v>
                </c:pt>
                <c:pt idx="15">
                  <c:v>C23</c:v>
                </c:pt>
                <c:pt idx="16">
                  <c:v>C24</c:v>
                </c:pt>
                <c:pt idx="17">
                  <c:v>C25</c:v>
                </c:pt>
                <c:pt idx="18">
                  <c:v>C26</c:v>
                </c:pt>
                <c:pt idx="19">
                  <c:v>C27</c:v>
                </c:pt>
                <c:pt idx="20">
                  <c:v>C28</c:v>
                </c:pt>
                <c:pt idx="21">
                  <c:v>C29</c:v>
                </c:pt>
                <c:pt idx="22">
                  <c:v>C30</c:v>
                </c:pt>
                <c:pt idx="23">
                  <c:v>C31</c:v>
                </c:pt>
                <c:pt idx="24">
                  <c:v>C32</c:v>
                </c:pt>
                <c:pt idx="25">
                  <c:v>C33</c:v>
                </c:pt>
                <c:pt idx="26">
                  <c:v>C34</c:v>
                </c:pt>
                <c:pt idx="27">
                  <c:v>C35</c:v>
                </c:pt>
                <c:pt idx="28">
                  <c:v>C36</c:v>
                </c:pt>
                <c:pt idx="29">
                  <c:v>C37</c:v>
                </c:pt>
                <c:pt idx="30">
                  <c:v>C38</c:v>
                </c:pt>
                <c:pt idx="31">
                  <c:v>C39</c:v>
                </c:pt>
                <c:pt idx="32">
                  <c:v>C40</c:v>
                </c:pt>
              </c:strCache>
            </c:strRef>
          </c:cat>
          <c:val>
            <c:numRef>
              <c:f>'Library alkanes'!$Z$45:$Z$77</c:f>
              <c:numCache>
                <c:formatCode>0.00</c:formatCode>
                <c:ptCount val="33"/>
                <c:pt idx="0">
                  <c:v>2.4073628973761773E-4</c:v>
                </c:pt>
                <c:pt idx="1">
                  <c:v>1.2684950651559088E-3</c:v>
                </c:pt>
                <c:pt idx="2">
                  <c:v>1.5589070972203366E-3</c:v>
                </c:pt>
                <c:pt idx="3">
                  <c:v>1.3179209590745663E-2</c:v>
                </c:pt>
                <c:pt idx="4">
                  <c:v>6.258570351535829E-2</c:v>
                </c:pt>
                <c:pt idx="5">
                  <c:v>0.21019349759817788</c:v>
                </c:pt>
                <c:pt idx="6">
                  <c:v>0.37622173299617712</c:v>
                </c:pt>
                <c:pt idx="7">
                  <c:v>1.0151649459508818</c:v>
                </c:pt>
                <c:pt idx="8">
                  <c:v>0.39156786313386505</c:v>
                </c:pt>
                <c:pt idx="9">
                  <c:v>0.63079021848772987</c:v>
                </c:pt>
                <c:pt idx="10">
                  <c:v>0.41255498244903116</c:v>
                </c:pt>
                <c:pt idx="11">
                  <c:v>0.78209650385946716</c:v>
                </c:pt>
                <c:pt idx="12">
                  <c:v>0.88185480050942033</c:v>
                </c:pt>
                <c:pt idx="13">
                  <c:v>0.97191574559071203</c:v>
                </c:pt>
                <c:pt idx="14">
                  <c:v>0.99713882421162758</c:v>
                </c:pt>
                <c:pt idx="15">
                  <c:v>1.1155174409032826</c:v>
                </c:pt>
                <c:pt idx="16">
                  <c:v>1.0335731887849575</c:v>
                </c:pt>
                <c:pt idx="17">
                  <c:v>1.1086939339069835</c:v>
                </c:pt>
                <c:pt idx="18">
                  <c:v>0.9773611181615719</c:v>
                </c:pt>
                <c:pt idx="19">
                  <c:v>1.0422239694627633</c:v>
                </c:pt>
                <c:pt idx="20">
                  <c:v>0.82891015918606326</c:v>
                </c:pt>
                <c:pt idx="21">
                  <c:v>0.77553533769172822</c:v>
                </c:pt>
                <c:pt idx="22">
                  <c:v>0.54556075374150192</c:v>
                </c:pt>
                <c:pt idx="23">
                  <c:v>0.47813004868310932</c:v>
                </c:pt>
                <c:pt idx="24">
                  <c:v>0.32766487062893518</c:v>
                </c:pt>
                <c:pt idx="25">
                  <c:v>0.22734044688003857</c:v>
                </c:pt>
                <c:pt idx="26">
                  <c:v>0.17963042364678208</c:v>
                </c:pt>
                <c:pt idx="27">
                  <c:v>0.16123173384007686</c:v>
                </c:pt>
                <c:pt idx="28">
                  <c:v>5.1505220553094422E-2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F2-449D-94DA-CFA9CBD76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70944"/>
        <c:axId val="98239616"/>
      </c:barChart>
      <c:catAx>
        <c:axId val="53570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39616"/>
        <c:crosses val="autoZero"/>
        <c:auto val="1"/>
        <c:lblAlgn val="ctr"/>
        <c:lblOffset val="100"/>
        <c:noMultiLvlLbl val="0"/>
      </c:catAx>
      <c:valAx>
        <c:axId val="9823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7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2546029792166674E-2"/>
          <c:y val="1.3090563272032726E-2"/>
          <c:w val="0.91027054024479093"/>
          <c:h val="8.45987551425126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en-US" sz="1050" dirty="0"/>
              <a:t>Normative</a:t>
            </a:r>
            <a:r>
              <a:rPr lang="en-US" sz="1050" baseline="0" dirty="0"/>
              <a:t> PAHs and biomarker ratios – </a:t>
            </a:r>
            <a:r>
              <a:rPr lang="en-US" sz="1050" b="1" i="0" u="none" strike="noStrike" baseline="0" dirty="0"/>
              <a:t>Tar ball 2 vs reference oil 1</a:t>
            </a:r>
            <a:endParaRPr lang="en-US" sz="1050" dirty="0"/>
          </a:p>
        </c:rich>
      </c:tx>
      <c:layout>
        <c:manualLayout>
          <c:xMode val="edge"/>
          <c:yMode val="edge"/>
          <c:x val="0.12257775736510444"/>
          <c:y val="2.1978021978021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138297195936634"/>
          <c:y val="0.16061187080510389"/>
          <c:w val="0.77960049722742775"/>
          <c:h val="0.7946815409465420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'Nor_&amp; inf ratios_crit_diff'!$A$71:$A$96</c:f>
              <c:strCache>
                <c:ptCount val="26"/>
                <c:pt idx="0">
                  <c:v>C17/Pr</c:v>
                </c:pt>
                <c:pt idx="1">
                  <c:v>C18/Ph</c:v>
                </c:pt>
                <c:pt idx="2">
                  <c:v>Pr/Ph</c:v>
                </c:pt>
                <c:pt idx="3">
                  <c:v>2-MP/1-MP</c:v>
                </c:pt>
                <c:pt idx="4">
                  <c:v>4-MDBT/1-MDBT</c:v>
                </c:pt>
                <c:pt idx="5">
                  <c:v>2-MFL/4-MPy</c:v>
                </c:pt>
                <c:pt idx="6">
                  <c:v>B(a)F/4-MPy</c:v>
                </c:pt>
                <c:pt idx="7">
                  <c:v>B(b+c)F/4-MPy</c:v>
                </c:pt>
                <c:pt idx="8">
                  <c:v>2-MPy/4-MPy</c:v>
                </c:pt>
                <c:pt idx="9">
                  <c:v>1-MPy/4-MPy</c:v>
                </c:pt>
                <c:pt idx="10">
                  <c:v>Retene/T-M-phe</c:v>
                </c:pt>
                <c:pt idx="11">
                  <c:v>BNT/T-M-phe</c:v>
                </c:pt>
                <c:pt idx="13">
                  <c:v>27-Ts/30ab</c:v>
                </c:pt>
                <c:pt idx="14">
                  <c:v>27-Tm/30ab</c:v>
                </c:pt>
                <c:pt idx="15">
                  <c:v>28ab/30ab</c:v>
                </c:pt>
                <c:pt idx="16">
                  <c:v>29ab/30ab</c:v>
                </c:pt>
                <c:pt idx="17">
                  <c:v>30O/30ab</c:v>
                </c:pt>
                <c:pt idx="18">
                  <c:v>31abS/30ab</c:v>
                </c:pt>
                <c:pt idx="19">
                  <c:v>30G/30ab</c:v>
                </c:pt>
                <c:pt idx="20">
                  <c:v>27dbR/27dbS</c:v>
                </c:pt>
                <c:pt idx="21">
                  <c:v>27bb/29bb</c:v>
                </c:pt>
                <c:pt idx="22">
                  <c:v>SC26/RC26+SC27</c:v>
                </c:pt>
                <c:pt idx="23">
                  <c:v>SC28/RC26+SC27</c:v>
                </c:pt>
                <c:pt idx="24">
                  <c:v>RC27/RC26+SC27</c:v>
                </c:pt>
                <c:pt idx="25">
                  <c:v>RC28/RC26+SC27</c:v>
                </c:pt>
              </c:strCache>
            </c:strRef>
          </c:cat>
          <c:val>
            <c:numRef>
              <c:f>'Nor_&amp; inf ratios_crit_diff'!$BY$71:$BY$96</c:f>
              <c:numCache>
                <c:formatCode>0.00</c:formatCode>
                <c:ptCount val="26"/>
                <c:pt idx="0">
                  <c:v>4.1807204721131503</c:v>
                </c:pt>
                <c:pt idx="1">
                  <c:v>1.7520449696016069</c:v>
                </c:pt>
                <c:pt idx="2">
                  <c:v>2.8025798080710591</c:v>
                </c:pt>
                <c:pt idx="3">
                  <c:v>8.3664558271860408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3">
                  <c:v>6.6862616628552294</c:v>
                </c:pt>
                <c:pt idx="14">
                  <c:v>4.5908117576437677</c:v>
                </c:pt>
                <c:pt idx="15">
                  <c:v>0</c:v>
                </c:pt>
                <c:pt idx="16">
                  <c:v>6.1160953893289687</c:v>
                </c:pt>
                <c:pt idx="17">
                  <c:v>0</c:v>
                </c:pt>
                <c:pt idx="18">
                  <c:v>9.749728307607743</c:v>
                </c:pt>
                <c:pt idx="19">
                  <c:v>10.594279455900299</c:v>
                </c:pt>
                <c:pt idx="20">
                  <c:v>0</c:v>
                </c:pt>
                <c:pt idx="21">
                  <c:v>6.9377352522931579</c:v>
                </c:pt>
                <c:pt idx="22">
                  <c:v>6.4144043896943774</c:v>
                </c:pt>
                <c:pt idx="23">
                  <c:v>3.4677519704515642</c:v>
                </c:pt>
                <c:pt idx="24">
                  <c:v>9.0216432002813658</c:v>
                </c:pt>
                <c:pt idx="25">
                  <c:v>2.0137885005264002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DA-46F1-A64C-7C902347C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945600"/>
        <c:axId val="49963776"/>
      </c:barChart>
      <c:scatterChart>
        <c:scatterStyle val="smoothMarker"/>
        <c:varyColors val="0"/>
        <c:ser>
          <c:idx val="1"/>
          <c:order val="1"/>
          <c:tx>
            <c:v>14</c:v>
          </c:tx>
          <c:marker>
            <c:symbol val="none"/>
          </c:marker>
          <c:xVal>
            <c:numRef>
              <c:f>'Nor_&amp; inf ratios_crit_diff'!$BT$98:$BT$99</c:f>
              <c:numCache>
                <c:formatCode>General</c:formatCode>
                <c:ptCount val="2"/>
                <c:pt idx="0">
                  <c:v>14</c:v>
                </c:pt>
                <c:pt idx="1">
                  <c:v>14</c:v>
                </c:pt>
              </c:numCache>
            </c:numRef>
          </c:xVal>
          <c:yVal>
            <c:numRef>
              <c:f>'Nor_&amp; inf ratios_crit_diff'!$BS$98:$BS$99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EDA-46F1-A64C-7C902347C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975296"/>
        <c:axId val="49965312"/>
      </c:scatterChart>
      <c:catAx>
        <c:axId val="499456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49963776"/>
        <c:crosses val="autoZero"/>
        <c:auto val="1"/>
        <c:lblAlgn val="ctr"/>
        <c:lblOffset val="100"/>
        <c:noMultiLvlLbl val="0"/>
      </c:catAx>
      <c:valAx>
        <c:axId val="49963776"/>
        <c:scaling>
          <c:orientation val="minMax"/>
          <c:min val="0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49945600"/>
        <c:crosses val="autoZero"/>
        <c:crossBetween val="between"/>
        <c:majorUnit val="14"/>
      </c:valAx>
      <c:valAx>
        <c:axId val="49965312"/>
        <c:scaling>
          <c:orientation val="minMax"/>
          <c:max val="1"/>
        </c:scaling>
        <c:delete val="1"/>
        <c:axPos val="r"/>
        <c:numFmt formatCode="General" sourceLinked="1"/>
        <c:majorTickMark val="out"/>
        <c:minorTickMark val="none"/>
        <c:tickLblPos val="none"/>
        <c:crossAx val="49975296"/>
        <c:crosses val="max"/>
        <c:crossBetween val="midCat"/>
      </c:valAx>
      <c:valAx>
        <c:axId val="49975296"/>
        <c:scaling>
          <c:orientation val="minMax"/>
          <c:max val="7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49965312"/>
        <c:crosses val="max"/>
        <c:crossBetween val="midCat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3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3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3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3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81853-1122-4737-AE0A-79FE72EBDCBB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E4AC7-CB99-49A4-AE92-A987AC281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3E9F63-6DE7-4F8B-900F-A901BC58C70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703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 of action: set of facts sufficient to justify a righto sue to obtain money.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E4AC7-CB99-49A4-AE92-A987AC2813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0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Petroleum is family of chemicals both naturally and man made contain up to 10,000 hydrocarbon and non hydrocarbon.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E4AC7-CB99-49A4-AE92-A987AC2813D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3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ChangeArrowheads="1"/>
          </p:cNvSpPr>
          <p:nvPr/>
        </p:nvSpPr>
        <p:spPr bwMode="auto">
          <a:xfrm>
            <a:off x="4021141" y="9720376"/>
            <a:ext cx="3076476" cy="51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77" tIns="47338" rIns="94677" bIns="47338" anchor="b"/>
          <a:lstStyle>
            <a:lvl1pPr eaLnBrk="0" hangingPunct="0">
              <a:spcBef>
                <a:spcPts val="4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4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4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4238F301-F930-4F12-A4EA-86C40D383876}" type="slidenum">
              <a:rPr lang="en-US" altLang="en-US"/>
              <a:pPr algn="r" eaLnBrk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15363" name="Slide Image Placeholder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63455" y="769738"/>
            <a:ext cx="5772391" cy="3837374"/>
          </a:xfrm>
          <a:ln/>
        </p:spPr>
      </p:sp>
      <p:sp>
        <p:nvSpPr>
          <p:cNvPr id="15364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712289" y="4862614"/>
            <a:ext cx="5674725" cy="46022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7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7588" cy="6859588"/>
          </a:xfrm>
          <a:prstGeom prst="rect">
            <a:avLst/>
          </a:prstGeom>
          <a:noFill/>
        </p:spPr>
      </p:pic>
      <p:sp>
        <p:nvSpPr>
          <p:cNvPr id="550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81200" y="2438400"/>
            <a:ext cx="70993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50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733800"/>
            <a:ext cx="7086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76400"/>
            <a:ext cx="35052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76400"/>
            <a:ext cx="35052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60400" y="6553200"/>
            <a:ext cx="6934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15400" y="6553200"/>
            <a:ext cx="41275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742B9-F95C-4B6B-B45F-948FDDB5C0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03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89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907588" cy="6859588"/>
          </a:xfrm>
          <a:prstGeom prst="rect">
            <a:avLst/>
          </a:prstGeom>
          <a:noFill/>
        </p:spPr>
      </p:pic>
      <p:sp>
        <p:nvSpPr>
          <p:cNvPr id="549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et modifiez le titre</a:t>
            </a:r>
          </a:p>
        </p:txBody>
      </p:sp>
      <p:sp>
        <p:nvSpPr>
          <p:cNvPr id="5498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7640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9369425" y="6477000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E8B1ABED-CB97-46AA-87F2-0A7A4F37B42E}" type="slidenum">
              <a:rPr lang="en-GB" sz="800">
                <a:latin typeface="Arial" charset="0"/>
              </a:rPr>
              <a:pPr/>
              <a:t>‹#›</a:t>
            </a:fld>
            <a:endParaRPr lang="en-GB" sz="1400"/>
          </a:p>
        </p:txBody>
      </p:sp>
      <p:sp>
        <p:nvSpPr>
          <p:cNvPr id="549894" name="Line 6"/>
          <p:cNvSpPr>
            <a:spLocks noChangeShapeType="1"/>
          </p:cNvSpPr>
          <p:nvPr/>
        </p:nvSpPr>
        <p:spPr bwMode="auto">
          <a:xfrm>
            <a:off x="152400" y="6477000"/>
            <a:ext cx="9505950" cy="0"/>
          </a:xfrm>
          <a:prstGeom prst="line">
            <a:avLst/>
          </a:prstGeom>
          <a:noFill/>
          <a:ln w="12700">
            <a:solidFill>
              <a:srgbClr val="8B8B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895" name="Line 7"/>
          <p:cNvSpPr>
            <a:spLocks noChangeShapeType="1"/>
          </p:cNvSpPr>
          <p:nvPr/>
        </p:nvSpPr>
        <p:spPr bwMode="auto">
          <a:xfrm flipV="1">
            <a:off x="9372600" y="1676400"/>
            <a:ext cx="0" cy="5029200"/>
          </a:xfrm>
          <a:prstGeom prst="line">
            <a:avLst/>
          </a:prstGeom>
          <a:noFill/>
          <a:ln w="12700">
            <a:solidFill>
              <a:srgbClr val="8B8B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rgbClr val="FF3F00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buSzPct val="10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-"/>
        <a:defRPr sz="14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epa.gov/eco-research/stable-isotope-mixing-modelspublica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81000"/>
            <a:ext cx="7099300" cy="1143000"/>
          </a:xfrm>
        </p:spPr>
        <p:txBody>
          <a:bodyPr/>
          <a:lstStyle/>
          <a:p>
            <a:pPr algn="ctr"/>
            <a:r>
              <a:rPr lang="en-US" sz="2000" b="1" u="sng" dirty="0"/>
              <a:t>Advances in oil spill forensic using biomarkers and isotope ratio technique.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105400"/>
            <a:ext cx="6781800" cy="990600"/>
          </a:xfrm>
        </p:spPr>
        <p:txBody>
          <a:bodyPr/>
          <a:lstStyle/>
          <a:p>
            <a:r>
              <a:rPr lang="en-US" dirty="0"/>
              <a:t>Harry Behzadi,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VP of Business Development North America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465699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accent4"/>
                </a:solidFill>
              </a:rPr>
              <a:t>BIOMARKERS WITH  </a:t>
            </a:r>
            <a:r>
              <a:rPr lang="en-US" dirty="0" err="1">
                <a:solidFill>
                  <a:schemeClr val="accent4"/>
                </a:solidFill>
              </a:rPr>
              <a:t>gc</a:t>
            </a:r>
            <a:r>
              <a:rPr lang="en-US" dirty="0">
                <a:solidFill>
                  <a:schemeClr val="accent4"/>
                </a:solidFill>
              </a:rPr>
              <a:t>-MS Technique</a:t>
            </a:r>
            <a:br>
              <a:rPr lang="en-US" dirty="0">
                <a:solidFill>
                  <a:schemeClr val="accent4"/>
                </a:solidFill>
              </a:rPr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0926" y="1268768"/>
          <a:ext cx="8175678" cy="4932060"/>
        </p:xfrm>
        <a:graphic>
          <a:graphicData uri="http://schemas.openxmlformats.org/drawingml/2006/table">
            <a:tbl>
              <a:tblPr/>
              <a:tblGrid>
                <a:gridCol w="1186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2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2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27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27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85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85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53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53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53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530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79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Calibri"/>
                          <a:cs typeface="Times New Roman"/>
                        </a:rPr>
                        <a:t>NS1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Calibri"/>
                          <a:cs typeface="Times New Roman"/>
                        </a:rPr>
                        <a:t>NS2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Calibri"/>
                          <a:cs typeface="Times New Roman"/>
                        </a:rPr>
                        <a:t>NS3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Calibri"/>
                          <a:cs typeface="Times New Roman"/>
                        </a:rPr>
                        <a:t>NS4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Calibri"/>
                          <a:cs typeface="Times New Roman"/>
                        </a:rPr>
                        <a:t>NS5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Calibri"/>
                          <a:cs typeface="Times New Roman"/>
                        </a:rPr>
                        <a:t>NS6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Calibri"/>
                          <a:cs typeface="Times New Roman"/>
                        </a:rPr>
                        <a:t>NS7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Calibri"/>
                          <a:cs typeface="Times New Roman"/>
                        </a:rPr>
                        <a:t>R1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Times New Roman"/>
                        </a:rPr>
                        <a:t>R2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Calibri"/>
                          <a:cs typeface="Times New Roman"/>
                        </a:rPr>
                        <a:t>R3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Calibri"/>
                          <a:cs typeface="Times New Roman"/>
                        </a:rPr>
                        <a:t>R4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Calibri"/>
                          <a:cs typeface="Times New Roman"/>
                        </a:rPr>
                        <a:t>R5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Calibri"/>
                          <a:cs typeface="Times New Roman"/>
                        </a:rPr>
                        <a:t>R6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560">
                <a:tc gridSpan="1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Terpane (hopane) ratios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%27Ts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43.8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44.7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62.6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56.9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57.6</a:t>
                      </a:r>
                      <a:endParaRPr lang="en-US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51.8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49.2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45.0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45.4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42.0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%28ab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0.0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18.2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0.0</a:t>
                      </a:r>
                      <a:endParaRPr lang="en-US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7.9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19.3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8.0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13.3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%25nor30ab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43.4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16.1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0.0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18.2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0.0</a:t>
                      </a:r>
                      <a:endParaRPr lang="en-US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8.5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16.7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7.3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5.6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%30O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0.0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0.0</a:t>
                      </a:r>
                      <a:endParaRPr lang="en-US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50.6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70.0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%32abS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55.8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58.1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58.1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57.7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59.2</a:t>
                      </a:r>
                      <a:endParaRPr lang="en-US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57.6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58.3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57.9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58.2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59.2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560">
                <a:tc gridSpan="1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Sterane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diasterane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ratios*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%29aaS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41.4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50.0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40.3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38.7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%29bb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68.6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20.1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24.8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34.8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19.0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%27bbSTER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41.0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42.9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59.6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35.1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28.7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Calibri"/>
                          <a:cs typeface="Times New Roman"/>
                        </a:rPr>
                        <a:t>22.5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%28bbSTER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27.5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34.1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40.4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39.2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38.5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Calibri"/>
                          <a:cs typeface="Times New Roman"/>
                        </a:rPr>
                        <a:t>46.4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%29bbSTER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31.5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23.0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0.0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25.7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32.7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Calibri"/>
                          <a:cs typeface="Times New Roman"/>
                        </a:rPr>
                        <a:t>31.1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560">
                <a:tc gridSpan="1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Triaromatic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steroid hydrocarbon ratios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%TA21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33.9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18.7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35.9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25.2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33.4</a:t>
                      </a:r>
                      <a:endParaRPr lang="en-US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21.1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26.6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32.9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13.3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15.6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10.0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%TA26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42.7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36.4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30.0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26.1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36.6</a:t>
                      </a:r>
                      <a:endParaRPr lang="en-US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39.8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32.4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16.2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29.7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36.4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19.9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%TA27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48.2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55.5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53.5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51.1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51.0</a:t>
                      </a:r>
                      <a:endParaRPr lang="en-US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51.2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49.2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26.8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50.0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55.7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48.6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424609" y="1124744"/>
          <a:ext cx="6712521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424609" y="458287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800" dirty="0">
                <a:latin typeface="Arial" charset="0"/>
              </a:rPr>
              <a:t>δ</a:t>
            </a:r>
            <a:r>
              <a:rPr lang="en-US" sz="1800" baseline="30000" dirty="0">
                <a:latin typeface="Arial" charset="0"/>
              </a:rPr>
              <a:t>13</a:t>
            </a:r>
            <a:r>
              <a:rPr lang="en-US" sz="1800" dirty="0">
                <a:latin typeface="Arial" charset="0"/>
              </a:rPr>
              <a:t>C of bulk crude oil samples (error bars represent ± 1</a:t>
            </a:r>
            <a:r>
              <a:rPr lang="el-GR" sz="1800" dirty="0">
                <a:latin typeface="Arial" charset="0"/>
              </a:rPr>
              <a:t>σ</a:t>
            </a:r>
            <a:r>
              <a:rPr lang="en-US" sz="1800" dirty="0">
                <a:latin typeface="Arial" charset="0"/>
              </a:rPr>
              <a:t> of three repetitions)</a:t>
            </a:r>
            <a:endParaRPr lang="pl-PL" sz="1800" dirty="0"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0472" y="4985792"/>
            <a:ext cx="92170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3F00"/>
              </a:buClr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lvl="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r>
              <a:rPr lang="en-GB" sz="2000" dirty="0">
                <a:latin typeface="Arial" charset="0"/>
              </a:rPr>
              <a:t>Considerable differences in bulk stable carbon isotope ratios were found amongst the analysed oils but some of the oils had a similar bulk carbon isotope ratio e.g. R5 and R6, NS1 and R1 or R3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520952" y="1844824"/>
            <a:ext cx="3024336" cy="158417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5288" y="191683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North Sea oils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056871" y="381000"/>
            <a:ext cx="749864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eaLnBrk="0" hangingPunct="0">
              <a:defRPr/>
            </a:pPr>
            <a:r>
              <a:rPr lang="en-US" kern="0" cap="all" dirty="0"/>
              <a:t>ENVIRONMENTAL FORENSICS – OIL SPILLS </a:t>
            </a:r>
            <a:r>
              <a:rPr lang="en-US" kern="0" cap="all" dirty="0">
                <a:solidFill>
                  <a:schemeClr val="accent4"/>
                </a:solidFill>
              </a:rPr>
              <a:t>BULK CARBON ISOTOPES WITH  EA-IRMS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488504" y="1124744"/>
          <a:ext cx="856895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584515" y="5373217"/>
            <a:ext cx="8616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latin typeface="Arial" charset="0"/>
              </a:rPr>
              <a:t>n</a:t>
            </a:r>
            <a:r>
              <a:rPr lang="en-US" sz="1800" dirty="0">
                <a:latin typeface="Arial" charset="0"/>
              </a:rPr>
              <a:t>-</a:t>
            </a:r>
            <a:r>
              <a:rPr lang="en-US" sz="1800" dirty="0" err="1">
                <a:latin typeface="Arial" charset="0"/>
              </a:rPr>
              <a:t>Alkane</a:t>
            </a:r>
            <a:r>
              <a:rPr lang="en-US" sz="1800" dirty="0">
                <a:latin typeface="Arial" charset="0"/>
              </a:rPr>
              <a:t> isotope profiles of North Sea crude oils (error bars  ± 1</a:t>
            </a:r>
            <a:r>
              <a:rPr lang="el-GR" sz="1800" dirty="0">
                <a:latin typeface="Arial" charset="0"/>
              </a:rPr>
              <a:t>σ</a:t>
            </a:r>
            <a:r>
              <a:rPr lang="en-US" sz="1800" dirty="0">
                <a:latin typeface="Arial" charset="0"/>
              </a:rPr>
              <a:t> </a:t>
            </a:r>
          </a:p>
          <a:p>
            <a:pPr algn="ctr"/>
            <a:r>
              <a:rPr lang="en-US" sz="1800" dirty="0">
                <a:latin typeface="Arial" charset="0"/>
              </a:rPr>
              <a:t>of different </a:t>
            </a:r>
            <a:r>
              <a:rPr lang="en-US" sz="1800" i="1" dirty="0">
                <a:latin typeface="Arial" charset="0"/>
              </a:rPr>
              <a:t>n</a:t>
            </a:r>
            <a:r>
              <a:rPr lang="en-US" sz="1800" dirty="0">
                <a:latin typeface="Arial" charset="0"/>
              </a:rPr>
              <a:t>-</a:t>
            </a:r>
            <a:r>
              <a:rPr lang="en-US" sz="1800" dirty="0" err="1">
                <a:latin typeface="Arial" charset="0"/>
              </a:rPr>
              <a:t>alkanes</a:t>
            </a:r>
            <a:r>
              <a:rPr lang="en-US" sz="1800" dirty="0">
                <a:latin typeface="Arial" charset="0"/>
              </a:rPr>
              <a:t> in selected oils, n=3)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44688" y="116632"/>
            <a:ext cx="7486650" cy="105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kumimoji="0" lang="en-US" sz="24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ENVIRONMENTAL FORENSICS – OIL SPILLS </a:t>
            </a:r>
            <a:r>
              <a:rPr kumimoji="0" lang="en-US" sz="2400" b="0" i="0" u="none" strike="noStrike" kern="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CARBON ISOTOPEs IN </a:t>
            </a:r>
            <a:r>
              <a:rPr lang="en-US" i="1" dirty="0">
                <a:solidFill>
                  <a:schemeClr val="accent4"/>
                </a:solidFill>
                <a:latin typeface="Arial" charset="0"/>
              </a:rPr>
              <a:t>n</a:t>
            </a:r>
            <a:r>
              <a:rPr kumimoji="0" lang="en-US" sz="2400" b="0" i="0" u="none" strike="noStrike" kern="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-ALKANES  WITH</a:t>
            </a:r>
            <a:r>
              <a:rPr kumimoji="0" lang="en-US" sz="2400" b="0" i="0" u="none" strike="noStrike" kern="0" cap="all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all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gc</a:t>
            </a:r>
            <a:r>
              <a:rPr kumimoji="0" lang="en-US" sz="2400" b="0" i="0" u="none" strike="noStrike" kern="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-c-IRMS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740532" y="1052736"/>
          <a:ext cx="858472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74558" y="4941169"/>
            <a:ext cx="8346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latin typeface="Arial" charset="0"/>
              </a:rPr>
              <a:t>n</a:t>
            </a:r>
            <a:r>
              <a:rPr lang="en-US" sz="1800" dirty="0">
                <a:latin typeface="Arial" charset="0"/>
              </a:rPr>
              <a:t>-</a:t>
            </a:r>
            <a:r>
              <a:rPr lang="en-US" sz="1800" dirty="0" err="1">
                <a:latin typeface="Arial" charset="0"/>
              </a:rPr>
              <a:t>Alkane</a:t>
            </a:r>
            <a:r>
              <a:rPr lang="en-US" sz="1800" dirty="0">
                <a:latin typeface="Arial" charset="0"/>
              </a:rPr>
              <a:t> isotope profiles of other crude oils (error bars  ± 1</a:t>
            </a:r>
            <a:r>
              <a:rPr lang="el-GR" sz="1800" dirty="0">
                <a:latin typeface="Arial" charset="0"/>
              </a:rPr>
              <a:t>σ</a:t>
            </a:r>
            <a:r>
              <a:rPr lang="en-US" sz="1800" dirty="0">
                <a:latin typeface="Arial" charset="0"/>
              </a:rPr>
              <a:t> of different </a:t>
            </a:r>
            <a:r>
              <a:rPr lang="en-US" sz="1800" i="1" dirty="0">
                <a:latin typeface="Arial" charset="0"/>
              </a:rPr>
              <a:t>n</a:t>
            </a:r>
            <a:r>
              <a:rPr lang="en-US" sz="1800" dirty="0">
                <a:latin typeface="Arial" charset="0"/>
              </a:rPr>
              <a:t>-</a:t>
            </a:r>
            <a:r>
              <a:rPr lang="en-US" sz="1800" dirty="0" err="1">
                <a:latin typeface="Arial" charset="0"/>
              </a:rPr>
              <a:t>alkanes</a:t>
            </a:r>
            <a:r>
              <a:rPr lang="en-US" sz="1800" dirty="0">
                <a:latin typeface="Arial" charset="0"/>
              </a:rPr>
              <a:t> in selected oils, n=3)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195572" y="5301208"/>
            <a:ext cx="978953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3F00"/>
              </a:buClr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r>
              <a:rPr lang="en-GB" sz="1800" i="1" dirty="0">
                <a:latin typeface="Arial" charset="0"/>
              </a:rPr>
              <a:t>n</a:t>
            </a:r>
            <a:r>
              <a:rPr lang="en-GB" sz="1800" dirty="0">
                <a:latin typeface="Arial" charset="0"/>
              </a:rPr>
              <a:t>-</a:t>
            </a:r>
            <a:r>
              <a:rPr lang="en-GB" sz="1800" dirty="0" err="1">
                <a:latin typeface="Arial" charset="0"/>
              </a:rPr>
              <a:t>Alkanes</a:t>
            </a:r>
            <a:r>
              <a:rPr lang="en-GB" sz="1800" dirty="0">
                <a:latin typeface="Arial" charset="0"/>
              </a:rPr>
              <a:t> isolated from sample R5 are significantly enriched in </a:t>
            </a:r>
            <a:r>
              <a:rPr lang="en-GB" sz="1800" baseline="30000" dirty="0">
                <a:latin typeface="Arial" charset="0"/>
              </a:rPr>
              <a:t>13</a:t>
            </a:r>
            <a:r>
              <a:rPr lang="en-GB" sz="1800" dirty="0">
                <a:latin typeface="Arial" charset="0"/>
              </a:rPr>
              <a:t>C compared to those extracted from sample R6 (despite having similar bulk carbon isotope ratio)</a:t>
            </a:r>
            <a:endParaRPr lang="en-US" sz="1800" kern="0" dirty="0">
              <a:ea typeface="ＭＳ Ｐゴシック" charset="-128"/>
            </a:endParaRPr>
          </a:p>
          <a:p>
            <a:pPr marL="342900" lvl="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144688" y="116632"/>
            <a:ext cx="7486650" cy="105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kumimoji="0" lang="en-US" sz="24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ENVIRONMENTAL FORENSICS – OIL SPILLS</a:t>
            </a:r>
          </a:p>
          <a:p>
            <a:pPr lvl="0" eaLnBrk="0" hangingPunct="0"/>
            <a:r>
              <a:rPr kumimoji="0" lang="en-US" sz="2400" b="0" i="0" u="none" strike="noStrike" kern="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CARBON ISOTOPEs IN </a:t>
            </a:r>
            <a:r>
              <a:rPr lang="en-US" i="1" dirty="0">
                <a:solidFill>
                  <a:schemeClr val="accent4"/>
                </a:solidFill>
                <a:latin typeface="Arial" charset="0"/>
              </a:rPr>
              <a:t>n</a:t>
            </a:r>
            <a:r>
              <a:rPr kumimoji="0" lang="en-US" sz="2400" b="0" i="0" u="none" strike="noStrike" kern="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-ALKANES  WITH</a:t>
            </a:r>
            <a:r>
              <a:rPr kumimoji="0" lang="en-US" sz="2400" b="0" i="0" u="none" strike="noStrike" kern="0" cap="all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all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gc</a:t>
            </a:r>
            <a:r>
              <a:rPr kumimoji="0" lang="en-US" sz="2400" b="0" i="0" u="none" strike="noStrike" kern="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-c-IRMS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28498" y="1340768"/>
            <a:ext cx="9001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r>
              <a:rPr lang="en-GB" sz="2000" dirty="0">
                <a:latin typeface="Arial" charset="0"/>
              </a:rPr>
              <a:t>Significant differences in carbon isotope ratio were found between most of the analysed oils</a:t>
            </a:r>
          </a:p>
          <a:p>
            <a:pPr marL="342900" lvl="0" indent="-342900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r>
              <a:rPr lang="en-GB" sz="2000" dirty="0">
                <a:latin typeface="Arial" charset="0"/>
              </a:rPr>
              <a:t>Isotope </a:t>
            </a:r>
            <a:r>
              <a:rPr lang="en-GB" sz="2000" i="1" dirty="0">
                <a:latin typeface="Arial" charset="0"/>
              </a:rPr>
              <a:t>n</a:t>
            </a:r>
            <a:r>
              <a:rPr lang="en-GB" sz="2000" dirty="0">
                <a:latin typeface="Arial" charset="0"/>
              </a:rPr>
              <a:t>-</a:t>
            </a:r>
            <a:r>
              <a:rPr lang="en-GB" sz="2000" dirty="0" err="1">
                <a:latin typeface="Arial" charset="0"/>
              </a:rPr>
              <a:t>alkane</a:t>
            </a:r>
            <a:r>
              <a:rPr lang="en-GB" sz="2000" dirty="0">
                <a:latin typeface="Arial" charset="0"/>
              </a:rPr>
              <a:t> profile was helpful in discrimination between some of the oils that had a similar bulk carbon isotope ratio</a:t>
            </a:r>
          </a:p>
          <a:p>
            <a:pPr marL="342900" lvl="0" indent="-342900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r>
              <a:rPr lang="en-GB" sz="2000" dirty="0">
                <a:latin typeface="Arial" charset="0"/>
              </a:rPr>
              <a:t>Samples R1 and R3 – none of the biomarkers were found, and in R2 only one group present</a:t>
            </a:r>
          </a:p>
          <a:p>
            <a:pPr marL="342900" lvl="0" indent="-342900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r>
              <a:rPr lang="en-GB" sz="2000" dirty="0">
                <a:latin typeface="Arial" charset="0"/>
              </a:rPr>
              <a:t>NS3 and NS5, impossible to distinguish using biomarker approach alone</a:t>
            </a:r>
          </a:p>
          <a:p>
            <a:pPr marL="342900" lvl="0" indent="-342900" eaLnBrk="1" hangingPunct="1">
              <a:spcBef>
                <a:spcPct val="50000"/>
              </a:spcBef>
              <a:buClr>
                <a:srgbClr val="FF3F00"/>
              </a:buClr>
            </a:pPr>
            <a:endParaRPr lang="en-GB" sz="2000" dirty="0">
              <a:latin typeface="Arial" charset="0"/>
            </a:endParaRPr>
          </a:p>
          <a:p>
            <a:pPr marL="342900" lvl="0" indent="-342900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GB" sz="2000" dirty="0">
              <a:latin typeface="Arial" charset="0"/>
            </a:endParaRPr>
          </a:p>
          <a:p>
            <a:pPr marL="342900" lvl="0" indent="-342900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GB" sz="2000" dirty="0">
              <a:latin typeface="Arial" charset="0"/>
            </a:endParaRPr>
          </a:p>
          <a:p>
            <a:pPr marL="342900" lvl="0" indent="-342900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56871" y="381000"/>
            <a:ext cx="749864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eaLnBrk="0" hangingPunct="0">
              <a:defRPr/>
            </a:pPr>
            <a:r>
              <a:rPr lang="en-US" kern="0" cap="all" dirty="0"/>
              <a:t>ENVIRONMENTAL FORENSICS – OIL SPILLS </a:t>
            </a:r>
            <a:r>
              <a:rPr lang="en-US" kern="0" cap="all" dirty="0">
                <a:solidFill>
                  <a:schemeClr val="accent4"/>
                </a:solidFill>
              </a:rPr>
              <a:t>DUAL TECHNIQUE APPROACH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6" y="1178681"/>
            <a:ext cx="6218366" cy="333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44489" y="4437112"/>
            <a:ext cx="9145016" cy="1944216"/>
          </a:xfrm>
        </p:spPr>
        <p:txBody>
          <a:bodyPr/>
          <a:lstStyle/>
          <a:p>
            <a:r>
              <a:rPr lang="en-US" sz="1800" dirty="0"/>
              <a:t>Fingerprinting methods used by authors were: individual </a:t>
            </a:r>
            <a:r>
              <a:rPr lang="en-US" sz="1800" i="1" dirty="0"/>
              <a:t>n</a:t>
            </a:r>
            <a:r>
              <a:rPr lang="en-US" sz="1800" dirty="0"/>
              <a:t>-</a:t>
            </a:r>
            <a:r>
              <a:rPr lang="en-US" sz="1800" dirty="0" err="1"/>
              <a:t>alkanes</a:t>
            </a:r>
            <a:r>
              <a:rPr lang="en-US" sz="1800" dirty="0"/>
              <a:t> analysis, </a:t>
            </a:r>
            <a:r>
              <a:rPr lang="en-US" sz="1800" dirty="0" err="1"/>
              <a:t>isoprenoid</a:t>
            </a:r>
            <a:r>
              <a:rPr lang="en-US" sz="1800" dirty="0"/>
              <a:t> hydrocarbons (</a:t>
            </a:r>
            <a:r>
              <a:rPr lang="en-US" sz="1800" dirty="0" err="1"/>
              <a:t>pristane</a:t>
            </a:r>
            <a:r>
              <a:rPr lang="en-US" sz="1800" dirty="0"/>
              <a:t> and </a:t>
            </a:r>
            <a:r>
              <a:rPr lang="en-US" sz="1800" dirty="0" err="1"/>
              <a:t>phytane</a:t>
            </a:r>
            <a:r>
              <a:rPr lang="en-US" sz="1800" dirty="0"/>
              <a:t>), PAHs and biomarkers such as </a:t>
            </a:r>
            <a:r>
              <a:rPr lang="en-US" sz="1800" dirty="0" err="1"/>
              <a:t>pentacyclic</a:t>
            </a:r>
            <a:r>
              <a:rPr lang="en-US" sz="1800" dirty="0"/>
              <a:t> </a:t>
            </a:r>
            <a:r>
              <a:rPr lang="en-US" sz="1800" dirty="0" err="1"/>
              <a:t>terpanes</a:t>
            </a:r>
            <a:r>
              <a:rPr lang="en-US" sz="1800" dirty="0"/>
              <a:t>, additionally stable carbon analyses of </a:t>
            </a:r>
            <a:r>
              <a:rPr lang="en-US" sz="1800" i="1" dirty="0"/>
              <a:t>n</a:t>
            </a:r>
            <a:r>
              <a:rPr lang="en-US" sz="1800" dirty="0"/>
              <a:t>-</a:t>
            </a:r>
            <a:r>
              <a:rPr lang="en-US" sz="1800" dirty="0" err="1"/>
              <a:t>alkanes</a:t>
            </a:r>
            <a:r>
              <a:rPr lang="en-US" sz="1800" dirty="0"/>
              <a:t> were used</a:t>
            </a:r>
          </a:p>
          <a:p>
            <a:r>
              <a:rPr lang="en-US" sz="1800" dirty="0"/>
              <a:t>3 different crude oils were considered as possible sources of tar balls (South East Asian crude oil (SEACO), Middle East crude oil (MECO) and Bombay High crude oil (BH))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056871" y="381000"/>
            <a:ext cx="749864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eaLnBrk="0" hangingPunct="0"/>
            <a:r>
              <a:rPr lang="en-US" kern="0" cap="all" dirty="0"/>
              <a:t>ENVIRONMENTAL FORENSICS – OIL SPILLS</a:t>
            </a:r>
          </a:p>
          <a:p>
            <a:pPr lvl="0" eaLnBrk="0" hangingPunct="0"/>
            <a:r>
              <a:rPr lang="en-US" kern="0" cap="all" dirty="0">
                <a:solidFill>
                  <a:schemeClr val="accent4"/>
                </a:solidFill>
              </a:rPr>
              <a:t>Literature references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72" y="1268760"/>
            <a:ext cx="8856985" cy="1656184"/>
          </a:xfrm>
        </p:spPr>
        <p:txBody>
          <a:bodyPr/>
          <a:lstStyle/>
          <a:p>
            <a:pPr>
              <a:buNone/>
            </a:pPr>
            <a:r>
              <a:rPr lang="en-US" u="sng" dirty="0"/>
              <a:t>RESULTS:</a:t>
            </a:r>
          </a:p>
          <a:p>
            <a:r>
              <a:rPr lang="en-US" dirty="0"/>
              <a:t>Using biomarker approach, MECO could be excluded as a potential source but results were inconclusive regarding SEACO and BH crude oils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0793" y="2792978"/>
            <a:ext cx="6825209" cy="375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00472" y="2276872"/>
            <a:ext cx="28803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3F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0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r>
              <a:rPr lang="en-US" sz="2000" kern="0" dirty="0">
                <a:latin typeface="+mn-lt"/>
              </a:rPr>
              <a:t>Using stable carbon isotope analysis of    </a:t>
            </a:r>
            <a:r>
              <a:rPr lang="en-US" sz="2000" i="1" kern="0" dirty="0">
                <a:latin typeface="+mn-lt"/>
              </a:rPr>
              <a:t>n</a:t>
            </a:r>
            <a:r>
              <a:rPr lang="en-US" sz="2000" kern="0" dirty="0">
                <a:latin typeface="+mn-lt"/>
              </a:rPr>
              <a:t>-</a:t>
            </a:r>
            <a:r>
              <a:rPr lang="en-US" sz="2000" kern="0" dirty="0" err="1">
                <a:latin typeface="+mn-lt"/>
              </a:rPr>
              <a:t>alkanes</a:t>
            </a:r>
            <a:r>
              <a:rPr lang="en-US" sz="2000" kern="0" dirty="0">
                <a:latin typeface="+mn-lt"/>
              </a:rPr>
              <a:t> in tar balls and BH sample, this crude oil could be excluded as well, thus leaving SEACO as a most probable source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3F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56871" y="381000"/>
            <a:ext cx="749864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eaLnBrk="0" hangingPunct="0"/>
            <a:r>
              <a:rPr lang="en-US" kern="0" cap="all" dirty="0"/>
              <a:t>ENVIRONMENTAL FORENSICS – OIL SPILLS</a:t>
            </a:r>
          </a:p>
          <a:p>
            <a:pPr lvl="0" eaLnBrk="0" hangingPunct="0"/>
            <a:r>
              <a:rPr lang="en-US" kern="0" cap="all" dirty="0">
                <a:solidFill>
                  <a:schemeClr val="accent4"/>
                </a:solidFill>
              </a:rPr>
              <a:t>Literature references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6" y="1052736"/>
            <a:ext cx="7632848" cy="340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4653136"/>
            <a:ext cx="9217024" cy="1584176"/>
          </a:xfrm>
        </p:spPr>
        <p:txBody>
          <a:bodyPr/>
          <a:lstStyle/>
          <a:p>
            <a:r>
              <a:rPr lang="en-US" dirty="0"/>
              <a:t>Authors sampled oil slicks and tar balls from water above the </a:t>
            </a:r>
            <a:r>
              <a:rPr lang="en-US" i="1" dirty="0"/>
              <a:t>Prestige</a:t>
            </a:r>
            <a:r>
              <a:rPr lang="en-US" dirty="0"/>
              <a:t> oil tanker ship wreck 4 years after the accident</a:t>
            </a:r>
          </a:p>
          <a:p>
            <a:r>
              <a:rPr lang="en-US" dirty="0"/>
              <a:t>Fingerprinting techniques used were: </a:t>
            </a:r>
            <a:r>
              <a:rPr lang="en-US" i="1" dirty="0"/>
              <a:t>n</a:t>
            </a:r>
            <a:r>
              <a:rPr lang="en-US" dirty="0"/>
              <a:t>-</a:t>
            </a:r>
            <a:r>
              <a:rPr lang="en-US" dirty="0" err="1"/>
              <a:t>alkane</a:t>
            </a:r>
            <a:r>
              <a:rPr lang="en-US" dirty="0"/>
              <a:t> and biomarker indices analysis coupled with stable carbon isotopes analysis of </a:t>
            </a:r>
            <a:r>
              <a:rPr lang="en-US" i="1" dirty="0"/>
              <a:t>n</a:t>
            </a:r>
            <a:r>
              <a:rPr lang="en-US" dirty="0"/>
              <a:t>-</a:t>
            </a:r>
            <a:r>
              <a:rPr lang="en-US" dirty="0" err="1"/>
              <a:t>alkanes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056871" y="381000"/>
            <a:ext cx="749864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eaLnBrk="0" hangingPunct="0"/>
            <a:r>
              <a:rPr lang="en-US" kern="0" cap="all" dirty="0"/>
              <a:t>ENVIRONMENTAL FORENSICS – OIL SPILLS</a:t>
            </a:r>
          </a:p>
          <a:p>
            <a:pPr lvl="0" eaLnBrk="0" hangingPunct="0"/>
            <a:r>
              <a:rPr lang="en-US" kern="0" cap="all" dirty="0">
                <a:solidFill>
                  <a:schemeClr val="accent4"/>
                </a:solidFill>
              </a:rPr>
              <a:t>Literature references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0473" y="1196752"/>
            <a:ext cx="48965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3F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3F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lang="en-US" sz="2000" kern="0" dirty="0" err="1">
                <a:latin typeface="+mn-lt"/>
              </a:rPr>
              <a:t>akanes</a:t>
            </a:r>
            <a:r>
              <a:rPr lang="en-US" sz="2000" kern="0" dirty="0">
                <a:latin typeface="+mn-lt"/>
              </a:rPr>
              <a:t> and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biomarker approach as well as </a:t>
            </a:r>
            <a:r>
              <a:rPr lang="en-US" sz="2000" kern="0" dirty="0">
                <a:latin typeface="+mn-lt"/>
              </a:rPr>
              <a:t>stable isotope analysis, the oil slicks were identified as deep sea leaks from the ship wreck despite the sealing of the wreck cracks performed in 2003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9040"/>
            <a:ext cx="78333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9555" y="1206502"/>
            <a:ext cx="4646446" cy="308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/>
          <p:nvPr/>
        </p:nvGrpSpPr>
        <p:grpSpPr>
          <a:xfrm>
            <a:off x="7113239" y="4581128"/>
            <a:ext cx="2576737" cy="1243300"/>
            <a:chOff x="7329264" y="4365104"/>
            <a:chExt cx="2576736" cy="1243300"/>
          </a:xfrm>
        </p:grpSpPr>
        <p:grpSp>
          <p:nvGrpSpPr>
            <p:cNvPr id="3" name="Group 24"/>
            <p:cNvGrpSpPr/>
            <p:nvPr/>
          </p:nvGrpSpPr>
          <p:grpSpPr>
            <a:xfrm>
              <a:off x="7329264" y="4365104"/>
              <a:ext cx="2576736" cy="523220"/>
              <a:chOff x="7329264" y="4437112"/>
              <a:chExt cx="2576736" cy="52322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7473280" y="4437112"/>
                <a:ext cx="24327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Original </a:t>
                </a:r>
                <a:r>
                  <a:rPr lang="en-US" sz="1400" i="1" dirty="0">
                    <a:latin typeface="+mj-lt"/>
                  </a:rPr>
                  <a:t>Prestige </a:t>
                </a:r>
                <a:r>
                  <a:rPr lang="en-US" sz="1400" dirty="0">
                    <a:latin typeface="+mj-lt"/>
                  </a:rPr>
                  <a:t>fuel oil (sampled in 2003)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7329264" y="4653136"/>
                <a:ext cx="72008" cy="720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25"/>
            <p:cNvGrpSpPr/>
            <p:nvPr/>
          </p:nvGrpSpPr>
          <p:grpSpPr>
            <a:xfrm>
              <a:off x="7329264" y="5085184"/>
              <a:ext cx="2576736" cy="523220"/>
              <a:chOff x="7329264" y="5301208"/>
              <a:chExt cx="2576736" cy="523220"/>
            </a:xfrm>
          </p:grpSpPr>
          <p:sp>
            <p:nvSpPr>
              <p:cNvPr id="23" name="Oval 22"/>
              <p:cNvSpPr/>
              <p:nvPr/>
            </p:nvSpPr>
            <p:spPr bwMode="auto">
              <a:xfrm flipH="1">
                <a:off x="7329264" y="5445224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flipH="1">
                <a:off x="7473280" y="5301208"/>
                <a:ext cx="24327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Oil slicks</a:t>
                </a:r>
              </a:p>
              <a:p>
                <a:r>
                  <a:rPr lang="en-US" sz="1400" dirty="0">
                    <a:latin typeface="+mj-lt"/>
                  </a:rPr>
                  <a:t>(sampled in 2006)</a:t>
                </a:r>
              </a:p>
            </p:txBody>
          </p:sp>
        </p:grpSp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56871" y="381000"/>
            <a:ext cx="749864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eaLnBrk="0" hangingPunct="0"/>
            <a:r>
              <a:rPr lang="en-US" kern="0" cap="all" dirty="0"/>
              <a:t>ENVIRONMENTAL FORENSICS – OIL SPILLS</a:t>
            </a:r>
          </a:p>
          <a:p>
            <a:pPr lvl="0" eaLnBrk="0" hangingPunct="0"/>
            <a:r>
              <a:rPr lang="en-US" kern="0" cap="all" dirty="0">
                <a:solidFill>
                  <a:schemeClr val="accent4"/>
                </a:solidFill>
              </a:rPr>
              <a:t>Literature references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04529" y="1340768"/>
            <a:ext cx="838062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50000"/>
              </a:spcBef>
              <a:buClr>
                <a:srgbClr val="FF3F00"/>
              </a:buClr>
            </a:pPr>
            <a:r>
              <a:rPr lang="en-GB" sz="2000" dirty="0">
                <a:latin typeface="Arial" charset="0"/>
              </a:rPr>
              <a:t>Biomarker result: n-alkane distribution plot tar balls</a:t>
            </a: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GB" sz="2000" dirty="0">
              <a:latin typeface="Arial" charset="0"/>
            </a:endParaRP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GB" sz="2000" dirty="0">
              <a:latin typeface="Arial" charset="0"/>
            </a:endParaRP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US" sz="2000" kern="0" dirty="0">
              <a:latin typeface="+mn-lt"/>
              <a:ea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79650" y="381000"/>
            <a:ext cx="692182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kern="0" cap="all" dirty="0" err="1">
                <a:latin typeface="+mj-lt"/>
                <a:ea typeface="+mj-ea"/>
                <a:cs typeface="+mj-cs"/>
              </a:rPr>
              <a:t>Environmental</a:t>
            </a:r>
            <a:r>
              <a:rPr lang="fr-FR" kern="0" cap="all" dirty="0">
                <a:latin typeface="+mj-lt"/>
                <a:ea typeface="+mj-ea"/>
                <a:cs typeface="+mj-cs"/>
              </a:rPr>
              <a:t> </a:t>
            </a:r>
            <a:r>
              <a:rPr lang="fr-FR" kern="0" cap="all" dirty="0" err="1">
                <a:latin typeface="+mj-lt"/>
                <a:ea typeface="+mj-ea"/>
                <a:cs typeface="+mj-cs"/>
              </a:rPr>
              <a:t>forensics</a:t>
            </a:r>
            <a:r>
              <a:rPr lang="fr-FR" kern="0" cap="all" dirty="0">
                <a:latin typeface="+mj-lt"/>
                <a:ea typeface="+mj-ea"/>
                <a:cs typeface="+mj-cs"/>
              </a:rPr>
              <a:t> – OIL SPILLS</a:t>
            </a:r>
          </a:p>
          <a:p>
            <a:pPr>
              <a:defRPr/>
            </a:pPr>
            <a:r>
              <a:rPr lang="fr-FR" kern="0" cap="all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Case </a:t>
            </a:r>
            <a:r>
              <a:rPr lang="fr-FR" kern="0" cap="all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study</a:t>
            </a:r>
            <a:r>
              <a:rPr lang="fr-FR" kern="0" cap="all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SGS </a:t>
            </a:r>
            <a:r>
              <a:rPr lang="fr-FR" kern="0" cap="all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Thailand</a:t>
            </a:r>
            <a:endParaRPr lang="en-GB" kern="0" cap="all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C84D10A-9945-46C2-9FC9-18D44704F66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60512" y="1916832"/>
          <a:ext cx="813690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091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1"/>
          <p:cNvSpPr>
            <a:spLocks noGrp="1" noChangeArrowheads="1"/>
          </p:cNvSpPr>
          <p:nvPr>
            <p:ph type="title"/>
          </p:nvPr>
        </p:nvSpPr>
        <p:spPr>
          <a:xfrm>
            <a:off x="2149745" y="188641"/>
            <a:ext cx="6019271" cy="936104"/>
          </a:xfrm>
          <a:noFill/>
        </p:spPr>
        <p:txBody>
          <a:bodyPr/>
          <a:lstStyle/>
          <a:p>
            <a:pPr eaLnBrk="1" hangingPunct="1"/>
            <a:r>
              <a:rPr lang="en-GB" sz="1800" b="1" cap="none" dirty="0">
                <a:solidFill>
                  <a:srgbClr val="FF6600"/>
                </a:solidFill>
              </a:rPr>
              <a:t>OUR NETWORK</a:t>
            </a:r>
            <a:br>
              <a:rPr lang="en-GB" sz="1800" b="1" dirty="0">
                <a:solidFill>
                  <a:srgbClr val="FF6600"/>
                </a:solidFill>
              </a:rPr>
            </a:br>
            <a:r>
              <a:rPr lang="en-GB" sz="1800" b="1" cap="none" dirty="0">
                <a:solidFill>
                  <a:schemeClr val="tx2">
                    <a:lumMod val="65000"/>
                    <a:lumOff val="35000"/>
                  </a:schemeClr>
                </a:solidFill>
              </a:rPr>
              <a:t>GLOBAL REACH WITH LOCAL SERVICE</a:t>
            </a:r>
            <a:endParaRPr lang="en-GB" sz="18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682758" y="1340768"/>
            <a:ext cx="8560719" cy="4320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38" name="Rectangle 22"/>
          <p:cNvSpPr>
            <a:spLocks noChangeArrowheads="1"/>
          </p:cNvSpPr>
          <p:nvPr/>
        </p:nvSpPr>
        <p:spPr bwMode="gray">
          <a:xfrm>
            <a:off x="7263714" y="3068960"/>
            <a:ext cx="1793742" cy="859210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61950" algn="r"/>
                <a:tab pos="431800" algn="l"/>
              </a:tabLst>
            </a:pPr>
            <a:r>
              <a:rPr lang="en-US" sz="1600" b="1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  <a:t>ASIA PACIFIC</a:t>
            </a:r>
          </a:p>
          <a:p>
            <a:pPr>
              <a:tabLst>
                <a:tab pos="361950" algn="r"/>
                <a:tab pos="431800" algn="l"/>
              </a:tabLst>
            </a:pPr>
            <a:r>
              <a:rPr lang="en-US" sz="1000" b="1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  <a:t>	</a:t>
            </a:r>
            <a:r>
              <a:rPr lang="en-US" sz="1100" b="1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  <a:t> </a:t>
            </a:r>
            <a:r>
              <a:rPr lang="en-US" sz="1100" b="1" dirty="0">
                <a:solidFill>
                  <a:srgbClr val="363636"/>
                </a:solidFill>
                <a:latin typeface="Arial" charset="0"/>
                <a:ea typeface="ＭＳ Ｐゴシック" pitchFamily="34" charset="-128"/>
              </a:rPr>
              <a:t>400</a:t>
            </a:r>
            <a:r>
              <a:rPr lang="en-US" sz="1100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  <a:t>	Offices &amp;</a:t>
            </a:r>
          </a:p>
          <a:p>
            <a:pPr>
              <a:tabLst>
                <a:tab pos="361950" algn="r"/>
                <a:tab pos="431800" algn="l"/>
              </a:tabLst>
            </a:pPr>
            <a:r>
              <a:rPr lang="en-US" sz="1100" b="1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  <a:t>		 </a:t>
            </a:r>
            <a:r>
              <a:rPr lang="en-US" sz="1100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  <a:t>Laboratories</a:t>
            </a:r>
          </a:p>
          <a:p>
            <a:pPr>
              <a:spcBef>
                <a:spcPts val="88"/>
              </a:spcBef>
              <a:buClr>
                <a:srgbClr val="FF6600"/>
              </a:buClr>
              <a:tabLst>
                <a:tab pos="361950" algn="r"/>
                <a:tab pos="431800" algn="l"/>
              </a:tabLst>
            </a:pPr>
            <a:r>
              <a:rPr lang="en-US" sz="1100" b="1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  <a:t>	31,500 </a:t>
            </a:r>
            <a:r>
              <a:rPr lang="en-US" sz="1100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  <a:t>Employees </a:t>
            </a:r>
            <a:endParaRPr lang="en-US" sz="1100" b="1" dirty="0">
              <a:solidFill>
                <a:srgbClr val="DDDDDD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9" name="Rectangle 22"/>
          <p:cNvSpPr>
            <a:spLocks noChangeArrowheads="1"/>
          </p:cNvSpPr>
          <p:nvPr/>
        </p:nvSpPr>
        <p:spPr bwMode="gray">
          <a:xfrm>
            <a:off x="3850843" y="2708920"/>
            <a:ext cx="1966253" cy="1031051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446088" algn="r"/>
                <a:tab pos="542925" algn="l"/>
              </a:tabLst>
            </a:pPr>
            <a:r>
              <a:rPr lang="en-US" sz="1400" b="1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  <a:t>EUROPE , </a:t>
            </a:r>
            <a:r>
              <a:rPr lang="fr-CH" sz="1400" b="1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  <a:t>AFRICA &amp; </a:t>
            </a:r>
            <a:br>
              <a:rPr lang="fr-CH" sz="1400" b="1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</a:br>
            <a:r>
              <a:rPr lang="fr-CH" sz="1400" b="1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  <a:t>MIDDLE EAST </a:t>
            </a:r>
            <a:endParaRPr lang="en-US" sz="1400" b="1" dirty="0">
              <a:solidFill>
                <a:srgbClr val="363636"/>
              </a:solidFill>
              <a:effectLst/>
              <a:latin typeface="Arial" charset="0"/>
              <a:ea typeface="ＭＳ Ｐゴシック" pitchFamily="34" charset="-128"/>
            </a:endParaRPr>
          </a:p>
          <a:p>
            <a:pPr>
              <a:tabLst>
                <a:tab pos="446088" algn="r"/>
                <a:tab pos="542925" algn="l"/>
              </a:tabLst>
            </a:pPr>
            <a:r>
              <a:rPr lang="en-US" sz="1000" b="1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  <a:t>	</a:t>
            </a:r>
            <a:r>
              <a:rPr lang="en-US" sz="1100" b="1" dirty="0">
                <a:solidFill>
                  <a:srgbClr val="363636"/>
                </a:solidFill>
                <a:latin typeface="Arial" charset="0"/>
                <a:ea typeface="ＭＳ Ｐゴシック" pitchFamily="34" charset="-128"/>
              </a:rPr>
              <a:t>1,150</a:t>
            </a:r>
            <a:r>
              <a:rPr lang="en-US" sz="1100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  <a:t>	Offices &amp; </a:t>
            </a:r>
            <a:br>
              <a:rPr lang="en-US" sz="1100" b="1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</a:br>
            <a:r>
              <a:rPr lang="en-US" sz="1100" b="1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  <a:t>		</a:t>
            </a:r>
            <a:r>
              <a:rPr lang="en-US" sz="1100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  <a:t>Laboratories </a:t>
            </a:r>
          </a:p>
          <a:p>
            <a:pPr>
              <a:tabLst>
                <a:tab pos="446088" algn="r"/>
                <a:tab pos="542925" algn="l"/>
              </a:tabLst>
            </a:pPr>
            <a:r>
              <a:rPr lang="en-US" sz="1100" b="1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  <a:t>	36,900</a:t>
            </a:r>
            <a:r>
              <a:rPr lang="en-US" sz="1100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  <a:t>	Employees </a:t>
            </a:r>
            <a:endParaRPr lang="en-US" sz="1100" b="1" dirty="0">
              <a:solidFill>
                <a:srgbClr val="DDDDDD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6" name="Rectangle 22"/>
          <p:cNvSpPr>
            <a:spLocks noChangeArrowheads="1"/>
          </p:cNvSpPr>
          <p:nvPr/>
        </p:nvSpPr>
        <p:spPr bwMode="gray">
          <a:xfrm>
            <a:off x="1064568" y="3068960"/>
            <a:ext cx="1871133" cy="905376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61950" algn="r"/>
                <a:tab pos="431800" algn="l"/>
              </a:tabLst>
            </a:pPr>
            <a:r>
              <a:rPr lang="en-US" sz="1600" b="1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  <a:t>AMERICAS </a:t>
            </a:r>
          </a:p>
          <a:p>
            <a:pPr>
              <a:tabLst>
                <a:tab pos="361950" algn="r"/>
                <a:tab pos="431800" algn="l"/>
              </a:tabLst>
            </a:pPr>
            <a:r>
              <a:rPr lang="en-US" sz="1200" b="1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  <a:t>	450	</a:t>
            </a:r>
            <a:r>
              <a:rPr lang="en-US" sz="1200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  <a:t>Offices &amp; 		Laboratories</a:t>
            </a:r>
          </a:p>
          <a:p>
            <a:pPr>
              <a:spcBef>
                <a:spcPts val="88"/>
              </a:spcBef>
              <a:buClr>
                <a:srgbClr val="FF6600"/>
              </a:buClr>
              <a:tabLst>
                <a:tab pos="361950" algn="r"/>
                <a:tab pos="431800" algn="l"/>
              </a:tabLst>
            </a:pPr>
            <a:r>
              <a:rPr lang="en-US" sz="1200" b="1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  <a:t>	21,600 </a:t>
            </a:r>
            <a:r>
              <a:rPr lang="en-US" sz="1200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  <a:t>Employees</a:t>
            </a:r>
            <a:r>
              <a:rPr lang="en-US" sz="1200" b="1" dirty="0">
                <a:solidFill>
                  <a:srgbClr val="363636"/>
                </a:solidFill>
                <a:effectLst/>
                <a:latin typeface="Arial" charset="0"/>
                <a:ea typeface="ＭＳ Ｐゴシック" pitchFamily="34" charset="-128"/>
              </a:rPr>
              <a:t> </a:t>
            </a:r>
            <a:endParaRPr lang="en-US" sz="1200" b="1" dirty="0">
              <a:solidFill>
                <a:srgbClr val="DDDDDD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1497210" y="5805264"/>
            <a:ext cx="748823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Narrow" pitchFamily="4" charset="0"/>
                <a:ea typeface="+mj-ea"/>
                <a:cs typeface="+mj-cs"/>
              </a:rPr>
              <a:t>90 000</a:t>
            </a:r>
            <a:r>
              <a:rPr kumimoji="0" lang="en-GB" altLang="zh-TW" sz="2000" b="0" i="0" u="none" strike="noStrike" kern="0" cap="none" spc="0" normalizeH="0" baseline="30000" noProof="0" dirty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4" charset="0"/>
                <a:ea typeface="+mj-ea"/>
                <a:cs typeface="+mj-cs"/>
              </a:rPr>
              <a:t>1</a:t>
            </a:r>
            <a:r>
              <a:rPr kumimoji="0" lang="en-GB" altLang="zh-TW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4" charset="0"/>
                <a:ea typeface="+mj-ea"/>
                <a:cs typeface="+mj-cs"/>
              </a:rPr>
              <a:t> EMPLOYEES AND </a:t>
            </a:r>
            <a:r>
              <a:rPr kumimoji="0" lang="en-GB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Narrow" pitchFamily="4" charset="0"/>
                <a:ea typeface="+mj-ea"/>
                <a:cs typeface="+mj-cs"/>
              </a:rPr>
              <a:t>2 000 </a:t>
            </a:r>
            <a:r>
              <a:rPr kumimoji="0" lang="en-GB" altLang="zh-TW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4" charset="0"/>
                <a:ea typeface="+mj-ea"/>
                <a:cs typeface="+mj-cs"/>
              </a:rPr>
              <a:t>OFFICES &amp; LABORATORIES AROUND THE GLOBE ENABLING REACH AND LOCAL SUPPORT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9375" y="6492875"/>
            <a:ext cx="4432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>
              <a:spcBef>
                <a:spcPct val="50000"/>
              </a:spcBef>
              <a:tabLst>
                <a:tab pos="5292725" algn="r"/>
                <a:tab pos="8877300" algn="r"/>
              </a:tabLst>
            </a:pPr>
            <a:r>
              <a:rPr lang="en-GB" sz="800" dirty="0">
                <a:latin typeface="Arial Narrow" pitchFamily="4" charset="0"/>
                <a:ea typeface="ＭＳ Ｐゴシック" pitchFamily="4" charset="-128"/>
              </a:rPr>
              <a:t>1. Average number of employees in 2016.</a:t>
            </a:r>
          </a:p>
        </p:txBody>
      </p:sp>
    </p:spTree>
    <p:extLst>
      <p:ext uri="{BB962C8B-B14F-4D97-AF65-F5344CB8AC3E}">
        <p14:creationId xmlns:p14="http://schemas.microsoft.com/office/powerpoint/2010/main" val="217253179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04529" y="1340768"/>
            <a:ext cx="838062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50000"/>
              </a:spcBef>
              <a:buClr>
                <a:srgbClr val="FF3F00"/>
              </a:buClr>
            </a:pPr>
            <a:r>
              <a:rPr lang="en-GB" sz="2000" dirty="0">
                <a:latin typeface="Arial" charset="0"/>
              </a:rPr>
              <a:t>Biomarker result: n-alkane distribution plot tar balls + sources</a:t>
            </a: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GB" sz="2000" dirty="0">
              <a:latin typeface="Arial" charset="0"/>
            </a:endParaRP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GB" sz="2000" dirty="0">
              <a:latin typeface="Arial" charset="0"/>
            </a:endParaRP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US" sz="2000" kern="0" dirty="0">
              <a:latin typeface="+mn-lt"/>
              <a:ea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79650" y="381000"/>
            <a:ext cx="692182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kern="0" cap="all" dirty="0" err="1">
                <a:latin typeface="+mj-lt"/>
                <a:ea typeface="+mj-ea"/>
                <a:cs typeface="+mj-cs"/>
              </a:rPr>
              <a:t>Environmental</a:t>
            </a:r>
            <a:r>
              <a:rPr lang="fr-FR" kern="0" cap="all" dirty="0">
                <a:latin typeface="+mj-lt"/>
                <a:ea typeface="+mj-ea"/>
                <a:cs typeface="+mj-cs"/>
              </a:rPr>
              <a:t> </a:t>
            </a:r>
            <a:r>
              <a:rPr lang="fr-FR" kern="0" cap="all" dirty="0" err="1">
                <a:latin typeface="+mj-lt"/>
                <a:ea typeface="+mj-ea"/>
                <a:cs typeface="+mj-cs"/>
              </a:rPr>
              <a:t>forensics</a:t>
            </a:r>
            <a:r>
              <a:rPr lang="fr-FR" kern="0" cap="all" dirty="0">
                <a:latin typeface="+mj-lt"/>
                <a:ea typeface="+mj-ea"/>
                <a:cs typeface="+mj-cs"/>
              </a:rPr>
              <a:t> – OIL SPILLS</a:t>
            </a:r>
          </a:p>
          <a:p>
            <a:pPr>
              <a:defRPr/>
            </a:pPr>
            <a:r>
              <a:rPr lang="fr-FR" kern="0" cap="all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Case </a:t>
            </a:r>
            <a:r>
              <a:rPr lang="fr-FR" kern="0" cap="all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study</a:t>
            </a:r>
            <a:r>
              <a:rPr lang="fr-FR" kern="0" cap="all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SGS </a:t>
            </a:r>
            <a:r>
              <a:rPr lang="fr-FR" kern="0" cap="all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Thailand</a:t>
            </a:r>
            <a:endParaRPr lang="en-GB" kern="0" cap="all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C84D10A-9945-46C2-9FC9-18D44704F66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93615" y="1916832"/>
          <a:ext cx="813690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4695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239" y="1688182"/>
            <a:ext cx="61055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92760" y="544522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Non-match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7136" y="544522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Match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79650" y="381000"/>
            <a:ext cx="692182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kern="0" cap="all" dirty="0" err="1">
                <a:latin typeface="+mj-lt"/>
                <a:ea typeface="+mj-ea"/>
                <a:cs typeface="+mj-cs"/>
              </a:rPr>
              <a:t>Environmental</a:t>
            </a:r>
            <a:r>
              <a:rPr lang="fr-FR" kern="0" cap="all" dirty="0">
                <a:latin typeface="+mj-lt"/>
                <a:ea typeface="+mj-ea"/>
                <a:cs typeface="+mj-cs"/>
              </a:rPr>
              <a:t> </a:t>
            </a:r>
            <a:r>
              <a:rPr lang="fr-FR" kern="0" cap="all" dirty="0" err="1">
                <a:latin typeface="+mj-lt"/>
                <a:ea typeface="+mj-ea"/>
                <a:cs typeface="+mj-cs"/>
              </a:rPr>
              <a:t>forensics</a:t>
            </a:r>
            <a:r>
              <a:rPr lang="fr-FR" kern="0" cap="all" dirty="0">
                <a:latin typeface="+mj-lt"/>
                <a:ea typeface="+mj-ea"/>
                <a:cs typeface="+mj-cs"/>
              </a:rPr>
              <a:t> – OIL SPILLS</a:t>
            </a:r>
          </a:p>
          <a:p>
            <a:pPr>
              <a:defRPr/>
            </a:pPr>
            <a:r>
              <a:rPr lang="fr-FR" kern="0" cap="all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Case </a:t>
            </a:r>
            <a:r>
              <a:rPr lang="fr-FR" kern="0" cap="all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study</a:t>
            </a:r>
            <a:r>
              <a:rPr lang="fr-FR" kern="0" cap="all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SGS </a:t>
            </a:r>
            <a:r>
              <a:rPr lang="fr-FR" kern="0" cap="all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Thailand</a:t>
            </a:r>
            <a:endParaRPr lang="en-GB" kern="0" cap="all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04529" y="1340768"/>
            <a:ext cx="838062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50000"/>
              </a:spcBef>
              <a:buClr>
                <a:srgbClr val="FF3F00"/>
              </a:buClr>
            </a:pPr>
            <a:r>
              <a:rPr lang="en-GB" sz="2000" dirty="0">
                <a:latin typeface="Arial" charset="0"/>
              </a:rPr>
              <a:t>Biomarker result: Ratio comparison plots</a:t>
            </a: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GB" sz="2000" dirty="0">
              <a:latin typeface="Arial" charset="0"/>
            </a:endParaRP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GB" sz="2000" dirty="0">
              <a:latin typeface="Arial" charset="0"/>
            </a:endParaRP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US" sz="2000" kern="0" dirty="0"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1244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04529" y="1340768"/>
            <a:ext cx="838062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</a:pPr>
            <a:r>
              <a:rPr lang="en-GB" sz="2000" dirty="0">
                <a:latin typeface="Arial" charset="0"/>
              </a:rPr>
              <a:t>4 </a:t>
            </a:r>
            <a:r>
              <a:rPr lang="en-GB" sz="2000" dirty="0" err="1">
                <a:latin typeface="Arial" charset="0"/>
              </a:rPr>
              <a:t>tarballs</a:t>
            </a:r>
            <a:r>
              <a:rPr lang="en-GB" sz="2000" dirty="0">
                <a:latin typeface="Arial" charset="0"/>
              </a:rPr>
              <a:t> taken from 4 different beaches are compared to 2 possible sources =&gt; Exact match between tar balls, non-match with suspected sources</a:t>
            </a: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GB" sz="2000" dirty="0">
              <a:latin typeface="Arial" charset="0"/>
            </a:endParaRP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GB" sz="2000" dirty="0">
              <a:latin typeface="Arial" charset="0"/>
            </a:endParaRP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US" sz="2000" kern="0" dirty="0">
              <a:latin typeface="+mn-lt"/>
              <a:ea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79650" y="381000"/>
            <a:ext cx="692182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kern="0" cap="all" dirty="0" err="1">
                <a:latin typeface="+mj-lt"/>
                <a:ea typeface="+mj-ea"/>
                <a:cs typeface="+mj-cs"/>
              </a:rPr>
              <a:t>Environmental</a:t>
            </a:r>
            <a:r>
              <a:rPr lang="fr-FR" kern="0" cap="all" dirty="0">
                <a:latin typeface="+mj-lt"/>
                <a:ea typeface="+mj-ea"/>
                <a:cs typeface="+mj-cs"/>
              </a:rPr>
              <a:t> </a:t>
            </a:r>
            <a:r>
              <a:rPr lang="fr-FR" kern="0" cap="all" dirty="0" err="1">
                <a:latin typeface="+mj-lt"/>
                <a:ea typeface="+mj-ea"/>
                <a:cs typeface="+mj-cs"/>
              </a:rPr>
              <a:t>forensics</a:t>
            </a:r>
            <a:r>
              <a:rPr lang="fr-FR" kern="0" cap="all" dirty="0">
                <a:latin typeface="+mj-lt"/>
                <a:ea typeface="+mj-ea"/>
                <a:cs typeface="+mj-cs"/>
              </a:rPr>
              <a:t> – OIL SPILLS</a:t>
            </a:r>
          </a:p>
          <a:p>
            <a:pPr>
              <a:defRPr/>
            </a:pPr>
            <a:r>
              <a:rPr lang="fr-FR" kern="0" cap="all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Case </a:t>
            </a:r>
            <a:r>
              <a:rPr lang="fr-FR" kern="0" cap="all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study</a:t>
            </a:r>
            <a:r>
              <a:rPr lang="fr-FR" kern="0" cap="all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SGS </a:t>
            </a:r>
            <a:r>
              <a:rPr lang="fr-FR" kern="0" cap="all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Thailand</a:t>
            </a:r>
            <a:endParaRPr lang="en-GB" kern="0" cap="all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7F9F906-6262-4BA8-9535-8F89F6FB119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4529" y="2276873"/>
          <a:ext cx="8208912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8598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04529" y="1340768"/>
            <a:ext cx="838062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50000"/>
              </a:spcBef>
              <a:buClr>
                <a:srgbClr val="FF3F00"/>
              </a:buClr>
            </a:pPr>
            <a:r>
              <a:rPr lang="en-GB" sz="2000" dirty="0">
                <a:latin typeface="Arial" charset="0"/>
              </a:rPr>
              <a:t>Biomarker result: n-alkane distribution plot tar balls</a:t>
            </a: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GB" sz="2000" dirty="0">
              <a:latin typeface="Arial" charset="0"/>
            </a:endParaRP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GB" sz="2000" dirty="0">
              <a:latin typeface="Arial" charset="0"/>
            </a:endParaRP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US" sz="2000" kern="0" dirty="0">
              <a:latin typeface="+mn-lt"/>
              <a:ea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79650" y="381000"/>
            <a:ext cx="692182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kern="0" cap="all" dirty="0" err="1">
                <a:latin typeface="+mj-lt"/>
                <a:ea typeface="+mj-ea"/>
                <a:cs typeface="+mj-cs"/>
              </a:rPr>
              <a:t>Environmental</a:t>
            </a:r>
            <a:r>
              <a:rPr lang="fr-FR" kern="0" cap="all" dirty="0">
                <a:latin typeface="+mj-lt"/>
                <a:ea typeface="+mj-ea"/>
                <a:cs typeface="+mj-cs"/>
              </a:rPr>
              <a:t> </a:t>
            </a:r>
            <a:r>
              <a:rPr lang="fr-FR" kern="0" cap="all" dirty="0" err="1">
                <a:latin typeface="+mj-lt"/>
                <a:ea typeface="+mj-ea"/>
                <a:cs typeface="+mj-cs"/>
              </a:rPr>
              <a:t>forensics</a:t>
            </a:r>
            <a:r>
              <a:rPr lang="fr-FR" kern="0" cap="all" dirty="0">
                <a:latin typeface="+mj-lt"/>
                <a:ea typeface="+mj-ea"/>
                <a:cs typeface="+mj-cs"/>
              </a:rPr>
              <a:t> – OIL SPILLS</a:t>
            </a:r>
          </a:p>
          <a:p>
            <a:pPr>
              <a:defRPr/>
            </a:pPr>
            <a:r>
              <a:rPr lang="fr-FR" kern="0" cap="all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Case </a:t>
            </a:r>
            <a:r>
              <a:rPr lang="fr-FR" kern="0" cap="all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study</a:t>
            </a:r>
            <a:r>
              <a:rPr lang="fr-FR" kern="0" cap="all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2: SGS </a:t>
            </a:r>
            <a:r>
              <a:rPr lang="fr-FR" kern="0" cap="all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Thailand</a:t>
            </a:r>
            <a:endParaRPr lang="en-GB" kern="0" cap="all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A3126B8-2365-431F-98A8-B0CD3F99C49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26387" y="1988840"/>
          <a:ext cx="813690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380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04529" y="1340768"/>
            <a:ext cx="838062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50000"/>
              </a:spcBef>
              <a:buClr>
                <a:srgbClr val="FF3F00"/>
              </a:buClr>
            </a:pPr>
            <a:r>
              <a:rPr lang="en-GB" sz="2000" dirty="0">
                <a:latin typeface="Arial" charset="0"/>
              </a:rPr>
              <a:t>Biomarker result: n-alkane distribution plot tar balls + source</a:t>
            </a: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GB" sz="2000" dirty="0">
              <a:latin typeface="Arial" charset="0"/>
            </a:endParaRP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GB" sz="2000" dirty="0">
              <a:latin typeface="Arial" charset="0"/>
            </a:endParaRP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US" sz="2000" kern="0" dirty="0">
              <a:latin typeface="+mn-lt"/>
              <a:ea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79650" y="381000"/>
            <a:ext cx="692182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kern="0" cap="all" dirty="0" err="1">
                <a:latin typeface="+mj-lt"/>
                <a:ea typeface="+mj-ea"/>
                <a:cs typeface="+mj-cs"/>
              </a:rPr>
              <a:t>Environmental</a:t>
            </a:r>
            <a:r>
              <a:rPr lang="fr-FR" kern="0" cap="all" dirty="0">
                <a:latin typeface="+mj-lt"/>
                <a:ea typeface="+mj-ea"/>
                <a:cs typeface="+mj-cs"/>
              </a:rPr>
              <a:t> </a:t>
            </a:r>
            <a:r>
              <a:rPr lang="fr-FR" kern="0" cap="all" dirty="0" err="1">
                <a:latin typeface="+mj-lt"/>
                <a:ea typeface="+mj-ea"/>
                <a:cs typeface="+mj-cs"/>
              </a:rPr>
              <a:t>forensics</a:t>
            </a:r>
            <a:r>
              <a:rPr lang="fr-FR" kern="0" cap="all" dirty="0">
                <a:latin typeface="+mj-lt"/>
                <a:ea typeface="+mj-ea"/>
                <a:cs typeface="+mj-cs"/>
              </a:rPr>
              <a:t> – OIL SPILLS</a:t>
            </a:r>
          </a:p>
          <a:p>
            <a:pPr>
              <a:defRPr/>
            </a:pPr>
            <a:r>
              <a:rPr lang="fr-FR" kern="0" cap="all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Case </a:t>
            </a:r>
            <a:r>
              <a:rPr lang="fr-FR" kern="0" cap="all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study</a:t>
            </a:r>
            <a:r>
              <a:rPr lang="fr-FR" kern="0" cap="all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2: SGS </a:t>
            </a:r>
            <a:r>
              <a:rPr lang="fr-FR" kern="0" cap="all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Thailand</a:t>
            </a:r>
            <a:endParaRPr lang="en-GB" kern="0" cap="all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A3126B8-2365-431F-98A8-B0CD3F99C49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26387" y="1988840"/>
          <a:ext cx="813690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319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2760" y="544522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Match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7136" y="544522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Match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79650" y="381000"/>
            <a:ext cx="692182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kern="0" cap="all" dirty="0" err="1">
                <a:latin typeface="+mj-lt"/>
                <a:ea typeface="+mj-ea"/>
                <a:cs typeface="+mj-cs"/>
              </a:rPr>
              <a:t>Environmental</a:t>
            </a:r>
            <a:r>
              <a:rPr lang="fr-FR" kern="0" cap="all" dirty="0">
                <a:latin typeface="+mj-lt"/>
                <a:ea typeface="+mj-ea"/>
                <a:cs typeface="+mj-cs"/>
              </a:rPr>
              <a:t> </a:t>
            </a:r>
            <a:r>
              <a:rPr lang="fr-FR" kern="0" cap="all" dirty="0" err="1">
                <a:latin typeface="+mj-lt"/>
                <a:ea typeface="+mj-ea"/>
                <a:cs typeface="+mj-cs"/>
              </a:rPr>
              <a:t>forensics</a:t>
            </a:r>
            <a:r>
              <a:rPr lang="fr-FR" kern="0" cap="all" dirty="0">
                <a:latin typeface="+mj-lt"/>
                <a:ea typeface="+mj-ea"/>
                <a:cs typeface="+mj-cs"/>
              </a:rPr>
              <a:t> – OIL SPILLS</a:t>
            </a:r>
          </a:p>
          <a:p>
            <a:pPr>
              <a:defRPr/>
            </a:pPr>
            <a:r>
              <a:rPr lang="fr-FR" kern="0" cap="all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Case </a:t>
            </a:r>
            <a:r>
              <a:rPr lang="fr-FR" kern="0" cap="all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study</a:t>
            </a:r>
            <a:r>
              <a:rPr lang="fr-FR" kern="0" cap="all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2: SGS </a:t>
            </a:r>
            <a:r>
              <a:rPr lang="fr-FR" kern="0" cap="all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Thailand</a:t>
            </a:r>
            <a:endParaRPr lang="en-GB" kern="0" cap="all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280593" y="1412776"/>
            <a:ext cx="838062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50000"/>
              </a:spcBef>
              <a:buClr>
                <a:srgbClr val="FF3F00"/>
              </a:buClr>
            </a:pPr>
            <a:r>
              <a:rPr lang="en-GB" sz="2000" dirty="0">
                <a:latin typeface="Arial" charset="0"/>
              </a:rPr>
              <a:t>Biomarker result: Ratio comparison plots</a:t>
            </a: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GB" sz="2000" dirty="0">
              <a:latin typeface="Arial" charset="0"/>
            </a:endParaRP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GB" sz="2000" dirty="0">
              <a:latin typeface="Arial" charset="0"/>
            </a:endParaRP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US" sz="2000" kern="0" dirty="0">
              <a:latin typeface="+mn-lt"/>
              <a:ea typeface="ＭＳ Ｐゴシック" charset="-128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9A9E301-99F5-4B17-9C8D-4E04854833D7}"/>
              </a:ext>
            </a:extLst>
          </p:cNvPr>
          <p:cNvGraphicFramePr/>
          <p:nvPr>
            <p:extLst/>
          </p:nvPr>
        </p:nvGraphicFramePr>
        <p:xfrm>
          <a:off x="1589324" y="1811424"/>
          <a:ext cx="2736304" cy="36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6F76FA2-FD4F-464A-B7C3-7775C7118775}"/>
              </a:ext>
            </a:extLst>
          </p:cNvPr>
          <p:cNvGraphicFramePr/>
          <p:nvPr>
            <p:extLst/>
          </p:nvPr>
        </p:nvGraphicFramePr>
        <p:xfrm>
          <a:off x="5169024" y="1894774"/>
          <a:ext cx="2952328" cy="355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6393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04529" y="1340768"/>
            <a:ext cx="838062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</a:pPr>
            <a:r>
              <a:rPr lang="en-GB" sz="2000" dirty="0">
                <a:latin typeface="Arial" charset="0"/>
              </a:rPr>
              <a:t>4 </a:t>
            </a:r>
            <a:r>
              <a:rPr lang="en-GB" sz="2000" dirty="0" err="1">
                <a:latin typeface="Arial" charset="0"/>
              </a:rPr>
              <a:t>tarballs</a:t>
            </a:r>
            <a:r>
              <a:rPr lang="en-GB" sz="2000" dirty="0">
                <a:latin typeface="Arial" charset="0"/>
              </a:rPr>
              <a:t> taken from 4 different beaches are compared to 2 possible sources =&gt; Exact match between tar balls and match with the suspected source</a:t>
            </a: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GB" sz="2000" dirty="0">
              <a:latin typeface="Arial" charset="0"/>
            </a:endParaRP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GB" sz="2000" dirty="0">
              <a:latin typeface="Arial" charset="0"/>
            </a:endParaRPr>
          </a:p>
          <a:p>
            <a:pPr marL="342900" indent="-342900" algn="ctr" eaLnBrk="1" hangingPunct="1">
              <a:spcBef>
                <a:spcPct val="50000"/>
              </a:spcBef>
              <a:buClr>
                <a:srgbClr val="FF3F00"/>
              </a:buClr>
              <a:buFont typeface="Wingdings" pitchFamily="2" charset="2"/>
              <a:buChar char="n"/>
            </a:pPr>
            <a:endParaRPr lang="en-US" sz="2000" kern="0" dirty="0">
              <a:latin typeface="+mn-lt"/>
              <a:ea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79650" y="381000"/>
            <a:ext cx="692182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kern="0" cap="all" dirty="0" err="1">
                <a:latin typeface="+mj-lt"/>
                <a:ea typeface="+mj-ea"/>
                <a:cs typeface="+mj-cs"/>
              </a:rPr>
              <a:t>Environmental</a:t>
            </a:r>
            <a:r>
              <a:rPr lang="fr-FR" kern="0" cap="all" dirty="0">
                <a:latin typeface="+mj-lt"/>
                <a:ea typeface="+mj-ea"/>
                <a:cs typeface="+mj-cs"/>
              </a:rPr>
              <a:t> </a:t>
            </a:r>
            <a:r>
              <a:rPr lang="fr-FR" kern="0" cap="all" dirty="0" err="1">
                <a:latin typeface="+mj-lt"/>
                <a:ea typeface="+mj-ea"/>
                <a:cs typeface="+mj-cs"/>
              </a:rPr>
              <a:t>forensics</a:t>
            </a:r>
            <a:r>
              <a:rPr lang="fr-FR" kern="0" cap="all" dirty="0">
                <a:latin typeface="+mj-lt"/>
                <a:ea typeface="+mj-ea"/>
                <a:cs typeface="+mj-cs"/>
              </a:rPr>
              <a:t> – OIL SPILLS</a:t>
            </a:r>
          </a:p>
          <a:p>
            <a:pPr>
              <a:defRPr/>
            </a:pPr>
            <a:r>
              <a:rPr lang="fr-FR" kern="0" cap="all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Case </a:t>
            </a:r>
            <a:r>
              <a:rPr lang="fr-FR" kern="0" cap="all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study</a:t>
            </a:r>
            <a:r>
              <a:rPr lang="fr-FR" kern="0" cap="all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2: SGS </a:t>
            </a:r>
            <a:r>
              <a:rPr lang="fr-FR" kern="0" cap="all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Thailand</a:t>
            </a:r>
            <a:endParaRPr lang="en-GB" kern="0" cap="all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7F9F906-6262-4BA8-9535-8F89F6FB119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20553" y="2154164"/>
          <a:ext cx="7524751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3347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2438" y="2214563"/>
            <a:ext cx="8461375" cy="3825875"/>
            <a:chOff x="452435" y="2214567"/>
            <a:chExt cx="8461382" cy="382586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52435" y="2446248"/>
              <a:ext cx="2628296" cy="1992487"/>
              <a:chOff x="452435" y="2446248"/>
              <a:chExt cx="2628296" cy="1992487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452435" y="2446248"/>
                <a:ext cx="2628296" cy="1992487"/>
                <a:chOff x="452435" y="2446248"/>
                <a:chExt cx="2628296" cy="1992487"/>
              </a:xfrm>
            </p:grpSpPr>
            <p:sp>
              <p:nvSpPr>
                <p:cNvPr id="5158" name="Freeform 6"/>
                <p:cNvSpPr>
                  <a:spLocks/>
                </p:cNvSpPr>
                <p:nvPr/>
              </p:nvSpPr>
              <p:spPr bwMode="auto">
                <a:xfrm>
                  <a:off x="452435" y="2525024"/>
                  <a:ext cx="2628296" cy="1913711"/>
                </a:xfrm>
                <a:custGeom>
                  <a:avLst/>
                  <a:gdLst>
                    <a:gd name="T0" fmla="*/ 2147483647 w 1655"/>
                    <a:gd name="T1" fmla="*/ 0 h 1239"/>
                    <a:gd name="T2" fmla="*/ 2147483647 w 1655"/>
                    <a:gd name="T3" fmla="*/ 2147483647 h 1239"/>
                    <a:gd name="T4" fmla="*/ 2147483647 w 1655"/>
                    <a:gd name="T5" fmla="*/ 2147483647 h 1239"/>
                    <a:gd name="T6" fmla="*/ 0 w 1655"/>
                    <a:gd name="T7" fmla="*/ 2147483647 h 1239"/>
                    <a:gd name="T8" fmla="*/ 2147483647 w 1655"/>
                    <a:gd name="T9" fmla="*/ 2147483647 h 1239"/>
                    <a:gd name="T10" fmla="*/ 2147483647 w 1655"/>
                    <a:gd name="T11" fmla="*/ 2147483647 h 1239"/>
                    <a:gd name="T12" fmla="*/ 2147483647 w 1655"/>
                    <a:gd name="T13" fmla="*/ 2147483647 h 1239"/>
                    <a:gd name="T14" fmla="*/ 2147483647 w 1655"/>
                    <a:gd name="T15" fmla="*/ 2147483647 h 1239"/>
                    <a:gd name="T16" fmla="*/ 2147483647 w 1655"/>
                    <a:gd name="T17" fmla="*/ 2147483647 h 1239"/>
                    <a:gd name="T18" fmla="*/ 2147483647 w 1655"/>
                    <a:gd name="T19" fmla="*/ 2147483647 h 1239"/>
                    <a:gd name="T20" fmla="*/ 2147483647 w 1655"/>
                    <a:gd name="T21" fmla="*/ 2147483647 h 1239"/>
                    <a:gd name="T22" fmla="*/ 2147483647 w 1655"/>
                    <a:gd name="T23" fmla="*/ 2147483647 h 1239"/>
                    <a:gd name="T24" fmla="*/ 2147483647 w 1655"/>
                    <a:gd name="T25" fmla="*/ 2147483647 h 1239"/>
                    <a:gd name="T26" fmla="*/ 2147483647 w 1655"/>
                    <a:gd name="T27" fmla="*/ 2147483647 h 1239"/>
                    <a:gd name="T28" fmla="*/ 2147483647 w 1655"/>
                    <a:gd name="T29" fmla="*/ 2147483647 h 1239"/>
                    <a:gd name="T30" fmla="*/ 2147483647 w 1655"/>
                    <a:gd name="T31" fmla="*/ 2147483647 h 1239"/>
                    <a:gd name="T32" fmla="*/ 2147483647 w 1655"/>
                    <a:gd name="T33" fmla="*/ 2147483647 h 1239"/>
                    <a:gd name="T34" fmla="*/ 2147483647 w 1655"/>
                    <a:gd name="T35" fmla="*/ 2147483647 h 1239"/>
                    <a:gd name="T36" fmla="*/ 2147483647 w 1655"/>
                    <a:gd name="T37" fmla="*/ 2147483647 h 1239"/>
                    <a:gd name="T38" fmla="*/ 2147483647 w 1655"/>
                    <a:gd name="T39" fmla="*/ 2147483647 h 1239"/>
                    <a:gd name="T40" fmla="*/ 2147483647 w 1655"/>
                    <a:gd name="T41" fmla="*/ 2147483647 h 1239"/>
                    <a:gd name="T42" fmla="*/ 2147483647 w 1655"/>
                    <a:gd name="T43" fmla="*/ 2147483647 h 1239"/>
                    <a:gd name="T44" fmla="*/ 2147483647 w 1655"/>
                    <a:gd name="T45" fmla="*/ 2147483647 h 1239"/>
                    <a:gd name="T46" fmla="*/ 2147483647 w 1655"/>
                    <a:gd name="T47" fmla="*/ 2147483647 h 1239"/>
                    <a:gd name="T48" fmla="*/ 2147483647 w 1655"/>
                    <a:gd name="T49" fmla="*/ 2147483647 h 1239"/>
                    <a:gd name="T50" fmla="*/ 2147483647 w 1655"/>
                    <a:gd name="T51" fmla="*/ 2147483647 h 1239"/>
                    <a:gd name="T52" fmla="*/ 2147483647 w 1655"/>
                    <a:gd name="T53" fmla="*/ 2147483647 h 1239"/>
                    <a:gd name="T54" fmla="*/ 2147483647 w 1655"/>
                    <a:gd name="T55" fmla="*/ 2147483647 h 1239"/>
                    <a:gd name="T56" fmla="*/ 2147483647 w 1655"/>
                    <a:gd name="T57" fmla="*/ 2147483647 h 1239"/>
                    <a:gd name="T58" fmla="*/ 2147483647 w 1655"/>
                    <a:gd name="T59" fmla="*/ 2147483647 h 1239"/>
                    <a:gd name="T60" fmla="*/ 2147483647 w 1655"/>
                    <a:gd name="T61" fmla="*/ 2147483647 h 1239"/>
                    <a:gd name="T62" fmla="*/ 2147483647 w 1655"/>
                    <a:gd name="T63" fmla="*/ 2147483647 h 1239"/>
                    <a:gd name="T64" fmla="*/ 2147483647 w 1655"/>
                    <a:gd name="T65" fmla="*/ 2147483647 h 1239"/>
                    <a:gd name="T66" fmla="*/ 2147483647 w 1655"/>
                    <a:gd name="T67" fmla="*/ 2147483647 h 1239"/>
                    <a:gd name="T68" fmla="*/ 2147483647 w 1655"/>
                    <a:gd name="T69" fmla="*/ 2147483647 h 1239"/>
                    <a:gd name="T70" fmla="*/ 2147483647 w 1655"/>
                    <a:gd name="T71" fmla="*/ 2147483647 h 1239"/>
                    <a:gd name="T72" fmla="*/ 2147483647 w 1655"/>
                    <a:gd name="T73" fmla="*/ 2147483647 h 1239"/>
                    <a:gd name="T74" fmla="*/ 2147483647 w 1655"/>
                    <a:gd name="T75" fmla="*/ 2147483647 h 1239"/>
                    <a:gd name="T76" fmla="*/ 2147483647 w 1655"/>
                    <a:gd name="T77" fmla="*/ 2147483647 h 1239"/>
                    <a:gd name="T78" fmla="*/ 2147483647 w 1655"/>
                    <a:gd name="T79" fmla="*/ 2147483647 h 1239"/>
                    <a:gd name="T80" fmla="*/ 2147483647 w 1655"/>
                    <a:gd name="T81" fmla="*/ 2147483647 h 1239"/>
                    <a:gd name="T82" fmla="*/ 2147483647 w 1655"/>
                    <a:gd name="T83" fmla="*/ 2147483647 h 1239"/>
                    <a:gd name="T84" fmla="*/ 2147483647 w 1655"/>
                    <a:gd name="T85" fmla="*/ 2147483647 h 1239"/>
                    <a:gd name="T86" fmla="*/ 2147483647 w 1655"/>
                    <a:gd name="T87" fmla="*/ 2147483647 h 1239"/>
                    <a:gd name="T88" fmla="*/ 2147483647 w 1655"/>
                    <a:gd name="T89" fmla="*/ 2147483647 h 1239"/>
                    <a:gd name="T90" fmla="*/ 2147483647 w 1655"/>
                    <a:gd name="T91" fmla="*/ 2147483647 h 1239"/>
                    <a:gd name="T92" fmla="*/ 2147483647 w 1655"/>
                    <a:gd name="T93" fmla="*/ 2147483647 h 1239"/>
                    <a:gd name="T94" fmla="*/ 2147483647 w 1655"/>
                    <a:gd name="T95" fmla="*/ 2147483647 h 1239"/>
                    <a:gd name="T96" fmla="*/ 2147483647 w 1655"/>
                    <a:gd name="T97" fmla="*/ 2147483647 h 1239"/>
                    <a:gd name="T98" fmla="*/ 2147483647 w 1655"/>
                    <a:gd name="T99" fmla="*/ 2147483647 h 1239"/>
                    <a:gd name="T100" fmla="*/ 2147483647 w 1655"/>
                    <a:gd name="T101" fmla="*/ 2147483647 h 1239"/>
                    <a:gd name="T102" fmla="*/ 2147483647 w 1655"/>
                    <a:gd name="T103" fmla="*/ 2147483647 h 1239"/>
                    <a:gd name="T104" fmla="*/ 2147483647 w 1655"/>
                    <a:gd name="T105" fmla="*/ 2147483647 h 1239"/>
                    <a:gd name="T106" fmla="*/ 2147483647 w 1655"/>
                    <a:gd name="T107" fmla="*/ 2147483647 h 1239"/>
                    <a:gd name="T108" fmla="*/ 2147483647 w 1655"/>
                    <a:gd name="T109" fmla="*/ 2147483647 h 1239"/>
                    <a:gd name="T110" fmla="*/ 2147483647 w 1655"/>
                    <a:gd name="T111" fmla="*/ 2147483647 h 1239"/>
                    <a:gd name="T112" fmla="*/ 2147483647 w 1655"/>
                    <a:gd name="T113" fmla="*/ 2147483647 h 1239"/>
                    <a:gd name="T114" fmla="*/ 2147483647 w 1655"/>
                    <a:gd name="T115" fmla="*/ 2147483647 h 1239"/>
                    <a:gd name="T116" fmla="*/ 2147483647 w 1655"/>
                    <a:gd name="T117" fmla="*/ 2147483647 h 1239"/>
                    <a:gd name="T118" fmla="*/ 2147483647 w 1655"/>
                    <a:gd name="T119" fmla="*/ 2147483647 h 1239"/>
                    <a:gd name="T120" fmla="*/ 17694720 60000 65536"/>
                    <a:gd name="T121" fmla="*/ 0 60000 65536"/>
                    <a:gd name="T122" fmla="*/ 5898240 60000 65536"/>
                    <a:gd name="T123" fmla="*/ 1179648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655"/>
                    <a:gd name="T181" fmla="*/ 0 h 1239"/>
                    <a:gd name="T182" fmla="*/ 1655 w 1655"/>
                    <a:gd name="T183" fmla="*/ 1239 h 123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655" h="1239">
                      <a:moveTo>
                        <a:pt x="1209" y="900"/>
                      </a:moveTo>
                      <a:lnTo>
                        <a:pt x="1194" y="902"/>
                      </a:lnTo>
                      <a:lnTo>
                        <a:pt x="1182" y="896"/>
                      </a:lnTo>
                      <a:lnTo>
                        <a:pt x="1169" y="892"/>
                      </a:lnTo>
                      <a:lnTo>
                        <a:pt x="1155" y="898"/>
                      </a:lnTo>
                      <a:lnTo>
                        <a:pt x="1140" y="911"/>
                      </a:lnTo>
                      <a:lnTo>
                        <a:pt x="1132" y="917"/>
                      </a:lnTo>
                      <a:lnTo>
                        <a:pt x="1121" y="921"/>
                      </a:lnTo>
                      <a:lnTo>
                        <a:pt x="1109" y="923"/>
                      </a:lnTo>
                      <a:lnTo>
                        <a:pt x="1100" y="923"/>
                      </a:lnTo>
                      <a:lnTo>
                        <a:pt x="1090" y="923"/>
                      </a:lnTo>
                      <a:lnTo>
                        <a:pt x="1079" y="923"/>
                      </a:lnTo>
                      <a:lnTo>
                        <a:pt x="1069" y="923"/>
                      </a:lnTo>
                      <a:lnTo>
                        <a:pt x="1060" y="929"/>
                      </a:lnTo>
                      <a:lnTo>
                        <a:pt x="1052" y="938"/>
                      </a:lnTo>
                      <a:lnTo>
                        <a:pt x="1044" y="952"/>
                      </a:lnTo>
                      <a:lnTo>
                        <a:pt x="1039" y="973"/>
                      </a:lnTo>
                      <a:lnTo>
                        <a:pt x="1037" y="996"/>
                      </a:lnTo>
                      <a:lnTo>
                        <a:pt x="1039" y="1015"/>
                      </a:lnTo>
                      <a:lnTo>
                        <a:pt x="1048" y="1030"/>
                      </a:lnTo>
                      <a:lnTo>
                        <a:pt x="1056" y="1042"/>
                      </a:lnTo>
                      <a:lnTo>
                        <a:pt x="1067" y="1053"/>
                      </a:lnTo>
                      <a:lnTo>
                        <a:pt x="1077" y="1061"/>
                      </a:lnTo>
                      <a:lnTo>
                        <a:pt x="1088" y="1065"/>
                      </a:lnTo>
                      <a:lnTo>
                        <a:pt x="1096" y="1070"/>
                      </a:lnTo>
                      <a:lnTo>
                        <a:pt x="1104" y="1070"/>
                      </a:lnTo>
                      <a:lnTo>
                        <a:pt x="1113" y="1068"/>
                      </a:lnTo>
                      <a:lnTo>
                        <a:pt x="1121" y="1063"/>
                      </a:lnTo>
                      <a:lnTo>
                        <a:pt x="1132" y="1057"/>
                      </a:lnTo>
                      <a:lnTo>
                        <a:pt x="1140" y="1051"/>
                      </a:lnTo>
                      <a:lnTo>
                        <a:pt x="1148" y="1042"/>
                      </a:lnTo>
                      <a:lnTo>
                        <a:pt x="1157" y="1036"/>
                      </a:lnTo>
                      <a:lnTo>
                        <a:pt x="1165" y="1028"/>
                      </a:lnTo>
                      <a:lnTo>
                        <a:pt x="1178" y="1026"/>
                      </a:lnTo>
                      <a:lnTo>
                        <a:pt x="1184" y="1040"/>
                      </a:lnTo>
                      <a:lnTo>
                        <a:pt x="1184" y="1061"/>
                      </a:lnTo>
                      <a:lnTo>
                        <a:pt x="1178" y="1080"/>
                      </a:lnTo>
                      <a:lnTo>
                        <a:pt x="1171" y="1093"/>
                      </a:lnTo>
                      <a:lnTo>
                        <a:pt x="1176" y="1099"/>
                      </a:lnTo>
                      <a:lnTo>
                        <a:pt x="1184" y="1105"/>
                      </a:lnTo>
                      <a:lnTo>
                        <a:pt x="1197" y="1107"/>
                      </a:lnTo>
                      <a:lnTo>
                        <a:pt x="1209" y="1112"/>
                      </a:lnTo>
                      <a:lnTo>
                        <a:pt x="1222" y="1120"/>
                      </a:lnTo>
                      <a:lnTo>
                        <a:pt x="1234" y="1135"/>
                      </a:lnTo>
                      <a:lnTo>
                        <a:pt x="1241" y="1156"/>
                      </a:lnTo>
                      <a:lnTo>
                        <a:pt x="1243" y="1174"/>
                      </a:lnTo>
                      <a:lnTo>
                        <a:pt x="1245" y="1187"/>
                      </a:lnTo>
                      <a:lnTo>
                        <a:pt x="1247" y="1199"/>
                      </a:lnTo>
                      <a:lnTo>
                        <a:pt x="1253" y="1208"/>
                      </a:lnTo>
                      <a:lnTo>
                        <a:pt x="1262" y="1212"/>
                      </a:lnTo>
                      <a:lnTo>
                        <a:pt x="1274" y="1216"/>
                      </a:lnTo>
                      <a:lnTo>
                        <a:pt x="1287" y="1218"/>
                      </a:lnTo>
                      <a:lnTo>
                        <a:pt x="1297" y="1220"/>
                      </a:lnTo>
                      <a:lnTo>
                        <a:pt x="1306" y="1220"/>
                      </a:lnTo>
                      <a:lnTo>
                        <a:pt x="1310" y="1218"/>
                      </a:lnTo>
                      <a:lnTo>
                        <a:pt x="1312" y="1218"/>
                      </a:lnTo>
                      <a:lnTo>
                        <a:pt x="1312" y="1220"/>
                      </a:lnTo>
                      <a:lnTo>
                        <a:pt x="1310" y="1225"/>
                      </a:lnTo>
                      <a:lnTo>
                        <a:pt x="1306" y="1231"/>
                      </a:lnTo>
                      <a:lnTo>
                        <a:pt x="1299" y="1237"/>
                      </a:lnTo>
                      <a:lnTo>
                        <a:pt x="1291" y="1239"/>
                      </a:lnTo>
                      <a:lnTo>
                        <a:pt x="1285" y="1239"/>
                      </a:lnTo>
                      <a:lnTo>
                        <a:pt x="1274" y="1237"/>
                      </a:lnTo>
                      <a:lnTo>
                        <a:pt x="1266" y="1237"/>
                      </a:lnTo>
                      <a:lnTo>
                        <a:pt x="1255" y="1233"/>
                      </a:lnTo>
                      <a:lnTo>
                        <a:pt x="1245" y="1231"/>
                      </a:lnTo>
                      <a:lnTo>
                        <a:pt x="1234" y="1229"/>
                      </a:lnTo>
                      <a:lnTo>
                        <a:pt x="1228" y="1225"/>
                      </a:lnTo>
                      <a:lnTo>
                        <a:pt x="1224" y="1223"/>
                      </a:lnTo>
                      <a:lnTo>
                        <a:pt x="1218" y="1218"/>
                      </a:lnTo>
                      <a:lnTo>
                        <a:pt x="1207" y="1212"/>
                      </a:lnTo>
                      <a:lnTo>
                        <a:pt x="1194" y="1204"/>
                      </a:lnTo>
                      <a:lnTo>
                        <a:pt x="1180" y="1193"/>
                      </a:lnTo>
                      <a:lnTo>
                        <a:pt x="1167" y="1183"/>
                      </a:lnTo>
                      <a:lnTo>
                        <a:pt x="1159" y="1174"/>
                      </a:lnTo>
                      <a:lnTo>
                        <a:pt x="1153" y="1166"/>
                      </a:lnTo>
                      <a:lnTo>
                        <a:pt x="1146" y="1160"/>
                      </a:lnTo>
                      <a:lnTo>
                        <a:pt x="1140" y="1153"/>
                      </a:lnTo>
                      <a:lnTo>
                        <a:pt x="1132" y="1147"/>
                      </a:lnTo>
                      <a:lnTo>
                        <a:pt x="1119" y="1141"/>
                      </a:lnTo>
                      <a:lnTo>
                        <a:pt x="1102" y="1135"/>
                      </a:lnTo>
                      <a:lnTo>
                        <a:pt x="1090" y="1130"/>
                      </a:lnTo>
                      <a:lnTo>
                        <a:pt x="1075" y="1124"/>
                      </a:lnTo>
                      <a:lnTo>
                        <a:pt x="1062" y="1120"/>
                      </a:lnTo>
                      <a:lnTo>
                        <a:pt x="1050" y="1114"/>
                      </a:lnTo>
                      <a:lnTo>
                        <a:pt x="1037" y="1109"/>
                      </a:lnTo>
                      <a:lnTo>
                        <a:pt x="1027" y="1105"/>
                      </a:lnTo>
                      <a:lnTo>
                        <a:pt x="1016" y="1101"/>
                      </a:lnTo>
                      <a:lnTo>
                        <a:pt x="1006" y="1097"/>
                      </a:lnTo>
                      <a:lnTo>
                        <a:pt x="995" y="1093"/>
                      </a:lnTo>
                      <a:lnTo>
                        <a:pt x="985" y="1084"/>
                      </a:lnTo>
                      <a:lnTo>
                        <a:pt x="974" y="1074"/>
                      </a:lnTo>
                      <a:lnTo>
                        <a:pt x="964" y="1063"/>
                      </a:lnTo>
                      <a:lnTo>
                        <a:pt x="956" y="1053"/>
                      </a:lnTo>
                      <a:lnTo>
                        <a:pt x="947" y="1042"/>
                      </a:lnTo>
                      <a:lnTo>
                        <a:pt x="939" y="1034"/>
                      </a:lnTo>
                      <a:lnTo>
                        <a:pt x="935" y="1030"/>
                      </a:lnTo>
                      <a:lnTo>
                        <a:pt x="926" y="1021"/>
                      </a:lnTo>
                      <a:lnTo>
                        <a:pt x="916" y="1009"/>
                      </a:lnTo>
                      <a:lnTo>
                        <a:pt x="905" y="998"/>
                      </a:lnTo>
                      <a:lnTo>
                        <a:pt x="891" y="992"/>
                      </a:lnTo>
                      <a:lnTo>
                        <a:pt x="880" y="990"/>
                      </a:lnTo>
                      <a:lnTo>
                        <a:pt x="870" y="988"/>
                      </a:lnTo>
                      <a:lnTo>
                        <a:pt x="857" y="984"/>
                      </a:lnTo>
                      <a:lnTo>
                        <a:pt x="845" y="980"/>
                      </a:lnTo>
                      <a:lnTo>
                        <a:pt x="832" y="973"/>
                      </a:lnTo>
                      <a:lnTo>
                        <a:pt x="819" y="965"/>
                      </a:lnTo>
                      <a:lnTo>
                        <a:pt x="809" y="959"/>
                      </a:lnTo>
                      <a:lnTo>
                        <a:pt x="798" y="948"/>
                      </a:lnTo>
                      <a:lnTo>
                        <a:pt x="780" y="929"/>
                      </a:lnTo>
                      <a:lnTo>
                        <a:pt x="763" y="911"/>
                      </a:lnTo>
                      <a:lnTo>
                        <a:pt x="750" y="892"/>
                      </a:lnTo>
                      <a:lnTo>
                        <a:pt x="744" y="875"/>
                      </a:lnTo>
                      <a:lnTo>
                        <a:pt x="738" y="858"/>
                      </a:lnTo>
                      <a:lnTo>
                        <a:pt x="733" y="841"/>
                      </a:lnTo>
                      <a:lnTo>
                        <a:pt x="727" y="825"/>
                      </a:lnTo>
                      <a:lnTo>
                        <a:pt x="721" y="810"/>
                      </a:lnTo>
                      <a:lnTo>
                        <a:pt x="717" y="804"/>
                      </a:lnTo>
                      <a:lnTo>
                        <a:pt x="710" y="795"/>
                      </a:lnTo>
                      <a:lnTo>
                        <a:pt x="700" y="787"/>
                      </a:lnTo>
                      <a:lnTo>
                        <a:pt x="689" y="776"/>
                      </a:lnTo>
                      <a:lnTo>
                        <a:pt x="679" y="768"/>
                      </a:lnTo>
                      <a:lnTo>
                        <a:pt x="666" y="756"/>
                      </a:lnTo>
                      <a:lnTo>
                        <a:pt x="658" y="745"/>
                      </a:lnTo>
                      <a:lnTo>
                        <a:pt x="650" y="733"/>
                      </a:lnTo>
                      <a:lnTo>
                        <a:pt x="643" y="705"/>
                      </a:lnTo>
                      <a:lnTo>
                        <a:pt x="643" y="676"/>
                      </a:lnTo>
                      <a:lnTo>
                        <a:pt x="650" y="651"/>
                      </a:lnTo>
                      <a:lnTo>
                        <a:pt x="656" y="634"/>
                      </a:lnTo>
                      <a:lnTo>
                        <a:pt x="658" y="615"/>
                      </a:lnTo>
                      <a:lnTo>
                        <a:pt x="658" y="590"/>
                      </a:lnTo>
                      <a:lnTo>
                        <a:pt x="656" y="561"/>
                      </a:lnTo>
                      <a:lnTo>
                        <a:pt x="650" y="534"/>
                      </a:lnTo>
                      <a:lnTo>
                        <a:pt x="641" y="515"/>
                      </a:lnTo>
                      <a:lnTo>
                        <a:pt x="635" y="502"/>
                      </a:lnTo>
                      <a:lnTo>
                        <a:pt x="625" y="494"/>
                      </a:lnTo>
                      <a:lnTo>
                        <a:pt x="610" y="483"/>
                      </a:lnTo>
                      <a:lnTo>
                        <a:pt x="597" y="471"/>
                      </a:lnTo>
                      <a:lnTo>
                        <a:pt x="589" y="458"/>
                      </a:lnTo>
                      <a:lnTo>
                        <a:pt x="583" y="446"/>
                      </a:lnTo>
                      <a:lnTo>
                        <a:pt x="578" y="429"/>
                      </a:lnTo>
                      <a:lnTo>
                        <a:pt x="570" y="414"/>
                      </a:lnTo>
                      <a:lnTo>
                        <a:pt x="557" y="402"/>
                      </a:lnTo>
                      <a:lnTo>
                        <a:pt x="543" y="395"/>
                      </a:lnTo>
                      <a:lnTo>
                        <a:pt x="528" y="395"/>
                      </a:lnTo>
                      <a:lnTo>
                        <a:pt x="522" y="397"/>
                      </a:lnTo>
                      <a:lnTo>
                        <a:pt x="511" y="395"/>
                      </a:lnTo>
                      <a:lnTo>
                        <a:pt x="503" y="393"/>
                      </a:lnTo>
                      <a:lnTo>
                        <a:pt x="493" y="387"/>
                      </a:lnTo>
                      <a:lnTo>
                        <a:pt x="480" y="383"/>
                      </a:lnTo>
                      <a:lnTo>
                        <a:pt x="469" y="379"/>
                      </a:lnTo>
                      <a:lnTo>
                        <a:pt x="459" y="372"/>
                      </a:lnTo>
                      <a:lnTo>
                        <a:pt x="451" y="368"/>
                      </a:lnTo>
                      <a:lnTo>
                        <a:pt x="436" y="362"/>
                      </a:lnTo>
                      <a:lnTo>
                        <a:pt x="425" y="356"/>
                      </a:lnTo>
                      <a:lnTo>
                        <a:pt x="415" y="349"/>
                      </a:lnTo>
                      <a:lnTo>
                        <a:pt x="400" y="345"/>
                      </a:lnTo>
                      <a:lnTo>
                        <a:pt x="392" y="345"/>
                      </a:lnTo>
                      <a:lnTo>
                        <a:pt x="384" y="343"/>
                      </a:lnTo>
                      <a:lnTo>
                        <a:pt x="375" y="345"/>
                      </a:lnTo>
                      <a:lnTo>
                        <a:pt x="365" y="345"/>
                      </a:lnTo>
                      <a:lnTo>
                        <a:pt x="354" y="345"/>
                      </a:lnTo>
                      <a:lnTo>
                        <a:pt x="344" y="343"/>
                      </a:lnTo>
                      <a:lnTo>
                        <a:pt x="333" y="339"/>
                      </a:lnTo>
                      <a:lnTo>
                        <a:pt x="323" y="335"/>
                      </a:lnTo>
                      <a:lnTo>
                        <a:pt x="312" y="328"/>
                      </a:lnTo>
                      <a:lnTo>
                        <a:pt x="304" y="324"/>
                      </a:lnTo>
                      <a:lnTo>
                        <a:pt x="293" y="322"/>
                      </a:lnTo>
                      <a:lnTo>
                        <a:pt x="283" y="320"/>
                      </a:lnTo>
                      <a:lnTo>
                        <a:pt x="273" y="320"/>
                      </a:lnTo>
                      <a:lnTo>
                        <a:pt x="260" y="320"/>
                      </a:lnTo>
                      <a:lnTo>
                        <a:pt x="245" y="322"/>
                      </a:lnTo>
                      <a:lnTo>
                        <a:pt x="231" y="324"/>
                      </a:lnTo>
                      <a:lnTo>
                        <a:pt x="216" y="328"/>
                      </a:lnTo>
                      <a:lnTo>
                        <a:pt x="201" y="339"/>
                      </a:lnTo>
                      <a:lnTo>
                        <a:pt x="191" y="351"/>
                      </a:lnTo>
                      <a:lnTo>
                        <a:pt x="178" y="364"/>
                      </a:lnTo>
                      <a:lnTo>
                        <a:pt x="168" y="377"/>
                      </a:lnTo>
                      <a:lnTo>
                        <a:pt x="155" y="387"/>
                      </a:lnTo>
                      <a:lnTo>
                        <a:pt x="143" y="395"/>
                      </a:lnTo>
                      <a:lnTo>
                        <a:pt x="128" y="395"/>
                      </a:lnTo>
                      <a:lnTo>
                        <a:pt x="113" y="389"/>
                      </a:lnTo>
                      <a:lnTo>
                        <a:pt x="105" y="381"/>
                      </a:lnTo>
                      <a:lnTo>
                        <a:pt x="99" y="372"/>
                      </a:lnTo>
                      <a:lnTo>
                        <a:pt x="86" y="362"/>
                      </a:lnTo>
                      <a:lnTo>
                        <a:pt x="73" y="349"/>
                      </a:lnTo>
                      <a:lnTo>
                        <a:pt x="67" y="328"/>
                      </a:lnTo>
                      <a:lnTo>
                        <a:pt x="67" y="301"/>
                      </a:lnTo>
                      <a:lnTo>
                        <a:pt x="76" y="270"/>
                      </a:lnTo>
                      <a:lnTo>
                        <a:pt x="80" y="253"/>
                      </a:lnTo>
                      <a:lnTo>
                        <a:pt x="78" y="240"/>
                      </a:lnTo>
                      <a:lnTo>
                        <a:pt x="71" y="234"/>
                      </a:lnTo>
                      <a:lnTo>
                        <a:pt x="61" y="230"/>
                      </a:lnTo>
                      <a:lnTo>
                        <a:pt x="50" y="228"/>
                      </a:lnTo>
                      <a:lnTo>
                        <a:pt x="36" y="224"/>
                      </a:lnTo>
                      <a:lnTo>
                        <a:pt x="21" y="219"/>
                      </a:lnTo>
                      <a:lnTo>
                        <a:pt x="9" y="213"/>
                      </a:lnTo>
                      <a:lnTo>
                        <a:pt x="0" y="203"/>
                      </a:lnTo>
                      <a:lnTo>
                        <a:pt x="0" y="188"/>
                      </a:lnTo>
                      <a:lnTo>
                        <a:pt x="6" y="171"/>
                      </a:lnTo>
                      <a:lnTo>
                        <a:pt x="17" y="152"/>
                      </a:lnTo>
                      <a:lnTo>
                        <a:pt x="32" y="136"/>
                      </a:lnTo>
                      <a:lnTo>
                        <a:pt x="46" y="117"/>
                      </a:lnTo>
                      <a:lnTo>
                        <a:pt x="61" y="102"/>
                      </a:lnTo>
                      <a:lnTo>
                        <a:pt x="76" y="92"/>
                      </a:lnTo>
                      <a:lnTo>
                        <a:pt x="88" y="83"/>
                      </a:lnTo>
                      <a:lnTo>
                        <a:pt x="99" y="73"/>
                      </a:lnTo>
                      <a:lnTo>
                        <a:pt x="111" y="62"/>
                      </a:lnTo>
                      <a:lnTo>
                        <a:pt x="126" y="54"/>
                      </a:lnTo>
                      <a:lnTo>
                        <a:pt x="147" y="48"/>
                      </a:lnTo>
                      <a:lnTo>
                        <a:pt x="174" y="44"/>
                      </a:lnTo>
                      <a:lnTo>
                        <a:pt x="208" y="44"/>
                      </a:lnTo>
                      <a:lnTo>
                        <a:pt x="252" y="48"/>
                      </a:lnTo>
                      <a:lnTo>
                        <a:pt x="273" y="60"/>
                      </a:lnTo>
                      <a:lnTo>
                        <a:pt x="289" y="69"/>
                      </a:lnTo>
                      <a:lnTo>
                        <a:pt x="304" y="75"/>
                      </a:lnTo>
                      <a:lnTo>
                        <a:pt x="317" y="79"/>
                      </a:lnTo>
                      <a:lnTo>
                        <a:pt x="327" y="81"/>
                      </a:lnTo>
                      <a:lnTo>
                        <a:pt x="337" y="85"/>
                      </a:lnTo>
                      <a:lnTo>
                        <a:pt x="348" y="88"/>
                      </a:lnTo>
                      <a:lnTo>
                        <a:pt x="356" y="90"/>
                      </a:lnTo>
                      <a:lnTo>
                        <a:pt x="369" y="94"/>
                      </a:lnTo>
                      <a:lnTo>
                        <a:pt x="386" y="96"/>
                      </a:lnTo>
                      <a:lnTo>
                        <a:pt x="407" y="98"/>
                      </a:lnTo>
                      <a:lnTo>
                        <a:pt x="430" y="102"/>
                      </a:lnTo>
                      <a:lnTo>
                        <a:pt x="451" y="104"/>
                      </a:lnTo>
                      <a:lnTo>
                        <a:pt x="472" y="104"/>
                      </a:lnTo>
                      <a:lnTo>
                        <a:pt x="490" y="104"/>
                      </a:lnTo>
                      <a:lnTo>
                        <a:pt x="503" y="104"/>
                      </a:lnTo>
                      <a:lnTo>
                        <a:pt x="516" y="102"/>
                      </a:lnTo>
                      <a:lnTo>
                        <a:pt x="532" y="102"/>
                      </a:lnTo>
                      <a:lnTo>
                        <a:pt x="551" y="102"/>
                      </a:lnTo>
                      <a:lnTo>
                        <a:pt x="572" y="102"/>
                      </a:lnTo>
                      <a:lnTo>
                        <a:pt x="593" y="102"/>
                      </a:lnTo>
                      <a:lnTo>
                        <a:pt x="612" y="104"/>
                      </a:lnTo>
                      <a:lnTo>
                        <a:pt x="629" y="104"/>
                      </a:lnTo>
                      <a:lnTo>
                        <a:pt x="639" y="104"/>
                      </a:lnTo>
                      <a:lnTo>
                        <a:pt x="648" y="104"/>
                      </a:lnTo>
                      <a:lnTo>
                        <a:pt x="658" y="106"/>
                      </a:lnTo>
                      <a:lnTo>
                        <a:pt x="671" y="109"/>
                      </a:lnTo>
                      <a:lnTo>
                        <a:pt x="683" y="111"/>
                      </a:lnTo>
                      <a:lnTo>
                        <a:pt x="696" y="113"/>
                      </a:lnTo>
                      <a:lnTo>
                        <a:pt x="708" y="117"/>
                      </a:lnTo>
                      <a:lnTo>
                        <a:pt x="721" y="119"/>
                      </a:lnTo>
                      <a:lnTo>
                        <a:pt x="731" y="123"/>
                      </a:lnTo>
                      <a:lnTo>
                        <a:pt x="746" y="127"/>
                      </a:lnTo>
                      <a:lnTo>
                        <a:pt x="763" y="132"/>
                      </a:lnTo>
                      <a:lnTo>
                        <a:pt x="786" y="136"/>
                      </a:lnTo>
                      <a:lnTo>
                        <a:pt x="809" y="138"/>
                      </a:lnTo>
                      <a:lnTo>
                        <a:pt x="832" y="142"/>
                      </a:lnTo>
                      <a:lnTo>
                        <a:pt x="853" y="146"/>
                      </a:lnTo>
                      <a:lnTo>
                        <a:pt x="872" y="148"/>
                      </a:lnTo>
                      <a:lnTo>
                        <a:pt x="884" y="148"/>
                      </a:lnTo>
                      <a:lnTo>
                        <a:pt x="897" y="148"/>
                      </a:lnTo>
                      <a:lnTo>
                        <a:pt x="916" y="148"/>
                      </a:lnTo>
                      <a:lnTo>
                        <a:pt x="937" y="146"/>
                      </a:lnTo>
                      <a:lnTo>
                        <a:pt x="962" y="144"/>
                      </a:lnTo>
                      <a:lnTo>
                        <a:pt x="985" y="142"/>
                      </a:lnTo>
                      <a:lnTo>
                        <a:pt x="1008" y="138"/>
                      </a:lnTo>
                      <a:lnTo>
                        <a:pt x="1027" y="134"/>
                      </a:lnTo>
                      <a:lnTo>
                        <a:pt x="1044" y="127"/>
                      </a:lnTo>
                      <a:lnTo>
                        <a:pt x="1065" y="117"/>
                      </a:lnTo>
                      <a:lnTo>
                        <a:pt x="1077" y="109"/>
                      </a:lnTo>
                      <a:lnTo>
                        <a:pt x="1081" y="100"/>
                      </a:lnTo>
                      <a:lnTo>
                        <a:pt x="1083" y="92"/>
                      </a:lnTo>
                      <a:lnTo>
                        <a:pt x="1079" y="83"/>
                      </a:lnTo>
                      <a:lnTo>
                        <a:pt x="1069" y="71"/>
                      </a:lnTo>
                      <a:lnTo>
                        <a:pt x="1058" y="60"/>
                      </a:lnTo>
                      <a:lnTo>
                        <a:pt x="1050" y="52"/>
                      </a:lnTo>
                      <a:lnTo>
                        <a:pt x="1048" y="41"/>
                      </a:lnTo>
                      <a:lnTo>
                        <a:pt x="1052" y="29"/>
                      </a:lnTo>
                      <a:lnTo>
                        <a:pt x="1060" y="16"/>
                      </a:lnTo>
                      <a:lnTo>
                        <a:pt x="1069" y="4"/>
                      </a:lnTo>
                      <a:lnTo>
                        <a:pt x="1081" y="0"/>
                      </a:lnTo>
                      <a:lnTo>
                        <a:pt x="1094" y="2"/>
                      </a:lnTo>
                      <a:lnTo>
                        <a:pt x="1111" y="8"/>
                      </a:lnTo>
                      <a:lnTo>
                        <a:pt x="1125" y="14"/>
                      </a:lnTo>
                      <a:lnTo>
                        <a:pt x="1134" y="23"/>
                      </a:lnTo>
                      <a:lnTo>
                        <a:pt x="1136" y="35"/>
                      </a:lnTo>
                      <a:lnTo>
                        <a:pt x="1136" y="48"/>
                      </a:lnTo>
                      <a:lnTo>
                        <a:pt x="1136" y="58"/>
                      </a:lnTo>
                      <a:lnTo>
                        <a:pt x="1140" y="69"/>
                      </a:lnTo>
                      <a:lnTo>
                        <a:pt x="1150" y="83"/>
                      </a:lnTo>
                      <a:lnTo>
                        <a:pt x="1165" y="92"/>
                      </a:lnTo>
                      <a:lnTo>
                        <a:pt x="1184" y="96"/>
                      </a:lnTo>
                      <a:lnTo>
                        <a:pt x="1194" y="96"/>
                      </a:lnTo>
                      <a:lnTo>
                        <a:pt x="1205" y="96"/>
                      </a:lnTo>
                      <a:lnTo>
                        <a:pt x="1215" y="98"/>
                      </a:lnTo>
                      <a:lnTo>
                        <a:pt x="1226" y="100"/>
                      </a:lnTo>
                      <a:lnTo>
                        <a:pt x="1236" y="104"/>
                      </a:lnTo>
                      <a:lnTo>
                        <a:pt x="1247" y="106"/>
                      </a:lnTo>
                      <a:lnTo>
                        <a:pt x="1257" y="109"/>
                      </a:lnTo>
                      <a:lnTo>
                        <a:pt x="1268" y="111"/>
                      </a:lnTo>
                      <a:lnTo>
                        <a:pt x="1285" y="113"/>
                      </a:lnTo>
                      <a:lnTo>
                        <a:pt x="1293" y="117"/>
                      </a:lnTo>
                      <a:lnTo>
                        <a:pt x="1293" y="125"/>
                      </a:lnTo>
                      <a:lnTo>
                        <a:pt x="1291" y="136"/>
                      </a:lnTo>
                      <a:lnTo>
                        <a:pt x="1287" y="142"/>
                      </a:lnTo>
                      <a:lnTo>
                        <a:pt x="1282" y="148"/>
                      </a:lnTo>
                      <a:lnTo>
                        <a:pt x="1274" y="152"/>
                      </a:lnTo>
                      <a:lnTo>
                        <a:pt x="1266" y="155"/>
                      </a:lnTo>
                      <a:lnTo>
                        <a:pt x="1255" y="157"/>
                      </a:lnTo>
                      <a:lnTo>
                        <a:pt x="1245" y="159"/>
                      </a:lnTo>
                      <a:lnTo>
                        <a:pt x="1234" y="159"/>
                      </a:lnTo>
                      <a:lnTo>
                        <a:pt x="1224" y="161"/>
                      </a:lnTo>
                      <a:lnTo>
                        <a:pt x="1205" y="167"/>
                      </a:lnTo>
                      <a:lnTo>
                        <a:pt x="1190" y="173"/>
                      </a:lnTo>
                      <a:lnTo>
                        <a:pt x="1176" y="184"/>
                      </a:lnTo>
                      <a:lnTo>
                        <a:pt x="1163" y="194"/>
                      </a:lnTo>
                      <a:lnTo>
                        <a:pt x="1150" y="207"/>
                      </a:lnTo>
                      <a:lnTo>
                        <a:pt x="1136" y="222"/>
                      </a:lnTo>
                      <a:lnTo>
                        <a:pt x="1119" y="238"/>
                      </a:lnTo>
                      <a:lnTo>
                        <a:pt x="1104" y="261"/>
                      </a:lnTo>
                      <a:lnTo>
                        <a:pt x="1096" y="291"/>
                      </a:lnTo>
                      <a:lnTo>
                        <a:pt x="1096" y="328"/>
                      </a:lnTo>
                      <a:lnTo>
                        <a:pt x="1100" y="362"/>
                      </a:lnTo>
                      <a:lnTo>
                        <a:pt x="1104" y="385"/>
                      </a:lnTo>
                      <a:lnTo>
                        <a:pt x="1111" y="395"/>
                      </a:lnTo>
                      <a:lnTo>
                        <a:pt x="1119" y="397"/>
                      </a:lnTo>
                      <a:lnTo>
                        <a:pt x="1130" y="395"/>
                      </a:lnTo>
                      <a:lnTo>
                        <a:pt x="1140" y="395"/>
                      </a:lnTo>
                      <a:lnTo>
                        <a:pt x="1153" y="397"/>
                      </a:lnTo>
                      <a:lnTo>
                        <a:pt x="1167" y="400"/>
                      </a:lnTo>
                      <a:lnTo>
                        <a:pt x="1180" y="406"/>
                      </a:lnTo>
                      <a:lnTo>
                        <a:pt x="1192" y="412"/>
                      </a:lnTo>
                      <a:lnTo>
                        <a:pt x="1205" y="416"/>
                      </a:lnTo>
                      <a:lnTo>
                        <a:pt x="1215" y="421"/>
                      </a:lnTo>
                      <a:lnTo>
                        <a:pt x="1224" y="423"/>
                      </a:lnTo>
                      <a:lnTo>
                        <a:pt x="1234" y="423"/>
                      </a:lnTo>
                      <a:lnTo>
                        <a:pt x="1245" y="423"/>
                      </a:lnTo>
                      <a:lnTo>
                        <a:pt x="1253" y="427"/>
                      </a:lnTo>
                      <a:lnTo>
                        <a:pt x="1259" y="433"/>
                      </a:lnTo>
                      <a:lnTo>
                        <a:pt x="1262" y="444"/>
                      </a:lnTo>
                      <a:lnTo>
                        <a:pt x="1266" y="454"/>
                      </a:lnTo>
                      <a:lnTo>
                        <a:pt x="1272" y="460"/>
                      </a:lnTo>
                      <a:lnTo>
                        <a:pt x="1280" y="464"/>
                      </a:lnTo>
                      <a:lnTo>
                        <a:pt x="1291" y="467"/>
                      </a:lnTo>
                      <a:lnTo>
                        <a:pt x="1297" y="460"/>
                      </a:lnTo>
                      <a:lnTo>
                        <a:pt x="1299" y="444"/>
                      </a:lnTo>
                      <a:lnTo>
                        <a:pt x="1299" y="425"/>
                      </a:lnTo>
                      <a:lnTo>
                        <a:pt x="1295" y="406"/>
                      </a:lnTo>
                      <a:lnTo>
                        <a:pt x="1297" y="395"/>
                      </a:lnTo>
                      <a:lnTo>
                        <a:pt x="1308" y="387"/>
                      </a:lnTo>
                      <a:lnTo>
                        <a:pt x="1324" y="383"/>
                      </a:lnTo>
                      <a:lnTo>
                        <a:pt x="1339" y="377"/>
                      </a:lnTo>
                      <a:lnTo>
                        <a:pt x="1350" y="368"/>
                      </a:lnTo>
                      <a:lnTo>
                        <a:pt x="1347" y="354"/>
                      </a:lnTo>
                      <a:lnTo>
                        <a:pt x="1341" y="341"/>
                      </a:lnTo>
                      <a:lnTo>
                        <a:pt x="1329" y="330"/>
                      </a:lnTo>
                      <a:lnTo>
                        <a:pt x="1320" y="320"/>
                      </a:lnTo>
                      <a:lnTo>
                        <a:pt x="1316" y="307"/>
                      </a:lnTo>
                      <a:lnTo>
                        <a:pt x="1318" y="295"/>
                      </a:lnTo>
                      <a:lnTo>
                        <a:pt x="1322" y="280"/>
                      </a:lnTo>
                      <a:lnTo>
                        <a:pt x="1335" y="270"/>
                      </a:lnTo>
                      <a:lnTo>
                        <a:pt x="1352" y="266"/>
                      </a:lnTo>
                      <a:lnTo>
                        <a:pt x="1370" y="270"/>
                      </a:lnTo>
                      <a:lnTo>
                        <a:pt x="1381" y="278"/>
                      </a:lnTo>
                      <a:lnTo>
                        <a:pt x="1389" y="286"/>
                      </a:lnTo>
                      <a:lnTo>
                        <a:pt x="1402" y="295"/>
                      </a:lnTo>
                      <a:lnTo>
                        <a:pt x="1414" y="299"/>
                      </a:lnTo>
                      <a:lnTo>
                        <a:pt x="1425" y="305"/>
                      </a:lnTo>
                      <a:lnTo>
                        <a:pt x="1433" y="312"/>
                      </a:lnTo>
                      <a:lnTo>
                        <a:pt x="1442" y="320"/>
                      </a:lnTo>
                      <a:lnTo>
                        <a:pt x="1450" y="330"/>
                      </a:lnTo>
                      <a:lnTo>
                        <a:pt x="1458" y="339"/>
                      </a:lnTo>
                      <a:lnTo>
                        <a:pt x="1469" y="341"/>
                      </a:lnTo>
                      <a:lnTo>
                        <a:pt x="1479" y="333"/>
                      </a:lnTo>
                      <a:lnTo>
                        <a:pt x="1492" y="320"/>
                      </a:lnTo>
                      <a:lnTo>
                        <a:pt x="1500" y="307"/>
                      </a:lnTo>
                      <a:lnTo>
                        <a:pt x="1509" y="301"/>
                      </a:lnTo>
                      <a:lnTo>
                        <a:pt x="1523" y="305"/>
                      </a:lnTo>
                      <a:lnTo>
                        <a:pt x="1536" y="316"/>
                      </a:lnTo>
                      <a:lnTo>
                        <a:pt x="1544" y="333"/>
                      </a:lnTo>
                      <a:lnTo>
                        <a:pt x="1551" y="345"/>
                      </a:lnTo>
                      <a:lnTo>
                        <a:pt x="1559" y="358"/>
                      </a:lnTo>
                      <a:lnTo>
                        <a:pt x="1567" y="368"/>
                      </a:lnTo>
                      <a:lnTo>
                        <a:pt x="1580" y="383"/>
                      </a:lnTo>
                      <a:lnTo>
                        <a:pt x="1593" y="397"/>
                      </a:lnTo>
                      <a:lnTo>
                        <a:pt x="1599" y="408"/>
                      </a:lnTo>
                      <a:lnTo>
                        <a:pt x="1603" y="418"/>
                      </a:lnTo>
                      <a:lnTo>
                        <a:pt x="1605" y="429"/>
                      </a:lnTo>
                      <a:lnTo>
                        <a:pt x="1609" y="437"/>
                      </a:lnTo>
                      <a:lnTo>
                        <a:pt x="1620" y="439"/>
                      </a:lnTo>
                      <a:lnTo>
                        <a:pt x="1632" y="437"/>
                      </a:lnTo>
                      <a:lnTo>
                        <a:pt x="1643" y="435"/>
                      </a:lnTo>
                      <a:lnTo>
                        <a:pt x="1651" y="437"/>
                      </a:lnTo>
                      <a:lnTo>
                        <a:pt x="1655" y="446"/>
                      </a:lnTo>
                      <a:lnTo>
                        <a:pt x="1653" y="462"/>
                      </a:lnTo>
                      <a:lnTo>
                        <a:pt x="1647" y="481"/>
                      </a:lnTo>
                      <a:lnTo>
                        <a:pt x="1637" y="496"/>
                      </a:lnTo>
                      <a:lnTo>
                        <a:pt x="1626" y="502"/>
                      </a:lnTo>
                      <a:lnTo>
                        <a:pt x="1614" y="504"/>
                      </a:lnTo>
                      <a:lnTo>
                        <a:pt x="1599" y="506"/>
                      </a:lnTo>
                      <a:lnTo>
                        <a:pt x="1586" y="508"/>
                      </a:lnTo>
                      <a:lnTo>
                        <a:pt x="1576" y="511"/>
                      </a:lnTo>
                      <a:lnTo>
                        <a:pt x="1565" y="513"/>
                      </a:lnTo>
                      <a:lnTo>
                        <a:pt x="1557" y="517"/>
                      </a:lnTo>
                      <a:lnTo>
                        <a:pt x="1553" y="527"/>
                      </a:lnTo>
                      <a:lnTo>
                        <a:pt x="1553" y="542"/>
                      </a:lnTo>
                      <a:lnTo>
                        <a:pt x="1555" y="559"/>
                      </a:lnTo>
                      <a:lnTo>
                        <a:pt x="1557" y="575"/>
                      </a:lnTo>
                      <a:lnTo>
                        <a:pt x="1553" y="590"/>
                      </a:lnTo>
                      <a:lnTo>
                        <a:pt x="1538" y="605"/>
                      </a:lnTo>
                      <a:lnTo>
                        <a:pt x="1519" y="615"/>
                      </a:lnTo>
                      <a:lnTo>
                        <a:pt x="1502" y="622"/>
                      </a:lnTo>
                      <a:lnTo>
                        <a:pt x="1490" y="628"/>
                      </a:lnTo>
                      <a:lnTo>
                        <a:pt x="1477" y="638"/>
                      </a:lnTo>
                      <a:lnTo>
                        <a:pt x="1465" y="651"/>
                      </a:lnTo>
                      <a:lnTo>
                        <a:pt x="1458" y="666"/>
                      </a:lnTo>
                      <a:lnTo>
                        <a:pt x="1452" y="678"/>
                      </a:lnTo>
                      <a:lnTo>
                        <a:pt x="1446" y="689"/>
                      </a:lnTo>
                      <a:lnTo>
                        <a:pt x="1435" y="695"/>
                      </a:lnTo>
                      <a:lnTo>
                        <a:pt x="1425" y="705"/>
                      </a:lnTo>
                      <a:lnTo>
                        <a:pt x="1414" y="714"/>
                      </a:lnTo>
                      <a:lnTo>
                        <a:pt x="1406" y="716"/>
                      </a:lnTo>
                      <a:lnTo>
                        <a:pt x="1396" y="718"/>
                      </a:lnTo>
                      <a:lnTo>
                        <a:pt x="1383" y="724"/>
                      </a:lnTo>
                      <a:lnTo>
                        <a:pt x="1375" y="733"/>
                      </a:lnTo>
                      <a:lnTo>
                        <a:pt x="1375" y="741"/>
                      </a:lnTo>
                      <a:lnTo>
                        <a:pt x="1375" y="749"/>
                      </a:lnTo>
                      <a:lnTo>
                        <a:pt x="1373" y="760"/>
                      </a:lnTo>
                      <a:lnTo>
                        <a:pt x="1368" y="772"/>
                      </a:lnTo>
                      <a:lnTo>
                        <a:pt x="1366" y="785"/>
                      </a:lnTo>
                      <a:lnTo>
                        <a:pt x="1362" y="800"/>
                      </a:lnTo>
                      <a:lnTo>
                        <a:pt x="1356" y="812"/>
                      </a:lnTo>
                      <a:lnTo>
                        <a:pt x="1352" y="823"/>
                      </a:lnTo>
                      <a:lnTo>
                        <a:pt x="1352" y="831"/>
                      </a:lnTo>
                      <a:lnTo>
                        <a:pt x="1350" y="837"/>
                      </a:lnTo>
                      <a:lnTo>
                        <a:pt x="1339" y="839"/>
                      </a:lnTo>
                      <a:lnTo>
                        <a:pt x="1326" y="841"/>
                      </a:lnTo>
                      <a:lnTo>
                        <a:pt x="1318" y="844"/>
                      </a:lnTo>
                      <a:lnTo>
                        <a:pt x="1312" y="850"/>
                      </a:lnTo>
                      <a:lnTo>
                        <a:pt x="1306" y="864"/>
                      </a:lnTo>
                      <a:lnTo>
                        <a:pt x="1308" y="892"/>
                      </a:lnTo>
                      <a:lnTo>
                        <a:pt x="1314" y="925"/>
                      </a:lnTo>
                      <a:lnTo>
                        <a:pt x="1316" y="957"/>
                      </a:lnTo>
                      <a:lnTo>
                        <a:pt x="1306" y="969"/>
                      </a:lnTo>
                      <a:lnTo>
                        <a:pt x="1293" y="967"/>
                      </a:lnTo>
                      <a:lnTo>
                        <a:pt x="1282" y="963"/>
                      </a:lnTo>
                      <a:lnTo>
                        <a:pt x="1276" y="954"/>
                      </a:lnTo>
                      <a:lnTo>
                        <a:pt x="1270" y="944"/>
                      </a:lnTo>
                      <a:lnTo>
                        <a:pt x="1264" y="931"/>
                      </a:lnTo>
                      <a:lnTo>
                        <a:pt x="1259" y="917"/>
                      </a:lnTo>
                      <a:lnTo>
                        <a:pt x="1255" y="904"/>
                      </a:lnTo>
                      <a:lnTo>
                        <a:pt x="1253" y="900"/>
                      </a:lnTo>
                      <a:lnTo>
                        <a:pt x="1249" y="900"/>
                      </a:lnTo>
                      <a:lnTo>
                        <a:pt x="1236" y="898"/>
                      </a:lnTo>
                      <a:lnTo>
                        <a:pt x="1222" y="898"/>
                      </a:lnTo>
                      <a:lnTo>
                        <a:pt x="1209" y="9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round/>
                  <a:headEnd/>
                  <a:tailEnd/>
                </a:ln>
                <a:scene3d>
                  <a:camera prst="legacyPerspectiveTopRight">
                    <a:rot lat="20399980" lon="0" rev="0"/>
                  </a:camera>
                  <a:lightRig rig="legacyFlat3" dir="t"/>
                </a:scene3d>
                <a:sp3d extrusionH="941402" prstMaterial="legacyPlastic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5159" name="Freeform 7"/>
                <p:cNvSpPr>
                  <a:spLocks/>
                </p:cNvSpPr>
                <p:nvPr/>
              </p:nvSpPr>
              <p:spPr bwMode="auto">
                <a:xfrm>
                  <a:off x="2339099" y="2446248"/>
                  <a:ext cx="638415" cy="489624"/>
                </a:xfrm>
                <a:custGeom>
                  <a:avLst/>
                  <a:gdLst>
                    <a:gd name="T0" fmla="*/ 2147483647 w 402"/>
                    <a:gd name="T1" fmla="*/ 0 h 317"/>
                    <a:gd name="T2" fmla="*/ 2147483647 w 402"/>
                    <a:gd name="T3" fmla="*/ 2147483647 h 317"/>
                    <a:gd name="T4" fmla="*/ 2147483647 w 402"/>
                    <a:gd name="T5" fmla="*/ 2147483647 h 317"/>
                    <a:gd name="T6" fmla="*/ 0 w 402"/>
                    <a:gd name="T7" fmla="*/ 2147483647 h 317"/>
                    <a:gd name="T8" fmla="*/ 2147483647 w 402"/>
                    <a:gd name="T9" fmla="*/ 2147483647 h 317"/>
                    <a:gd name="T10" fmla="*/ 2147483647 w 402"/>
                    <a:gd name="T11" fmla="*/ 0 h 317"/>
                    <a:gd name="T12" fmla="*/ 2147483647 w 402"/>
                    <a:gd name="T13" fmla="*/ 2147483647 h 317"/>
                    <a:gd name="T14" fmla="*/ 2147483647 w 402"/>
                    <a:gd name="T15" fmla="*/ 2147483647 h 317"/>
                    <a:gd name="T16" fmla="*/ 2147483647 w 402"/>
                    <a:gd name="T17" fmla="*/ 2147483647 h 317"/>
                    <a:gd name="T18" fmla="*/ 2147483647 w 402"/>
                    <a:gd name="T19" fmla="*/ 2147483647 h 317"/>
                    <a:gd name="T20" fmla="*/ 2147483647 w 402"/>
                    <a:gd name="T21" fmla="*/ 2147483647 h 317"/>
                    <a:gd name="T22" fmla="*/ 2147483647 w 402"/>
                    <a:gd name="T23" fmla="*/ 2147483647 h 317"/>
                    <a:gd name="T24" fmla="*/ 2147483647 w 402"/>
                    <a:gd name="T25" fmla="*/ 2147483647 h 317"/>
                    <a:gd name="T26" fmla="*/ 2147483647 w 402"/>
                    <a:gd name="T27" fmla="*/ 2147483647 h 317"/>
                    <a:gd name="T28" fmla="*/ 2147483647 w 402"/>
                    <a:gd name="T29" fmla="*/ 2147483647 h 317"/>
                    <a:gd name="T30" fmla="*/ 2147483647 w 402"/>
                    <a:gd name="T31" fmla="*/ 2147483647 h 317"/>
                    <a:gd name="T32" fmla="*/ 2147483647 w 402"/>
                    <a:gd name="T33" fmla="*/ 2147483647 h 317"/>
                    <a:gd name="T34" fmla="*/ 2147483647 w 402"/>
                    <a:gd name="T35" fmla="*/ 2147483647 h 317"/>
                    <a:gd name="T36" fmla="*/ 2147483647 w 402"/>
                    <a:gd name="T37" fmla="*/ 2147483647 h 317"/>
                    <a:gd name="T38" fmla="*/ 2147483647 w 402"/>
                    <a:gd name="T39" fmla="*/ 2147483647 h 317"/>
                    <a:gd name="T40" fmla="*/ 2147483647 w 402"/>
                    <a:gd name="T41" fmla="*/ 2147483647 h 317"/>
                    <a:gd name="T42" fmla="*/ 2147483647 w 402"/>
                    <a:gd name="T43" fmla="*/ 2147483647 h 317"/>
                    <a:gd name="T44" fmla="*/ 2147483647 w 402"/>
                    <a:gd name="T45" fmla="*/ 2147483647 h 317"/>
                    <a:gd name="T46" fmla="*/ 2147483647 w 402"/>
                    <a:gd name="T47" fmla="*/ 2147483647 h 317"/>
                    <a:gd name="T48" fmla="*/ 2147483647 w 402"/>
                    <a:gd name="T49" fmla="*/ 2147483647 h 317"/>
                    <a:gd name="T50" fmla="*/ 2147483647 w 402"/>
                    <a:gd name="T51" fmla="*/ 2147483647 h 317"/>
                    <a:gd name="T52" fmla="*/ 2147483647 w 402"/>
                    <a:gd name="T53" fmla="*/ 2147483647 h 317"/>
                    <a:gd name="T54" fmla="*/ 2147483647 w 402"/>
                    <a:gd name="T55" fmla="*/ 2147483647 h 317"/>
                    <a:gd name="T56" fmla="*/ 2147483647 w 402"/>
                    <a:gd name="T57" fmla="*/ 2147483647 h 317"/>
                    <a:gd name="T58" fmla="*/ 2147483647 w 402"/>
                    <a:gd name="T59" fmla="*/ 2147483647 h 317"/>
                    <a:gd name="T60" fmla="*/ 2147483647 w 402"/>
                    <a:gd name="T61" fmla="*/ 2147483647 h 317"/>
                    <a:gd name="T62" fmla="*/ 2147483647 w 402"/>
                    <a:gd name="T63" fmla="*/ 2147483647 h 317"/>
                    <a:gd name="T64" fmla="*/ 2147483647 w 402"/>
                    <a:gd name="T65" fmla="*/ 2147483647 h 317"/>
                    <a:gd name="T66" fmla="*/ 2147483647 w 402"/>
                    <a:gd name="T67" fmla="*/ 2147483647 h 317"/>
                    <a:gd name="T68" fmla="*/ 2147483647 w 402"/>
                    <a:gd name="T69" fmla="*/ 2147483647 h 317"/>
                    <a:gd name="T70" fmla="*/ 2147483647 w 402"/>
                    <a:gd name="T71" fmla="*/ 2147483647 h 317"/>
                    <a:gd name="T72" fmla="*/ 2147483647 w 402"/>
                    <a:gd name="T73" fmla="*/ 2147483647 h 317"/>
                    <a:gd name="T74" fmla="*/ 2147483647 w 402"/>
                    <a:gd name="T75" fmla="*/ 2147483647 h 317"/>
                    <a:gd name="T76" fmla="*/ 2147483647 w 402"/>
                    <a:gd name="T77" fmla="*/ 2147483647 h 317"/>
                    <a:gd name="T78" fmla="*/ 2147483647 w 402"/>
                    <a:gd name="T79" fmla="*/ 2147483647 h 317"/>
                    <a:gd name="T80" fmla="*/ 2147483647 w 402"/>
                    <a:gd name="T81" fmla="*/ 2147483647 h 317"/>
                    <a:gd name="T82" fmla="*/ 2147483647 w 402"/>
                    <a:gd name="T83" fmla="*/ 2147483647 h 317"/>
                    <a:gd name="T84" fmla="*/ 2147483647 w 402"/>
                    <a:gd name="T85" fmla="*/ 2147483647 h 317"/>
                    <a:gd name="T86" fmla="*/ 2147483647 w 402"/>
                    <a:gd name="T87" fmla="*/ 2147483647 h 317"/>
                    <a:gd name="T88" fmla="*/ 2147483647 w 402"/>
                    <a:gd name="T89" fmla="*/ 2147483647 h 317"/>
                    <a:gd name="T90" fmla="*/ 2147483647 w 402"/>
                    <a:gd name="T91" fmla="*/ 2147483647 h 317"/>
                    <a:gd name="T92" fmla="*/ 17694720 60000 65536"/>
                    <a:gd name="T93" fmla="*/ 0 60000 65536"/>
                    <a:gd name="T94" fmla="*/ 5898240 60000 65536"/>
                    <a:gd name="T95" fmla="*/ 1179648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02"/>
                    <a:gd name="T139" fmla="*/ 0 h 317"/>
                    <a:gd name="T140" fmla="*/ 402 w 402"/>
                    <a:gd name="T141" fmla="*/ 317 h 31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02" h="317">
                      <a:moveTo>
                        <a:pt x="19" y="9"/>
                      </a:moveTo>
                      <a:lnTo>
                        <a:pt x="27" y="5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59" y="0"/>
                      </a:lnTo>
                      <a:lnTo>
                        <a:pt x="69" y="2"/>
                      </a:lnTo>
                      <a:lnTo>
                        <a:pt x="80" y="5"/>
                      </a:lnTo>
                      <a:lnTo>
                        <a:pt x="90" y="7"/>
                      </a:lnTo>
                      <a:lnTo>
                        <a:pt x="103" y="11"/>
                      </a:lnTo>
                      <a:lnTo>
                        <a:pt x="115" y="15"/>
                      </a:lnTo>
                      <a:lnTo>
                        <a:pt x="128" y="19"/>
                      </a:lnTo>
                      <a:lnTo>
                        <a:pt x="143" y="23"/>
                      </a:lnTo>
                      <a:lnTo>
                        <a:pt x="157" y="28"/>
                      </a:lnTo>
                      <a:lnTo>
                        <a:pt x="170" y="34"/>
                      </a:lnTo>
                      <a:lnTo>
                        <a:pt x="182" y="38"/>
                      </a:lnTo>
                      <a:lnTo>
                        <a:pt x="195" y="42"/>
                      </a:lnTo>
                      <a:lnTo>
                        <a:pt x="203" y="44"/>
                      </a:lnTo>
                      <a:lnTo>
                        <a:pt x="214" y="46"/>
                      </a:lnTo>
                      <a:lnTo>
                        <a:pt x="229" y="51"/>
                      </a:lnTo>
                      <a:lnTo>
                        <a:pt x="243" y="55"/>
                      </a:lnTo>
                      <a:lnTo>
                        <a:pt x="260" y="61"/>
                      </a:lnTo>
                      <a:lnTo>
                        <a:pt x="277" y="69"/>
                      </a:lnTo>
                      <a:lnTo>
                        <a:pt x="294" y="76"/>
                      </a:lnTo>
                      <a:lnTo>
                        <a:pt x="306" y="86"/>
                      </a:lnTo>
                      <a:lnTo>
                        <a:pt x="317" y="95"/>
                      </a:lnTo>
                      <a:lnTo>
                        <a:pt x="331" y="118"/>
                      </a:lnTo>
                      <a:lnTo>
                        <a:pt x="344" y="149"/>
                      </a:lnTo>
                      <a:lnTo>
                        <a:pt x="354" y="176"/>
                      </a:lnTo>
                      <a:lnTo>
                        <a:pt x="365" y="191"/>
                      </a:lnTo>
                      <a:lnTo>
                        <a:pt x="375" y="199"/>
                      </a:lnTo>
                      <a:lnTo>
                        <a:pt x="384" y="214"/>
                      </a:lnTo>
                      <a:lnTo>
                        <a:pt x="388" y="231"/>
                      </a:lnTo>
                      <a:lnTo>
                        <a:pt x="390" y="247"/>
                      </a:lnTo>
                      <a:lnTo>
                        <a:pt x="390" y="262"/>
                      </a:lnTo>
                      <a:lnTo>
                        <a:pt x="394" y="275"/>
                      </a:lnTo>
                      <a:lnTo>
                        <a:pt x="398" y="285"/>
                      </a:lnTo>
                      <a:lnTo>
                        <a:pt x="402" y="296"/>
                      </a:lnTo>
                      <a:lnTo>
                        <a:pt x="400" y="302"/>
                      </a:lnTo>
                      <a:lnTo>
                        <a:pt x="392" y="308"/>
                      </a:lnTo>
                      <a:lnTo>
                        <a:pt x="382" y="312"/>
                      </a:lnTo>
                      <a:lnTo>
                        <a:pt x="367" y="314"/>
                      </a:lnTo>
                      <a:lnTo>
                        <a:pt x="352" y="317"/>
                      </a:lnTo>
                      <a:lnTo>
                        <a:pt x="338" y="314"/>
                      </a:lnTo>
                      <a:lnTo>
                        <a:pt x="323" y="308"/>
                      </a:lnTo>
                      <a:lnTo>
                        <a:pt x="312" y="300"/>
                      </a:lnTo>
                      <a:lnTo>
                        <a:pt x="302" y="289"/>
                      </a:lnTo>
                      <a:lnTo>
                        <a:pt x="291" y="279"/>
                      </a:lnTo>
                      <a:lnTo>
                        <a:pt x="279" y="270"/>
                      </a:lnTo>
                      <a:lnTo>
                        <a:pt x="266" y="262"/>
                      </a:lnTo>
                      <a:lnTo>
                        <a:pt x="254" y="256"/>
                      </a:lnTo>
                      <a:lnTo>
                        <a:pt x="241" y="250"/>
                      </a:lnTo>
                      <a:lnTo>
                        <a:pt x="229" y="247"/>
                      </a:lnTo>
                      <a:lnTo>
                        <a:pt x="218" y="245"/>
                      </a:lnTo>
                      <a:lnTo>
                        <a:pt x="197" y="241"/>
                      </a:lnTo>
                      <a:lnTo>
                        <a:pt x="178" y="229"/>
                      </a:lnTo>
                      <a:lnTo>
                        <a:pt x="168" y="216"/>
                      </a:lnTo>
                      <a:lnTo>
                        <a:pt x="168" y="201"/>
                      </a:lnTo>
                      <a:lnTo>
                        <a:pt x="172" y="197"/>
                      </a:lnTo>
                      <a:lnTo>
                        <a:pt x="180" y="193"/>
                      </a:lnTo>
                      <a:lnTo>
                        <a:pt x="189" y="191"/>
                      </a:lnTo>
                      <a:lnTo>
                        <a:pt x="199" y="191"/>
                      </a:lnTo>
                      <a:lnTo>
                        <a:pt x="208" y="189"/>
                      </a:lnTo>
                      <a:lnTo>
                        <a:pt x="218" y="189"/>
                      </a:lnTo>
                      <a:lnTo>
                        <a:pt x="226" y="189"/>
                      </a:lnTo>
                      <a:lnTo>
                        <a:pt x="235" y="187"/>
                      </a:lnTo>
                      <a:lnTo>
                        <a:pt x="239" y="176"/>
                      </a:lnTo>
                      <a:lnTo>
                        <a:pt x="231" y="160"/>
                      </a:lnTo>
                      <a:lnTo>
                        <a:pt x="216" y="143"/>
                      </a:lnTo>
                      <a:lnTo>
                        <a:pt x="201" y="130"/>
                      </a:lnTo>
                      <a:lnTo>
                        <a:pt x="193" y="126"/>
                      </a:lnTo>
                      <a:lnTo>
                        <a:pt x="178" y="124"/>
                      </a:lnTo>
                      <a:lnTo>
                        <a:pt x="162" y="118"/>
                      </a:lnTo>
                      <a:lnTo>
                        <a:pt x="143" y="113"/>
                      </a:lnTo>
                      <a:lnTo>
                        <a:pt x="122" y="109"/>
                      </a:lnTo>
                      <a:lnTo>
                        <a:pt x="103" y="105"/>
                      </a:lnTo>
                      <a:lnTo>
                        <a:pt x="86" y="101"/>
                      </a:lnTo>
                      <a:lnTo>
                        <a:pt x="71" y="97"/>
                      </a:lnTo>
                      <a:lnTo>
                        <a:pt x="59" y="90"/>
                      </a:lnTo>
                      <a:lnTo>
                        <a:pt x="44" y="84"/>
                      </a:lnTo>
                      <a:lnTo>
                        <a:pt x="27" y="74"/>
                      </a:lnTo>
                      <a:lnTo>
                        <a:pt x="15" y="61"/>
                      </a:lnTo>
                      <a:lnTo>
                        <a:pt x="4" y="49"/>
                      </a:lnTo>
                      <a:lnTo>
                        <a:pt x="0" y="36"/>
                      </a:lnTo>
                      <a:lnTo>
                        <a:pt x="4" y="21"/>
                      </a:lnTo>
                      <a:lnTo>
                        <a:pt x="19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round/>
                  <a:headEnd/>
                  <a:tailEnd/>
                </a:ln>
                <a:scene3d>
                  <a:camera prst="legacyPerspectiveTopRight">
                    <a:rot lat="20399980" lon="0" rev="0"/>
                  </a:camera>
                  <a:lightRig rig="legacyFlat3" dir="t"/>
                </a:scene3d>
                <a:sp3d extrusionH="941402" prstMaterial="legacyPlastic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157" name="Freeform 8"/>
              <p:cNvSpPr>
                <a:spLocks/>
              </p:cNvSpPr>
              <p:nvPr/>
            </p:nvSpPr>
            <p:spPr bwMode="auto">
              <a:xfrm>
                <a:off x="1667335" y="2501853"/>
                <a:ext cx="352556" cy="177622"/>
              </a:xfrm>
              <a:custGeom>
                <a:avLst/>
                <a:gdLst>
                  <a:gd name="T0" fmla="*/ 2147483647 w 222"/>
                  <a:gd name="T1" fmla="*/ 0 h 115"/>
                  <a:gd name="T2" fmla="*/ 2147483647 w 222"/>
                  <a:gd name="T3" fmla="*/ 2147483647 h 115"/>
                  <a:gd name="T4" fmla="*/ 2147483647 w 222"/>
                  <a:gd name="T5" fmla="*/ 2147483647 h 115"/>
                  <a:gd name="T6" fmla="*/ 0 w 222"/>
                  <a:gd name="T7" fmla="*/ 2147483647 h 115"/>
                  <a:gd name="T8" fmla="*/ 2147483647 w 222"/>
                  <a:gd name="T9" fmla="*/ 2147483647 h 115"/>
                  <a:gd name="T10" fmla="*/ 2147483647 w 222"/>
                  <a:gd name="T11" fmla="*/ 2147483647 h 115"/>
                  <a:gd name="T12" fmla="*/ 2147483647 w 222"/>
                  <a:gd name="T13" fmla="*/ 0 h 115"/>
                  <a:gd name="T14" fmla="*/ 2147483647 w 222"/>
                  <a:gd name="T15" fmla="*/ 0 h 115"/>
                  <a:gd name="T16" fmla="*/ 2147483647 w 222"/>
                  <a:gd name="T17" fmla="*/ 0 h 115"/>
                  <a:gd name="T18" fmla="*/ 2147483647 w 222"/>
                  <a:gd name="T19" fmla="*/ 2147483647 h 115"/>
                  <a:gd name="T20" fmla="*/ 2147483647 w 222"/>
                  <a:gd name="T21" fmla="*/ 2147483647 h 115"/>
                  <a:gd name="T22" fmla="*/ 2147483647 w 222"/>
                  <a:gd name="T23" fmla="*/ 2147483647 h 115"/>
                  <a:gd name="T24" fmla="*/ 2147483647 w 222"/>
                  <a:gd name="T25" fmla="*/ 2147483647 h 115"/>
                  <a:gd name="T26" fmla="*/ 2147483647 w 222"/>
                  <a:gd name="T27" fmla="*/ 2147483647 h 115"/>
                  <a:gd name="T28" fmla="*/ 2147483647 w 222"/>
                  <a:gd name="T29" fmla="*/ 2147483647 h 115"/>
                  <a:gd name="T30" fmla="*/ 2147483647 w 222"/>
                  <a:gd name="T31" fmla="*/ 2147483647 h 115"/>
                  <a:gd name="T32" fmla="*/ 2147483647 w 222"/>
                  <a:gd name="T33" fmla="*/ 2147483647 h 115"/>
                  <a:gd name="T34" fmla="*/ 2147483647 w 222"/>
                  <a:gd name="T35" fmla="*/ 2147483647 h 115"/>
                  <a:gd name="T36" fmla="*/ 2147483647 w 222"/>
                  <a:gd name="T37" fmla="*/ 2147483647 h 115"/>
                  <a:gd name="T38" fmla="*/ 2147483647 w 222"/>
                  <a:gd name="T39" fmla="*/ 2147483647 h 115"/>
                  <a:gd name="T40" fmla="*/ 2147483647 w 222"/>
                  <a:gd name="T41" fmla="*/ 2147483647 h 115"/>
                  <a:gd name="T42" fmla="*/ 2147483647 w 222"/>
                  <a:gd name="T43" fmla="*/ 2147483647 h 115"/>
                  <a:gd name="T44" fmla="*/ 2147483647 w 222"/>
                  <a:gd name="T45" fmla="*/ 2147483647 h 115"/>
                  <a:gd name="T46" fmla="*/ 2147483647 w 222"/>
                  <a:gd name="T47" fmla="*/ 2147483647 h 115"/>
                  <a:gd name="T48" fmla="*/ 2147483647 w 222"/>
                  <a:gd name="T49" fmla="*/ 2147483647 h 115"/>
                  <a:gd name="T50" fmla="*/ 2147483647 w 222"/>
                  <a:gd name="T51" fmla="*/ 2147483647 h 115"/>
                  <a:gd name="T52" fmla="*/ 2147483647 w 222"/>
                  <a:gd name="T53" fmla="*/ 2147483647 h 115"/>
                  <a:gd name="T54" fmla="*/ 2147483647 w 222"/>
                  <a:gd name="T55" fmla="*/ 2147483647 h 115"/>
                  <a:gd name="T56" fmla="*/ 2147483647 w 222"/>
                  <a:gd name="T57" fmla="*/ 2147483647 h 115"/>
                  <a:gd name="T58" fmla="*/ 2147483647 w 222"/>
                  <a:gd name="T59" fmla="*/ 2147483647 h 115"/>
                  <a:gd name="T60" fmla="*/ 2147483647 w 222"/>
                  <a:gd name="T61" fmla="*/ 2147483647 h 115"/>
                  <a:gd name="T62" fmla="*/ 2147483647 w 222"/>
                  <a:gd name="T63" fmla="*/ 2147483647 h 115"/>
                  <a:gd name="T64" fmla="*/ 2147483647 w 222"/>
                  <a:gd name="T65" fmla="*/ 2147483647 h 115"/>
                  <a:gd name="T66" fmla="*/ 2147483647 w 222"/>
                  <a:gd name="T67" fmla="*/ 2147483647 h 115"/>
                  <a:gd name="T68" fmla="*/ 2147483647 w 222"/>
                  <a:gd name="T69" fmla="*/ 2147483647 h 115"/>
                  <a:gd name="T70" fmla="*/ 2147483647 w 222"/>
                  <a:gd name="T71" fmla="*/ 2147483647 h 115"/>
                  <a:gd name="T72" fmla="*/ 2147483647 w 222"/>
                  <a:gd name="T73" fmla="*/ 2147483647 h 115"/>
                  <a:gd name="T74" fmla="*/ 2147483647 w 222"/>
                  <a:gd name="T75" fmla="*/ 2147483647 h 115"/>
                  <a:gd name="T76" fmla="*/ 2147483647 w 222"/>
                  <a:gd name="T77" fmla="*/ 2147483647 h 115"/>
                  <a:gd name="T78" fmla="*/ 2147483647 w 222"/>
                  <a:gd name="T79" fmla="*/ 2147483647 h 115"/>
                  <a:gd name="T80" fmla="*/ 2147483647 w 222"/>
                  <a:gd name="T81" fmla="*/ 2147483647 h 115"/>
                  <a:gd name="T82" fmla="*/ 2147483647 w 222"/>
                  <a:gd name="T83" fmla="*/ 2147483647 h 115"/>
                  <a:gd name="T84" fmla="*/ 2147483647 w 222"/>
                  <a:gd name="T85" fmla="*/ 2147483647 h 115"/>
                  <a:gd name="T86" fmla="*/ 2147483647 w 222"/>
                  <a:gd name="T87" fmla="*/ 2147483647 h 115"/>
                  <a:gd name="T88" fmla="*/ 2147483647 w 222"/>
                  <a:gd name="T89" fmla="*/ 2147483647 h 115"/>
                  <a:gd name="T90" fmla="*/ 2147483647 w 222"/>
                  <a:gd name="T91" fmla="*/ 2147483647 h 115"/>
                  <a:gd name="T92" fmla="*/ 2147483647 w 222"/>
                  <a:gd name="T93" fmla="*/ 2147483647 h 115"/>
                  <a:gd name="T94" fmla="*/ 2147483647 w 222"/>
                  <a:gd name="T95" fmla="*/ 2147483647 h 115"/>
                  <a:gd name="T96" fmla="*/ 2147483647 w 222"/>
                  <a:gd name="T97" fmla="*/ 2147483647 h 115"/>
                  <a:gd name="T98" fmla="*/ 0 w 222"/>
                  <a:gd name="T99" fmla="*/ 2147483647 h 115"/>
                  <a:gd name="T100" fmla="*/ 0 w 222"/>
                  <a:gd name="T101" fmla="*/ 2147483647 h 115"/>
                  <a:gd name="T102" fmla="*/ 2147483647 w 222"/>
                  <a:gd name="T103" fmla="*/ 2147483647 h 115"/>
                  <a:gd name="T104" fmla="*/ 2147483647 w 222"/>
                  <a:gd name="T105" fmla="*/ 2147483647 h 115"/>
                  <a:gd name="T106" fmla="*/ 2147483647 w 222"/>
                  <a:gd name="T107" fmla="*/ 2147483647 h 115"/>
                  <a:gd name="T108" fmla="*/ 17694720 60000 65536"/>
                  <a:gd name="T109" fmla="*/ 0 60000 65536"/>
                  <a:gd name="T110" fmla="*/ 5898240 60000 65536"/>
                  <a:gd name="T111" fmla="*/ 1179648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115"/>
                  <a:gd name="T164" fmla="*/ 222 w 222"/>
                  <a:gd name="T165" fmla="*/ 115 h 11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115">
                    <a:moveTo>
                      <a:pt x="23" y="8"/>
                    </a:moveTo>
                    <a:lnTo>
                      <a:pt x="33" y="4"/>
                    </a:lnTo>
                    <a:lnTo>
                      <a:pt x="46" y="0"/>
                    </a:lnTo>
                    <a:lnTo>
                      <a:pt x="61" y="0"/>
                    </a:lnTo>
                    <a:lnTo>
                      <a:pt x="73" y="0"/>
                    </a:lnTo>
                    <a:lnTo>
                      <a:pt x="88" y="2"/>
                    </a:lnTo>
                    <a:lnTo>
                      <a:pt x="98" y="4"/>
                    </a:lnTo>
                    <a:lnTo>
                      <a:pt x="109" y="8"/>
                    </a:lnTo>
                    <a:lnTo>
                      <a:pt x="117" y="13"/>
                    </a:lnTo>
                    <a:lnTo>
                      <a:pt x="124" y="17"/>
                    </a:lnTo>
                    <a:lnTo>
                      <a:pt x="130" y="23"/>
                    </a:lnTo>
                    <a:lnTo>
                      <a:pt x="136" y="27"/>
                    </a:lnTo>
                    <a:lnTo>
                      <a:pt x="145" y="31"/>
                    </a:lnTo>
                    <a:lnTo>
                      <a:pt x="153" y="36"/>
                    </a:lnTo>
                    <a:lnTo>
                      <a:pt x="163" y="40"/>
                    </a:lnTo>
                    <a:lnTo>
                      <a:pt x="172" y="42"/>
                    </a:lnTo>
                    <a:lnTo>
                      <a:pt x="182" y="42"/>
                    </a:lnTo>
                    <a:lnTo>
                      <a:pt x="199" y="48"/>
                    </a:lnTo>
                    <a:lnTo>
                      <a:pt x="212" y="63"/>
                    </a:lnTo>
                    <a:lnTo>
                      <a:pt x="220" y="80"/>
                    </a:lnTo>
                    <a:lnTo>
                      <a:pt x="222" y="86"/>
                    </a:lnTo>
                    <a:lnTo>
                      <a:pt x="220" y="86"/>
                    </a:lnTo>
                    <a:lnTo>
                      <a:pt x="216" y="88"/>
                    </a:lnTo>
                    <a:lnTo>
                      <a:pt x="207" y="90"/>
                    </a:lnTo>
                    <a:lnTo>
                      <a:pt x="199" y="94"/>
                    </a:lnTo>
                    <a:lnTo>
                      <a:pt x="189" y="96"/>
                    </a:lnTo>
                    <a:lnTo>
                      <a:pt x="176" y="96"/>
                    </a:lnTo>
                    <a:lnTo>
                      <a:pt x="165" y="98"/>
                    </a:lnTo>
                    <a:lnTo>
                      <a:pt x="155" y="96"/>
                    </a:lnTo>
                    <a:lnTo>
                      <a:pt x="145" y="94"/>
                    </a:lnTo>
                    <a:lnTo>
                      <a:pt x="132" y="96"/>
                    </a:lnTo>
                    <a:lnTo>
                      <a:pt x="119" y="98"/>
                    </a:lnTo>
                    <a:lnTo>
                      <a:pt x="107" y="103"/>
                    </a:lnTo>
                    <a:lnTo>
                      <a:pt x="94" y="107"/>
                    </a:lnTo>
                    <a:lnTo>
                      <a:pt x="86" y="109"/>
                    </a:lnTo>
                    <a:lnTo>
                      <a:pt x="80" y="113"/>
                    </a:lnTo>
                    <a:lnTo>
                      <a:pt x="77" y="113"/>
                    </a:lnTo>
                    <a:lnTo>
                      <a:pt x="67" y="115"/>
                    </a:lnTo>
                    <a:lnTo>
                      <a:pt x="48" y="115"/>
                    </a:lnTo>
                    <a:lnTo>
                      <a:pt x="27" y="115"/>
                    </a:lnTo>
                    <a:lnTo>
                      <a:pt x="17" y="107"/>
                    </a:lnTo>
                    <a:lnTo>
                      <a:pt x="21" y="92"/>
                    </a:lnTo>
                    <a:lnTo>
                      <a:pt x="31" y="75"/>
                    </a:lnTo>
                    <a:lnTo>
                      <a:pt x="40" y="63"/>
                    </a:lnTo>
                    <a:lnTo>
                      <a:pt x="44" y="59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8" y="19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20399980" lon="0" rev="0"/>
                </a:camera>
                <a:lightRig rig="legacyFlat3" dir="t"/>
              </a:scene3d>
              <a:sp3d extrusionH="941402" prstMaterial="legacyPlastic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4049475" y="2214567"/>
              <a:ext cx="4864342" cy="3541671"/>
              <a:chOff x="4049475" y="2214567"/>
              <a:chExt cx="4864342" cy="3541671"/>
            </a:xfrm>
          </p:grpSpPr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6780998" y="4397029"/>
                <a:ext cx="1970833" cy="1359209"/>
                <a:chOff x="6780998" y="4397029"/>
                <a:chExt cx="1970833" cy="1359209"/>
              </a:xfrm>
            </p:grpSpPr>
            <p:sp>
              <p:nvSpPr>
                <p:cNvPr id="5150" name="Freeform 11"/>
                <p:cNvSpPr>
                  <a:spLocks/>
                </p:cNvSpPr>
                <p:nvPr/>
              </p:nvSpPr>
              <p:spPr bwMode="auto">
                <a:xfrm>
                  <a:off x="7230435" y="4820232"/>
                  <a:ext cx="935385" cy="712043"/>
                </a:xfrm>
                <a:custGeom>
                  <a:avLst/>
                  <a:gdLst>
                    <a:gd name="T0" fmla="*/ 2147483647 w 589"/>
                    <a:gd name="T1" fmla="*/ 0 h 461"/>
                    <a:gd name="T2" fmla="*/ 2147483647 w 589"/>
                    <a:gd name="T3" fmla="*/ 2147483647 h 461"/>
                    <a:gd name="T4" fmla="*/ 2147483647 w 589"/>
                    <a:gd name="T5" fmla="*/ 2147483647 h 461"/>
                    <a:gd name="T6" fmla="*/ 0 w 589"/>
                    <a:gd name="T7" fmla="*/ 2147483647 h 461"/>
                    <a:gd name="T8" fmla="*/ 2147483647 w 589"/>
                    <a:gd name="T9" fmla="*/ 2147483647 h 461"/>
                    <a:gd name="T10" fmla="*/ 2147483647 w 589"/>
                    <a:gd name="T11" fmla="*/ 2147483647 h 461"/>
                    <a:gd name="T12" fmla="*/ 2147483647 w 589"/>
                    <a:gd name="T13" fmla="*/ 2147483647 h 461"/>
                    <a:gd name="T14" fmla="*/ 2147483647 w 589"/>
                    <a:gd name="T15" fmla="*/ 2147483647 h 461"/>
                    <a:gd name="T16" fmla="*/ 2147483647 w 589"/>
                    <a:gd name="T17" fmla="*/ 2147483647 h 461"/>
                    <a:gd name="T18" fmla="*/ 2147483647 w 589"/>
                    <a:gd name="T19" fmla="*/ 2147483647 h 461"/>
                    <a:gd name="T20" fmla="*/ 2147483647 w 589"/>
                    <a:gd name="T21" fmla="*/ 2147483647 h 461"/>
                    <a:gd name="T22" fmla="*/ 2147483647 w 589"/>
                    <a:gd name="T23" fmla="*/ 2147483647 h 461"/>
                    <a:gd name="T24" fmla="*/ 2147483647 w 589"/>
                    <a:gd name="T25" fmla="*/ 2147483647 h 461"/>
                    <a:gd name="T26" fmla="*/ 2147483647 w 589"/>
                    <a:gd name="T27" fmla="*/ 2147483647 h 461"/>
                    <a:gd name="T28" fmla="*/ 2147483647 w 589"/>
                    <a:gd name="T29" fmla="*/ 2147483647 h 461"/>
                    <a:gd name="T30" fmla="*/ 2147483647 w 589"/>
                    <a:gd name="T31" fmla="*/ 2147483647 h 461"/>
                    <a:gd name="T32" fmla="*/ 2147483647 w 589"/>
                    <a:gd name="T33" fmla="*/ 2147483647 h 461"/>
                    <a:gd name="T34" fmla="*/ 2147483647 w 589"/>
                    <a:gd name="T35" fmla="*/ 2147483647 h 461"/>
                    <a:gd name="T36" fmla="*/ 2147483647 w 589"/>
                    <a:gd name="T37" fmla="*/ 2147483647 h 461"/>
                    <a:gd name="T38" fmla="*/ 2147483647 w 589"/>
                    <a:gd name="T39" fmla="*/ 2147483647 h 461"/>
                    <a:gd name="T40" fmla="*/ 2147483647 w 589"/>
                    <a:gd name="T41" fmla="*/ 2147483647 h 461"/>
                    <a:gd name="T42" fmla="*/ 2147483647 w 589"/>
                    <a:gd name="T43" fmla="*/ 2147483647 h 461"/>
                    <a:gd name="T44" fmla="*/ 2147483647 w 589"/>
                    <a:gd name="T45" fmla="*/ 2147483647 h 461"/>
                    <a:gd name="T46" fmla="*/ 2147483647 w 589"/>
                    <a:gd name="T47" fmla="*/ 2147483647 h 461"/>
                    <a:gd name="T48" fmla="*/ 2147483647 w 589"/>
                    <a:gd name="T49" fmla="*/ 2147483647 h 461"/>
                    <a:gd name="T50" fmla="*/ 2147483647 w 589"/>
                    <a:gd name="T51" fmla="*/ 2147483647 h 461"/>
                    <a:gd name="T52" fmla="*/ 2147483647 w 589"/>
                    <a:gd name="T53" fmla="*/ 2147483647 h 461"/>
                    <a:gd name="T54" fmla="*/ 2147483647 w 589"/>
                    <a:gd name="T55" fmla="*/ 2147483647 h 461"/>
                    <a:gd name="T56" fmla="*/ 2147483647 w 589"/>
                    <a:gd name="T57" fmla="*/ 2147483647 h 461"/>
                    <a:gd name="T58" fmla="*/ 2147483647 w 589"/>
                    <a:gd name="T59" fmla="*/ 2147483647 h 461"/>
                    <a:gd name="T60" fmla="*/ 2147483647 w 589"/>
                    <a:gd name="T61" fmla="*/ 2147483647 h 461"/>
                    <a:gd name="T62" fmla="*/ 2147483647 w 589"/>
                    <a:gd name="T63" fmla="*/ 2147483647 h 461"/>
                    <a:gd name="T64" fmla="*/ 2147483647 w 589"/>
                    <a:gd name="T65" fmla="*/ 2147483647 h 461"/>
                    <a:gd name="T66" fmla="*/ 2147483647 w 589"/>
                    <a:gd name="T67" fmla="*/ 2147483647 h 461"/>
                    <a:gd name="T68" fmla="*/ 2147483647 w 589"/>
                    <a:gd name="T69" fmla="*/ 2147483647 h 461"/>
                    <a:gd name="T70" fmla="*/ 2147483647 w 589"/>
                    <a:gd name="T71" fmla="*/ 2147483647 h 461"/>
                    <a:gd name="T72" fmla="*/ 2147483647 w 589"/>
                    <a:gd name="T73" fmla="*/ 2147483647 h 461"/>
                    <a:gd name="T74" fmla="*/ 2147483647 w 589"/>
                    <a:gd name="T75" fmla="*/ 2147483647 h 461"/>
                    <a:gd name="T76" fmla="*/ 2147483647 w 589"/>
                    <a:gd name="T77" fmla="*/ 2147483647 h 461"/>
                    <a:gd name="T78" fmla="*/ 2147483647 w 589"/>
                    <a:gd name="T79" fmla="*/ 2147483647 h 461"/>
                    <a:gd name="T80" fmla="*/ 2147483647 w 589"/>
                    <a:gd name="T81" fmla="*/ 2147483647 h 461"/>
                    <a:gd name="T82" fmla="*/ 2147483647 w 589"/>
                    <a:gd name="T83" fmla="*/ 2147483647 h 461"/>
                    <a:gd name="T84" fmla="*/ 2147483647 w 589"/>
                    <a:gd name="T85" fmla="*/ 2147483647 h 461"/>
                    <a:gd name="T86" fmla="*/ 2147483647 w 589"/>
                    <a:gd name="T87" fmla="*/ 2147483647 h 461"/>
                    <a:gd name="T88" fmla="*/ 2147483647 w 589"/>
                    <a:gd name="T89" fmla="*/ 2147483647 h 461"/>
                    <a:gd name="T90" fmla="*/ 2147483647 w 589"/>
                    <a:gd name="T91" fmla="*/ 2147483647 h 461"/>
                    <a:gd name="T92" fmla="*/ 2147483647 w 589"/>
                    <a:gd name="T93" fmla="*/ 2147483647 h 461"/>
                    <a:gd name="T94" fmla="*/ 2147483647 w 589"/>
                    <a:gd name="T95" fmla="*/ 2147483647 h 461"/>
                    <a:gd name="T96" fmla="*/ 2147483647 w 589"/>
                    <a:gd name="T97" fmla="*/ 2147483647 h 461"/>
                    <a:gd name="T98" fmla="*/ 2147483647 w 589"/>
                    <a:gd name="T99" fmla="*/ 2147483647 h 461"/>
                    <a:gd name="T100" fmla="*/ 2147483647 w 589"/>
                    <a:gd name="T101" fmla="*/ 2147483647 h 461"/>
                    <a:gd name="T102" fmla="*/ 17694720 60000 65536"/>
                    <a:gd name="T103" fmla="*/ 0 60000 65536"/>
                    <a:gd name="T104" fmla="*/ 5898240 60000 65536"/>
                    <a:gd name="T105" fmla="*/ 1179648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89"/>
                    <a:gd name="T154" fmla="*/ 0 h 461"/>
                    <a:gd name="T155" fmla="*/ 589 w 589"/>
                    <a:gd name="T156" fmla="*/ 461 h 46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89" h="461">
                      <a:moveTo>
                        <a:pt x="415" y="93"/>
                      </a:moveTo>
                      <a:lnTo>
                        <a:pt x="405" y="90"/>
                      </a:lnTo>
                      <a:lnTo>
                        <a:pt x="394" y="88"/>
                      </a:lnTo>
                      <a:lnTo>
                        <a:pt x="384" y="88"/>
                      </a:lnTo>
                      <a:lnTo>
                        <a:pt x="373" y="86"/>
                      </a:lnTo>
                      <a:lnTo>
                        <a:pt x="361" y="84"/>
                      </a:lnTo>
                      <a:lnTo>
                        <a:pt x="352" y="82"/>
                      </a:lnTo>
                      <a:lnTo>
                        <a:pt x="344" y="82"/>
                      </a:lnTo>
                      <a:lnTo>
                        <a:pt x="338" y="80"/>
                      </a:lnTo>
                      <a:lnTo>
                        <a:pt x="331" y="76"/>
                      </a:lnTo>
                      <a:lnTo>
                        <a:pt x="331" y="67"/>
                      </a:lnTo>
                      <a:lnTo>
                        <a:pt x="338" y="59"/>
                      </a:lnTo>
                      <a:lnTo>
                        <a:pt x="348" y="51"/>
                      </a:lnTo>
                      <a:lnTo>
                        <a:pt x="350" y="42"/>
                      </a:lnTo>
                      <a:lnTo>
                        <a:pt x="340" y="32"/>
                      </a:lnTo>
                      <a:lnTo>
                        <a:pt x="325" y="23"/>
                      </a:lnTo>
                      <a:lnTo>
                        <a:pt x="315" y="15"/>
                      </a:lnTo>
                      <a:lnTo>
                        <a:pt x="308" y="9"/>
                      </a:lnTo>
                      <a:lnTo>
                        <a:pt x="302" y="2"/>
                      </a:lnTo>
                      <a:lnTo>
                        <a:pt x="296" y="0"/>
                      </a:lnTo>
                      <a:lnTo>
                        <a:pt x="294" y="7"/>
                      </a:lnTo>
                      <a:lnTo>
                        <a:pt x="285" y="15"/>
                      </a:lnTo>
                      <a:lnTo>
                        <a:pt x="268" y="25"/>
                      </a:lnTo>
                      <a:lnTo>
                        <a:pt x="250" y="34"/>
                      </a:lnTo>
                      <a:lnTo>
                        <a:pt x="233" y="42"/>
                      </a:lnTo>
                      <a:lnTo>
                        <a:pt x="222" y="49"/>
                      </a:lnTo>
                      <a:lnTo>
                        <a:pt x="216" y="55"/>
                      </a:lnTo>
                      <a:lnTo>
                        <a:pt x="206" y="57"/>
                      </a:lnTo>
                      <a:lnTo>
                        <a:pt x="193" y="59"/>
                      </a:lnTo>
                      <a:lnTo>
                        <a:pt x="185" y="61"/>
                      </a:lnTo>
                      <a:lnTo>
                        <a:pt x="174" y="63"/>
                      </a:lnTo>
                      <a:lnTo>
                        <a:pt x="162" y="69"/>
                      </a:lnTo>
                      <a:lnTo>
                        <a:pt x="151" y="76"/>
                      </a:lnTo>
                      <a:lnTo>
                        <a:pt x="139" y="84"/>
                      </a:lnTo>
                      <a:lnTo>
                        <a:pt x="128" y="93"/>
                      </a:lnTo>
                      <a:lnTo>
                        <a:pt x="120" y="103"/>
                      </a:lnTo>
                      <a:lnTo>
                        <a:pt x="111" y="113"/>
                      </a:lnTo>
                      <a:lnTo>
                        <a:pt x="105" y="124"/>
                      </a:lnTo>
                      <a:lnTo>
                        <a:pt x="99" y="130"/>
                      </a:lnTo>
                      <a:lnTo>
                        <a:pt x="90" y="139"/>
                      </a:lnTo>
                      <a:lnTo>
                        <a:pt x="82" y="145"/>
                      </a:lnTo>
                      <a:lnTo>
                        <a:pt x="74" y="151"/>
                      </a:lnTo>
                      <a:lnTo>
                        <a:pt x="63" y="160"/>
                      </a:lnTo>
                      <a:lnTo>
                        <a:pt x="51" y="166"/>
                      </a:lnTo>
                      <a:lnTo>
                        <a:pt x="38" y="174"/>
                      </a:lnTo>
                      <a:lnTo>
                        <a:pt x="23" y="178"/>
                      </a:lnTo>
                      <a:lnTo>
                        <a:pt x="11" y="178"/>
                      </a:lnTo>
                      <a:lnTo>
                        <a:pt x="2" y="191"/>
                      </a:lnTo>
                      <a:lnTo>
                        <a:pt x="0" y="237"/>
                      </a:lnTo>
                      <a:lnTo>
                        <a:pt x="0" y="256"/>
                      </a:lnTo>
                      <a:lnTo>
                        <a:pt x="2" y="266"/>
                      </a:lnTo>
                      <a:lnTo>
                        <a:pt x="4" y="275"/>
                      </a:lnTo>
                      <a:lnTo>
                        <a:pt x="11" y="285"/>
                      </a:lnTo>
                      <a:lnTo>
                        <a:pt x="21" y="294"/>
                      </a:lnTo>
                      <a:lnTo>
                        <a:pt x="32" y="300"/>
                      </a:lnTo>
                      <a:lnTo>
                        <a:pt x="36" y="308"/>
                      </a:lnTo>
                      <a:lnTo>
                        <a:pt x="34" y="321"/>
                      </a:lnTo>
                      <a:lnTo>
                        <a:pt x="27" y="333"/>
                      </a:lnTo>
                      <a:lnTo>
                        <a:pt x="21" y="344"/>
                      </a:lnTo>
                      <a:lnTo>
                        <a:pt x="17" y="356"/>
                      </a:lnTo>
                      <a:lnTo>
                        <a:pt x="17" y="373"/>
                      </a:lnTo>
                      <a:lnTo>
                        <a:pt x="21" y="381"/>
                      </a:lnTo>
                      <a:lnTo>
                        <a:pt x="27" y="388"/>
                      </a:lnTo>
                      <a:lnTo>
                        <a:pt x="40" y="394"/>
                      </a:lnTo>
                      <a:lnTo>
                        <a:pt x="53" y="396"/>
                      </a:lnTo>
                      <a:lnTo>
                        <a:pt x="65" y="396"/>
                      </a:lnTo>
                      <a:lnTo>
                        <a:pt x="80" y="396"/>
                      </a:lnTo>
                      <a:lnTo>
                        <a:pt x="92" y="394"/>
                      </a:lnTo>
                      <a:lnTo>
                        <a:pt x="103" y="390"/>
                      </a:lnTo>
                      <a:lnTo>
                        <a:pt x="111" y="386"/>
                      </a:lnTo>
                      <a:lnTo>
                        <a:pt x="122" y="381"/>
                      </a:lnTo>
                      <a:lnTo>
                        <a:pt x="132" y="377"/>
                      </a:lnTo>
                      <a:lnTo>
                        <a:pt x="143" y="373"/>
                      </a:lnTo>
                      <a:lnTo>
                        <a:pt x="155" y="369"/>
                      </a:lnTo>
                      <a:lnTo>
                        <a:pt x="168" y="365"/>
                      </a:lnTo>
                      <a:lnTo>
                        <a:pt x="180" y="361"/>
                      </a:lnTo>
                      <a:lnTo>
                        <a:pt x="193" y="356"/>
                      </a:lnTo>
                      <a:lnTo>
                        <a:pt x="208" y="352"/>
                      </a:lnTo>
                      <a:lnTo>
                        <a:pt x="224" y="350"/>
                      </a:lnTo>
                      <a:lnTo>
                        <a:pt x="243" y="348"/>
                      </a:lnTo>
                      <a:lnTo>
                        <a:pt x="262" y="346"/>
                      </a:lnTo>
                      <a:lnTo>
                        <a:pt x="281" y="348"/>
                      </a:lnTo>
                      <a:lnTo>
                        <a:pt x="300" y="350"/>
                      </a:lnTo>
                      <a:lnTo>
                        <a:pt x="317" y="356"/>
                      </a:lnTo>
                      <a:lnTo>
                        <a:pt x="331" y="363"/>
                      </a:lnTo>
                      <a:lnTo>
                        <a:pt x="344" y="371"/>
                      </a:lnTo>
                      <a:lnTo>
                        <a:pt x="356" y="381"/>
                      </a:lnTo>
                      <a:lnTo>
                        <a:pt x="367" y="392"/>
                      </a:lnTo>
                      <a:lnTo>
                        <a:pt x="377" y="405"/>
                      </a:lnTo>
                      <a:lnTo>
                        <a:pt x="386" y="417"/>
                      </a:lnTo>
                      <a:lnTo>
                        <a:pt x="396" y="428"/>
                      </a:lnTo>
                      <a:lnTo>
                        <a:pt x="403" y="438"/>
                      </a:lnTo>
                      <a:lnTo>
                        <a:pt x="409" y="448"/>
                      </a:lnTo>
                      <a:lnTo>
                        <a:pt x="417" y="455"/>
                      </a:lnTo>
                      <a:lnTo>
                        <a:pt x="430" y="459"/>
                      </a:lnTo>
                      <a:lnTo>
                        <a:pt x="444" y="461"/>
                      </a:lnTo>
                      <a:lnTo>
                        <a:pt x="461" y="459"/>
                      </a:lnTo>
                      <a:lnTo>
                        <a:pt x="478" y="457"/>
                      </a:lnTo>
                      <a:lnTo>
                        <a:pt x="491" y="455"/>
                      </a:lnTo>
                      <a:lnTo>
                        <a:pt x="501" y="451"/>
                      </a:lnTo>
                      <a:lnTo>
                        <a:pt x="505" y="444"/>
                      </a:lnTo>
                      <a:lnTo>
                        <a:pt x="509" y="430"/>
                      </a:lnTo>
                      <a:lnTo>
                        <a:pt x="518" y="411"/>
                      </a:lnTo>
                      <a:lnTo>
                        <a:pt x="526" y="394"/>
                      </a:lnTo>
                      <a:lnTo>
                        <a:pt x="530" y="379"/>
                      </a:lnTo>
                      <a:lnTo>
                        <a:pt x="537" y="367"/>
                      </a:lnTo>
                      <a:lnTo>
                        <a:pt x="549" y="352"/>
                      </a:lnTo>
                      <a:lnTo>
                        <a:pt x="562" y="338"/>
                      </a:lnTo>
                      <a:lnTo>
                        <a:pt x="568" y="323"/>
                      </a:lnTo>
                      <a:lnTo>
                        <a:pt x="570" y="308"/>
                      </a:lnTo>
                      <a:lnTo>
                        <a:pt x="576" y="291"/>
                      </a:lnTo>
                      <a:lnTo>
                        <a:pt x="585" y="275"/>
                      </a:lnTo>
                      <a:lnTo>
                        <a:pt x="589" y="258"/>
                      </a:lnTo>
                      <a:lnTo>
                        <a:pt x="587" y="250"/>
                      </a:lnTo>
                      <a:lnTo>
                        <a:pt x="583" y="239"/>
                      </a:lnTo>
                      <a:lnTo>
                        <a:pt x="574" y="231"/>
                      </a:lnTo>
                      <a:lnTo>
                        <a:pt x="566" y="222"/>
                      </a:lnTo>
                      <a:lnTo>
                        <a:pt x="556" y="212"/>
                      </a:lnTo>
                      <a:lnTo>
                        <a:pt x="545" y="203"/>
                      </a:lnTo>
                      <a:lnTo>
                        <a:pt x="535" y="197"/>
                      </a:lnTo>
                      <a:lnTo>
                        <a:pt x="528" y="189"/>
                      </a:lnTo>
                      <a:lnTo>
                        <a:pt x="509" y="168"/>
                      </a:lnTo>
                      <a:lnTo>
                        <a:pt x="495" y="151"/>
                      </a:lnTo>
                      <a:lnTo>
                        <a:pt x="482" y="136"/>
                      </a:lnTo>
                      <a:lnTo>
                        <a:pt x="476" y="120"/>
                      </a:lnTo>
                      <a:lnTo>
                        <a:pt x="472" y="99"/>
                      </a:lnTo>
                      <a:lnTo>
                        <a:pt x="470" y="78"/>
                      </a:lnTo>
                      <a:lnTo>
                        <a:pt x="468" y="59"/>
                      </a:lnTo>
                      <a:lnTo>
                        <a:pt x="461" y="42"/>
                      </a:lnTo>
                      <a:lnTo>
                        <a:pt x="453" y="28"/>
                      </a:lnTo>
                      <a:lnTo>
                        <a:pt x="442" y="17"/>
                      </a:lnTo>
                      <a:lnTo>
                        <a:pt x="432" y="7"/>
                      </a:lnTo>
                      <a:lnTo>
                        <a:pt x="424" y="0"/>
                      </a:lnTo>
                      <a:lnTo>
                        <a:pt x="428" y="21"/>
                      </a:lnTo>
                      <a:lnTo>
                        <a:pt x="432" y="42"/>
                      </a:lnTo>
                      <a:lnTo>
                        <a:pt x="432" y="61"/>
                      </a:lnTo>
                      <a:lnTo>
                        <a:pt x="432" y="76"/>
                      </a:lnTo>
                      <a:lnTo>
                        <a:pt x="432" y="84"/>
                      </a:lnTo>
                      <a:lnTo>
                        <a:pt x="428" y="90"/>
                      </a:lnTo>
                      <a:lnTo>
                        <a:pt x="424" y="93"/>
                      </a:lnTo>
                      <a:lnTo>
                        <a:pt x="415" y="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round/>
                  <a:headEnd/>
                  <a:tailEnd/>
                </a:ln>
                <a:scene3d>
                  <a:camera prst="legacyPerspectiveTopRight">
                    <a:rot lat="20699957" lon="0" rev="0"/>
                  </a:camera>
                  <a:lightRig rig="legacyFlat3" dir="t"/>
                </a:scene3d>
                <a:sp3d extrusionH="941402" prstMaterial="legacyPlastic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5151" name="Freeform 12"/>
                <p:cNvSpPr>
                  <a:spLocks/>
                </p:cNvSpPr>
                <p:nvPr/>
              </p:nvSpPr>
              <p:spPr bwMode="auto">
                <a:xfrm>
                  <a:off x="7147846" y="4397029"/>
                  <a:ext cx="182633" cy="251761"/>
                </a:xfrm>
                <a:custGeom>
                  <a:avLst/>
                  <a:gdLst>
                    <a:gd name="T0" fmla="*/ 2147483647 w 115"/>
                    <a:gd name="T1" fmla="*/ 0 h 163"/>
                    <a:gd name="T2" fmla="*/ 2147483647 w 115"/>
                    <a:gd name="T3" fmla="*/ 2147483647 h 163"/>
                    <a:gd name="T4" fmla="*/ 2147483647 w 115"/>
                    <a:gd name="T5" fmla="*/ 2147483647 h 163"/>
                    <a:gd name="T6" fmla="*/ 0 w 115"/>
                    <a:gd name="T7" fmla="*/ 2147483647 h 163"/>
                    <a:gd name="T8" fmla="*/ 2147483647 w 115"/>
                    <a:gd name="T9" fmla="*/ 2147483647 h 163"/>
                    <a:gd name="T10" fmla="*/ 2147483647 w 115"/>
                    <a:gd name="T11" fmla="*/ 2147483647 h 163"/>
                    <a:gd name="T12" fmla="*/ 2147483647 w 115"/>
                    <a:gd name="T13" fmla="*/ 2147483647 h 163"/>
                    <a:gd name="T14" fmla="*/ 2147483647 w 115"/>
                    <a:gd name="T15" fmla="*/ 2147483647 h 163"/>
                    <a:gd name="T16" fmla="*/ 2147483647 w 115"/>
                    <a:gd name="T17" fmla="*/ 2147483647 h 163"/>
                    <a:gd name="T18" fmla="*/ 2147483647 w 115"/>
                    <a:gd name="T19" fmla="*/ 2147483647 h 163"/>
                    <a:gd name="T20" fmla="*/ 2147483647 w 115"/>
                    <a:gd name="T21" fmla="*/ 0 h 163"/>
                    <a:gd name="T22" fmla="*/ 2147483647 w 115"/>
                    <a:gd name="T23" fmla="*/ 2147483647 h 163"/>
                    <a:gd name="T24" fmla="*/ 2147483647 w 115"/>
                    <a:gd name="T25" fmla="*/ 2147483647 h 163"/>
                    <a:gd name="T26" fmla="*/ 2147483647 w 115"/>
                    <a:gd name="T27" fmla="*/ 2147483647 h 163"/>
                    <a:gd name="T28" fmla="*/ 2147483647 w 115"/>
                    <a:gd name="T29" fmla="*/ 2147483647 h 163"/>
                    <a:gd name="T30" fmla="*/ 2147483647 w 115"/>
                    <a:gd name="T31" fmla="*/ 2147483647 h 163"/>
                    <a:gd name="T32" fmla="*/ 2147483647 w 115"/>
                    <a:gd name="T33" fmla="*/ 2147483647 h 163"/>
                    <a:gd name="T34" fmla="*/ 2147483647 w 115"/>
                    <a:gd name="T35" fmla="*/ 2147483647 h 163"/>
                    <a:gd name="T36" fmla="*/ 2147483647 w 115"/>
                    <a:gd name="T37" fmla="*/ 2147483647 h 163"/>
                    <a:gd name="T38" fmla="*/ 2147483647 w 115"/>
                    <a:gd name="T39" fmla="*/ 2147483647 h 163"/>
                    <a:gd name="T40" fmla="*/ 2147483647 w 115"/>
                    <a:gd name="T41" fmla="*/ 2147483647 h 163"/>
                    <a:gd name="T42" fmla="*/ 2147483647 w 115"/>
                    <a:gd name="T43" fmla="*/ 2147483647 h 163"/>
                    <a:gd name="T44" fmla="*/ 2147483647 w 115"/>
                    <a:gd name="T45" fmla="*/ 2147483647 h 163"/>
                    <a:gd name="T46" fmla="*/ 2147483647 w 115"/>
                    <a:gd name="T47" fmla="*/ 2147483647 h 163"/>
                    <a:gd name="T48" fmla="*/ 2147483647 w 115"/>
                    <a:gd name="T49" fmla="*/ 2147483647 h 163"/>
                    <a:gd name="T50" fmla="*/ 2147483647 w 115"/>
                    <a:gd name="T51" fmla="*/ 2147483647 h 163"/>
                    <a:gd name="T52" fmla="*/ 2147483647 w 115"/>
                    <a:gd name="T53" fmla="*/ 2147483647 h 163"/>
                    <a:gd name="T54" fmla="*/ 2147483647 w 115"/>
                    <a:gd name="T55" fmla="*/ 2147483647 h 163"/>
                    <a:gd name="T56" fmla="*/ 2147483647 w 115"/>
                    <a:gd name="T57" fmla="*/ 2147483647 h 163"/>
                    <a:gd name="T58" fmla="*/ 0 w 115"/>
                    <a:gd name="T59" fmla="*/ 2147483647 h 163"/>
                    <a:gd name="T60" fmla="*/ 0 w 115"/>
                    <a:gd name="T61" fmla="*/ 2147483647 h 163"/>
                    <a:gd name="T62" fmla="*/ 2147483647 w 115"/>
                    <a:gd name="T63" fmla="*/ 2147483647 h 163"/>
                    <a:gd name="T64" fmla="*/ 2147483647 w 115"/>
                    <a:gd name="T65" fmla="*/ 2147483647 h 163"/>
                    <a:gd name="T66" fmla="*/ 17694720 60000 65536"/>
                    <a:gd name="T67" fmla="*/ 0 60000 65536"/>
                    <a:gd name="T68" fmla="*/ 5898240 60000 65536"/>
                    <a:gd name="T69" fmla="*/ 1179648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5"/>
                    <a:gd name="T100" fmla="*/ 0 h 163"/>
                    <a:gd name="T101" fmla="*/ 115 w 115"/>
                    <a:gd name="T102" fmla="*/ 163 h 16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5" h="163">
                      <a:moveTo>
                        <a:pt x="33" y="59"/>
                      </a:moveTo>
                      <a:lnTo>
                        <a:pt x="48" y="52"/>
                      </a:lnTo>
                      <a:lnTo>
                        <a:pt x="59" y="42"/>
                      </a:lnTo>
                      <a:lnTo>
                        <a:pt x="67" y="31"/>
                      </a:lnTo>
                      <a:lnTo>
                        <a:pt x="77" y="19"/>
                      </a:lnTo>
                      <a:lnTo>
                        <a:pt x="88" y="8"/>
                      </a:lnTo>
                      <a:lnTo>
                        <a:pt x="100" y="0"/>
                      </a:lnTo>
                      <a:lnTo>
                        <a:pt x="111" y="4"/>
                      </a:lnTo>
                      <a:lnTo>
                        <a:pt x="115" y="21"/>
                      </a:lnTo>
                      <a:lnTo>
                        <a:pt x="115" y="42"/>
                      </a:lnTo>
                      <a:lnTo>
                        <a:pt x="113" y="59"/>
                      </a:lnTo>
                      <a:lnTo>
                        <a:pt x="109" y="73"/>
                      </a:lnTo>
                      <a:lnTo>
                        <a:pt x="111" y="88"/>
                      </a:lnTo>
                      <a:lnTo>
                        <a:pt x="111" y="103"/>
                      </a:lnTo>
                      <a:lnTo>
                        <a:pt x="107" y="117"/>
                      </a:lnTo>
                      <a:lnTo>
                        <a:pt x="98" y="130"/>
                      </a:lnTo>
                      <a:lnTo>
                        <a:pt x="86" y="136"/>
                      </a:lnTo>
                      <a:lnTo>
                        <a:pt x="73" y="140"/>
                      </a:lnTo>
                      <a:lnTo>
                        <a:pt x="61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8" y="163"/>
                      </a:lnTo>
                      <a:lnTo>
                        <a:pt x="27" y="161"/>
                      </a:lnTo>
                      <a:lnTo>
                        <a:pt x="17" y="155"/>
                      </a:lnTo>
                      <a:lnTo>
                        <a:pt x="8" y="145"/>
                      </a:lnTo>
                      <a:lnTo>
                        <a:pt x="0" y="126"/>
                      </a:lnTo>
                      <a:lnTo>
                        <a:pt x="0" y="101"/>
                      </a:lnTo>
                      <a:lnTo>
                        <a:pt x="10" y="75"/>
                      </a:lnTo>
                      <a:lnTo>
                        <a:pt x="33" y="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round/>
                  <a:headEnd/>
                  <a:tailEnd/>
                </a:ln>
                <a:scene3d>
                  <a:camera prst="legacyPerspectiveTopRight">
                    <a:rot lat="20699957" lon="0" rev="0"/>
                  </a:camera>
                  <a:lightRig rig="legacyFlat3" dir="t"/>
                </a:scene3d>
                <a:sp3d extrusionH="941402" prstMaterial="legacyPlastic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5152" name="Freeform 13"/>
                <p:cNvSpPr>
                  <a:spLocks/>
                </p:cNvSpPr>
                <p:nvPr/>
              </p:nvSpPr>
              <p:spPr bwMode="auto">
                <a:xfrm>
                  <a:off x="6780998" y="4526764"/>
                  <a:ext cx="276331" cy="254852"/>
                </a:xfrm>
                <a:custGeom>
                  <a:avLst/>
                  <a:gdLst>
                    <a:gd name="T0" fmla="*/ 2147483647 w 174"/>
                    <a:gd name="T1" fmla="*/ 0 h 165"/>
                    <a:gd name="T2" fmla="*/ 2147483647 w 174"/>
                    <a:gd name="T3" fmla="*/ 2147483647 h 165"/>
                    <a:gd name="T4" fmla="*/ 2147483647 w 174"/>
                    <a:gd name="T5" fmla="*/ 2147483647 h 165"/>
                    <a:gd name="T6" fmla="*/ 0 w 174"/>
                    <a:gd name="T7" fmla="*/ 2147483647 h 165"/>
                    <a:gd name="T8" fmla="*/ 0 w 174"/>
                    <a:gd name="T9" fmla="*/ 2147483647 h 165"/>
                    <a:gd name="T10" fmla="*/ 2147483647 w 174"/>
                    <a:gd name="T11" fmla="*/ 2147483647 h 165"/>
                    <a:gd name="T12" fmla="*/ 2147483647 w 174"/>
                    <a:gd name="T13" fmla="*/ 2147483647 h 165"/>
                    <a:gd name="T14" fmla="*/ 2147483647 w 174"/>
                    <a:gd name="T15" fmla="*/ 2147483647 h 165"/>
                    <a:gd name="T16" fmla="*/ 2147483647 w 174"/>
                    <a:gd name="T17" fmla="*/ 2147483647 h 165"/>
                    <a:gd name="T18" fmla="*/ 2147483647 w 174"/>
                    <a:gd name="T19" fmla="*/ 2147483647 h 165"/>
                    <a:gd name="T20" fmla="*/ 2147483647 w 174"/>
                    <a:gd name="T21" fmla="*/ 2147483647 h 165"/>
                    <a:gd name="T22" fmla="*/ 2147483647 w 174"/>
                    <a:gd name="T23" fmla="*/ 2147483647 h 165"/>
                    <a:gd name="T24" fmla="*/ 2147483647 w 174"/>
                    <a:gd name="T25" fmla="*/ 2147483647 h 165"/>
                    <a:gd name="T26" fmla="*/ 2147483647 w 174"/>
                    <a:gd name="T27" fmla="*/ 2147483647 h 165"/>
                    <a:gd name="T28" fmla="*/ 2147483647 w 174"/>
                    <a:gd name="T29" fmla="*/ 2147483647 h 165"/>
                    <a:gd name="T30" fmla="*/ 2147483647 w 174"/>
                    <a:gd name="T31" fmla="*/ 2147483647 h 165"/>
                    <a:gd name="T32" fmla="*/ 2147483647 w 174"/>
                    <a:gd name="T33" fmla="*/ 2147483647 h 165"/>
                    <a:gd name="T34" fmla="*/ 2147483647 w 174"/>
                    <a:gd name="T35" fmla="*/ 2147483647 h 165"/>
                    <a:gd name="T36" fmla="*/ 2147483647 w 174"/>
                    <a:gd name="T37" fmla="*/ 2147483647 h 165"/>
                    <a:gd name="T38" fmla="*/ 2147483647 w 174"/>
                    <a:gd name="T39" fmla="*/ 2147483647 h 165"/>
                    <a:gd name="T40" fmla="*/ 2147483647 w 174"/>
                    <a:gd name="T41" fmla="*/ 2147483647 h 165"/>
                    <a:gd name="T42" fmla="*/ 2147483647 w 174"/>
                    <a:gd name="T43" fmla="*/ 2147483647 h 165"/>
                    <a:gd name="T44" fmla="*/ 2147483647 w 174"/>
                    <a:gd name="T45" fmla="*/ 2147483647 h 165"/>
                    <a:gd name="T46" fmla="*/ 2147483647 w 174"/>
                    <a:gd name="T47" fmla="*/ 2147483647 h 165"/>
                    <a:gd name="T48" fmla="*/ 2147483647 w 174"/>
                    <a:gd name="T49" fmla="*/ 2147483647 h 165"/>
                    <a:gd name="T50" fmla="*/ 2147483647 w 174"/>
                    <a:gd name="T51" fmla="*/ 2147483647 h 165"/>
                    <a:gd name="T52" fmla="*/ 2147483647 w 174"/>
                    <a:gd name="T53" fmla="*/ 2147483647 h 165"/>
                    <a:gd name="T54" fmla="*/ 2147483647 w 174"/>
                    <a:gd name="T55" fmla="*/ 2147483647 h 165"/>
                    <a:gd name="T56" fmla="*/ 2147483647 w 174"/>
                    <a:gd name="T57" fmla="*/ 2147483647 h 165"/>
                    <a:gd name="T58" fmla="*/ 2147483647 w 174"/>
                    <a:gd name="T59" fmla="*/ 2147483647 h 165"/>
                    <a:gd name="T60" fmla="*/ 2147483647 w 174"/>
                    <a:gd name="T61" fmla="*/ 2147483647 h 165"/>
                    <a:gd name="T62" fmla="*/ 2147483647 w 174"/>
                    <a:gd name="T63" fmla="*/ 2147483647 h 165"/>
                    <a:gd name="T64" fmla="*/ 2147483647 w 174"/>
                    <a:gd name="T65" fmla="*/ 2147483647 h 165"/>
                    <a:gd name="T66" fmla="*/ 2147483647 w 174"/>
                    <a:gd name="T67" fmla="*/ 2147483647 h 165"/>
                    <a:gd name="T68" fmla="*/ 2147483647 w 174"/>
                    <a:gd name="T69" fmla="*/ 2147483647 h 165"/>
                    <a:gd name="T70" fmla="*/ 2147483647 w 174"/>
                    <a:gd name="T71" fmla="*/ 2147483647 h 165"/>
                    <a:gd name="T72" fmla="*/ 2147483647 w 174"/>
                    <a:gd name="T73" fmla="*/ 2147483647 h 165"/>
                    <a:gd name="T74" fmla="*/ 2147483647 w 174"/>
                    <a:gd name="T75" fmla="*/ 2147483647 h 165"/>
                    <a:gd name="T76" fmla="*/ 2147483647 w 174"/>
                    <a:gd name="T77" fmla="*/ 2147483647 h 165"/>
                    <a:gd name="T78" fmla="*/ 2147483647 w 174"/>
                    <a:gd name="T79" fmla="*/ 0 h 165"/>
                    <a:gd name="T80" fmla="*/ 0 w 174"/>
                    <a:gd name="T81" fmla="*/ 2147483647 h 165"/>
                    <a:gd name="T82" fmla="*/ 17694720 60000 65536"/>
                    <a:gd name="T83" fmla="*/ 0 60000 65536"/>
                    <a:gd name="T84" fmla="*/ 5898240 60000 65536"/>
                    <a:gd name="T85" fmla="*/ 1179648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74"/>
                    <a:gd name="T124" fmla="*/ 0 h 165"/>
                    <a:gd name="T125" fmla="*/ 174 w 174"/>
                    <a:gd name="T126" fmla="*/ 165 h 16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74" h="165">
                      <a:moveTo>
                        <a:pt x="0" y="4"/>
                      </a:moveTo>
                      <a:lnTo>
                        <a:pt x="2" y="14"/>
                      </a:lnTo>
                      <a:lnTo>
                        <a:pt x="19" y="23"/>
                      </a:lnTo>
                      <a:lnTo>
                        <a:pt x="38" y="33"/>
                      </a:lnTo>
                      <a:lnTo>
                        <a:pt x="51" y="48"/>
                      </a:lnTo>
                      <a:lnTo>
                        <a:pt x="59" y="61"/>
                      </a:lnTo>
                      <a:lnTo>
                        <a:pt x="65" y="71"/>
                      </a:lnTo>
                      <a:lnTo>
                        <a:pt x="72" y="81"/>
                      </a:lnTo>
                      <a:lnTo>
                        <a:pt x="78" y="94"/>
                      </a:lnTo>
                      <a:lnTo>
                        <a:pt x="86" y="109"/>
                      </a:lnTo>
                      <a:lnTo>
                        <a:pt x="99" y="125"/>
                      </a:lnTo>
                      <a:lnTo>
                        <a:pt x="111" y="142"/>
                      </a:lnTo>
                      <a:lnTo>
                        <a:pt x="126" y="161"/>
                      </a:lnTo>
                      <a:lnTo>
                        <a:pt x="137" y="165"/>
                      </a:lnTo>
                      <a:lnTo>
                        <a:pt x="149" y="165"/>
                      </a:lnTo>
                      <a:lnTo>
                        <a:pt x="162" y="163"/>
                      </a:lnTo>
                      <a:lnTo>
                        <a:pt x="172" y="157"/>
                      </a:lnTo>
                      <a:lnTo>
                        <a:pt x="174" y="146"/>
                      </a:lnTo>
                      <a:lnTo>
                        <a:pt x="170" y="134"/>
                      </a:lnTo>
                      <a:lnTo>
                        <a:pt x="162" y="119"/>
                      </a:lnTo>
                      <a:lnTo>
                        <a:pt x="149" y="109"/>
                      </a:lnTo>
                      <a:lnTo>
                        <a:pt x="139" y="100"/>
                      </a:lnTo>
                      <a:lnTo>
                        <a:pt x="128" y="92"/>
                      </a:lnTo>
                      <a:lnTo>
                        <a:pt x="116" y="84"/>
                      </a:lnTo>
                      <a:lnTo>
                        <a:pt x="105" y="75"/>
                      </a:lnTo>
                      <a:lnTo>
                        <a:pt x="97" y="67"/>
                      </a:lnTo>
                      <a:lnTo>
                        <a:pt x="88" y="58"/>
                      </a:lnTo>
                      <a:lnTo>
                        <a:pt x="82" y="50"/>
                      </a:lnTo>
                      <a:lnTo>
                        <a:pt x="76" y="42"/>
                      </a:lnTo>
                      <a:lnTo>
                        <a:pt x="70" y="31"/>
                      </a:lnTo>
                      <a:lnTo>
                        <a:pt x="61" y="23"/>
                      </a:lnTo>
                      <a:lnTo>
                        <a:pt x="53" y="17"/>
                      </a:lnTo>
                      <a:lnTo>
                        <a:pt x="42" y="14"/>
                      </a:lnTo>
                      <a:lnTo>
                        <a:pt x="32" y="10"/>
                      </a:lnTo>
                      <a:lnTo>
                        <a:pt x="19" y="4"/>
                      </a:lnTo>
                      <a:lnTo>
                        <a:pt x="9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round/>
                  <a:headEnd/>
                  <a:tailEnd/>
                </a:ln>
                <a:scene3d>
                  <a:camera prst="legacyPerspectiveTopRight">
                    <a:rot lat="20699957" lon="0" rev="0"/>
                  </a:camera>
                  <a:lightRig rig="legacyFlat3" dir="t"/>
                </a:scene3d>
                <a:sp3d extrusionH="941402" prstMaterial="legacyPlastic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5153" name="Freeform 14"/>
                <p:cNvSpPr>
                  <a:spLocks/>
                </p:cNvSpPr>
                <p:nvPr/>
              </p:nvSpPr>
              <p:spPr bwMode="auto">
                <a:xfrm>
                  <a:off x="7683035" y="4610176"/>
                  <a:ext cx="389086" cy="197702"/>
                </a:xfrm>
                <a:custGeom>
                  <a:avLst/>
                  <a:gdLst>
                    <a:gd name="T0" fmla="*/ 2147483647 w 245"/>
                    <a:gd name="T1" fmla="*/ 0 h 128"/>
                    <a:gd name="T2" fmla="*/ 2147483647 w 245"/>
                    <a:gd name="T3" fmla="*/ 2147483647 h 128"/>
                    <a:gd name="T4" fmla="*/ 2147483647 w 245"/>
                    <a:gd name="T5" fmla="*/ 2147483647 h 128"/>
                    <a:gd name="T6" fmla="*/ 0 w 245"/>
                    <a:gd name="T7" fmla="*/ 2147483647 h 128"/>
                    <a:gd name="T8" fmla="*/ 2147483647 w 245"/>
                    <a:gd name="T9" fmla="*/ 2147483647 h 128"/>
                    <a:gd name="T10" fmla="*/ 2147483647 w 245"/>
                    <a:gd name="T11" fmla="*/ 2147483647 h 128"/>
                    <a:gd name="T12" fmla="*/ 2147483647 w 245"/>
                    <a:gd name="T13" fmla="*/ 2147483647 h 128"/>
                    <a:gd name="T14" fmla="*/ 2147483647 w 245"/>
                    <a:gd name="T15" fmla="*/ 2147483647 h 128"/>
                    <a:gd name="T16" fmla="*/ 2147483647 w 245"/>
                    <a:gd name="T17" fmla="*/ 0 h 128"/>
                    <a:gd name="T18" fmla="*/ 2147483647 w 245"/>
                    <a:gd name="T19" fmla="*/ 0 h 128"/>
                    <a:gd name="T20" fmla="*/ 2147483647 w 245"/>
                    <a:gd name="T21" fmla="*/ 2147483647 h 128"/>
                    <a:gd name="T22" fmla="*/ 2147483647 w 245"/>
                    <a:gd name="T23" fmla="*/ 2147483647 h 128"/>
                    <a:gd name="T24" fmla="*/ 2147483647 w 245"/>
                    <a:gd name="T25" fmla="*/ 2147483647 h 128"/>
                    <a:gd name="T26" fmla="*/ 2147483647 w 245"/>
                    <a:gd name="T27" fmla="*/ 2147483647 h 128"/>
                    <a:gd name="T28" fmla="*/ 2147483647 w 245"/>
                    <a:gd name="T29" fmla="*/ 2147483647 h 128"/>
                    <a:gd name="T30" fmla="*/ 2147483647 w 245"/>
                    <a:gd name="T31" fmla="*/ 2147483647 h 128"/>
                    <a:gd name="T32" fmla="*/ 2147483647 w 245"/>
                    <a:gd name="T33" fmla="*/ 2147483647 h 128"/>
                    <a:gd name="T34" fmla="*/ 2147483647 w 245"/>
                    <a:gd name="T35" fmla="*/ 2147483647 h 128"/>
                    <a:gd name="T36" fmla="*/ 2147483647 w 245"/>
                    <a:gd name="T37" fmla="*/ 2147483647 h 128"/>
                    <a:gd name="T38" fmla="*/ 2147483647 w 245"/>
                    <a:gd name="T39" fmla="*/ 2147483647 h 128"/>
                    <a:gd name="T40" fmla="*/ 2147483647 w 245"/>
                    <a:gd name="T41" fmla="*/ 2147483647 h 128"/>
                    <a:gd name="T42" fmla="*/ 2147483647 w 245"/>
                    <a:gd name="T43" fmla="*/ 2147483647 h 128"/>
                    <a:gd name="T44" fmla="*/ 2147483647 w 245"/>
                    <a:gd name="T45" fmla="*/ 2147483647 h 128"/>
                    <a:gd name="T46" fmla="*/ 2147483647 w 245"/>
                    <a:gd name="T47" fmla="*/ 2147483647 h 128"/>
                    <a:gd name="T48" fmla="*/ 2147483647 w 245"/>
                    <a:gd name="T49" fmla="*/ 2147483647 h 128"/>
                    <a:gd name="T50" fmla="*/ 2147483647 w 245"/>
                    <a:gd name="T51" fmla="*/ 2147483647 h 128"/>
                    <a:gd name="T52" fmla="*/ 2147483647 w 245"/>
                    <a:gd name="T53" fmla="*/ 2147483647 h 128"/>
                    <a:gd name="T54" fmla="*/ 2147483647 w 245"/>
                    <a:gd name="T55" fmla="*/ 2147483647 h 128"/>
                    <a:gd name="T56" fmla="*/ 2147483647 w 245"/>
                    <a:gd name="T57" fmla="*/ 2147483647 h 128"/>
                    <a:gd name="T58" fmla="*/ 2147483647 w 245"/>
                    <a:gd name="T59" fmla="*/ 2147483647 h 128"/>
                    <a:gd name="T60" fmla="*/ 2147483647 w 245"/>
                    <a:gd name="T61" fmla="*/ 2147483647 h 128"/>
                    <a:gd name="T62" fmla="*/ 2147483647 w 245"/>
                    <a:gd name="T63" fmla="*/ 2147483647 h 128"/>
                    <a:gd name="T64" fmla="*/ 2147483647 w 245"/>
                    <a:gd name="T65" fmla="*/ 2147483647 h 128"/>
                    <a:gd name="T66" fmla="*/ 2147483647 w 245"/>
                    <a:gd name="T67" fmla="*/ 2147483647 h 128"/>
                    <a:gd name="T68" fmla="*/ 2147483647 w 245"/>
                    <a:gd name="T69" fmla="*/ 2147483647 h 128"/>
                    <a:gd name="T70" fmla="*/ 2147483647 w 245"/>
                    <a:gd name="T71" fmla="*/ 2147483647 h 128"/>
                    <a:gd name="T72" fmla="*/ 2147483647 w 245"/>
                    <a:gd name="T73" fmla="*/ 2147483647 h 128"/>
                    <a:gd name="T74" fmla="*/ 2147483647 w 245"/>
                    <a:gd name="T75" fmla="*/ 2147483647 h 128"/>
                    <a:gd name="T76" fmla="*/ 2147483647 w 245"/>
                    <a:gd name="T77" fmla="*/ 2147483647 h 128"/>
                    <a:gd name="T78" fmla="*/ 0 w 245"/>
                    <a:gd name="T79" fmla="*/ 2147483647 h 128"/>
                    <a:gd name="T80" fmla="*/ 2147483647 w 245"/>
                    <a:gd name="T81" fmla="*/ 2147483647 h 128"/>
                    <a:gd name="T82" fmla="*/ 2147483647 w 245"/>
                    <a:gd name="T83" fmla="*/ 2147483647 h 128"/>
                    <a:gd name="T84" fmla="*/ 2147483647 w 245"/>
                    <a:gd name="T85" fmla="*/ 2147483647 h 128"/>
                    <a:gd name="T86" fmla="*/ 17694720 60000 65536"/>
                    <a:gd name="T87" fmla="*/ 0 60000 65536"/>
                    <a:gd name="T88" fmla="*/ 5898240 60000 65536"/>
                    <a:gd name="T89" fmla="*/ 1179648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45"/>
                    <a:gd name="T130" fmla="*/ 0 h 128"/>
                    <a:gd name="T131" fmla="*/ 245 w 245"/>
                    <a:gd name="T132" fmla="*/ 128 h 12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45" h="128">
                      <a:moveTo>
                        <a:pt x="42" y="7"/>
                      </a:moveTo>
                      <a:lnTo>
                        <a:pt x="53" y="4"/>
                      </a:lnTo>
                      <a:lnTo>
                        <a:pt x="61" y="2"/>
                      </a:lnTo>
                      <a:lnTo>
                        <a:pt x="71" y="2"/>
                      </a:lnTo>
                      <a:lnTo>
                        <a:pt x="80" y="0"/>
                      </a:lnTo>
                      <a:lnTo>
                        <a:pt x="88" y="0"/>
                      </a:lnTo>
                      <a:lnTo>
                        <a:pt x="99" y="2"/>
                      </a:lnTo>
                      <a:lnTo>
                        <a:pt x="107" y="7"/>
                      </a:lnTo>
                      <a:lnTo>
                        <a:pt x="118" y="13"/>
                      </a:lnTo>
                      <a:lnTo>
                        <a:pt x="128" y="21"/>
                      </a:lnTo>
                      <a:lnTo>
                        <a:pt x="139" y="30"/>
                      </a:lnTo>
                      <a:lnTo>
                        <a:pt x="147" y="40"/>
                      </a:lnTo>
                      <a:lnTo>
                        <a:pt x="157" y="48"/>
                      </a:lnTo>
                      <a:lnTo>
                        <a:pt x="166" y="59"/>
                      </a:lnTo>
                      <a:lnTo>
                        <a:pt x="176" y="67"/>
                      </a:lnTo>
                      <a:lnTo>
                        <a:pt x="185" y="74"/>
                      </a:lnTo>
                      <a:lnTo>
                        <a:pt x="195" y="80"/>
                      </a:lnTo>
                      <a:lnTo>
                        <a:pt x="214" y="92"/>
                      </a:lnTo>
                      <a:lnTo>
                        <a:pt x="231" y="107"/>
                      </a:lnTo>
                      <a:lnTo>
                        <a:pt x="241" y="122"/>
                      </a:lnTo>
                      <a:lnTo>
                        <a:pt x="245" y="128"/>
                      </a:lnTo>
                      <a:lnTo>
                        <a:pt x="174" y="111"/>
                      </a:lnTo>
                      <a:lnTo>
                        <a:pt x="130" y="118"/>
                      </a:lnTo>
                      <a:lnTo>
                        <a:pt x="126" y="118"/>
                      </a:lnTo>
                      <a:lnTo>
                        <a:pt x="118" y="118"/>
                      </a:lnTo>
                      <a:lnTo>
                        <a:pt x="105" y="115"/>
                      </a:lnTo>
                      <a:lnTo>
                        <a:pt x="90" y="111"/>
                      </a:lnTo>
                      <a:lnTo>
                        <a:pt x="74" y="105"/>
                      </a:lnTo>
                      <a:lnTo>
                        <a:pt x="57" y="97"/>
                      </a:lnTo>
                      <a:lnTo>
                        <a:pt x="44" y="84"/>
                      </a:lnTo>
                      <a:lnTo>
                        <a:pt x="36" y="67"/>
                      </a:lnTo>
                      <a:lnTo>
                        <a:pt x="30" y="57"/>
                      </a:lnTo>
                      <a:lnTo>
                        <a:pt x="19" y="46"/>
                      </a:lnTo>
                      <a:lnTo>
                        <a:pt x="11" y="40"/>
                      </a:lnTo>
                      <a:lnTo>
                        <a:pt x="2" y="32"/>
                      </a:lnTo>
                      <a:lnTo>
                        <a:pt x="0" y="23"/>
                      </a:lnTo>
                      <a:lnTo>
                        <a:pt x="4" y="17"/>
                      </a:lnTo>
                      <a:lnTo>
                        <a:pt x="19" y="11"/>
                      </a:lnTo>
                      <a:lnTo>
                        <a:pt x="42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round/>
                  <a:headEnd/>
                  <a:tailEnd/>
                </a:ln>
                <a:scene3d>
                  <a:camera prst="legacyPerspectiveTopRight">
                    <a:rot lat="20699957" lon="0" rev="0"/>
                  </a:camera>
                  <a:lightRig rig="legacyFlat3" dir="t"/>
                </a:scene3d>
                <a:sp3d extrusionH="941402" prstMaterial="legacyPlastic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5154" name="Freeform 15"/>
                <p:cNvSpPr>
                  <a:spLocks/>
                </p:cNvSpPr>
                <p:nvPr/>
              </p:nvSpPr>
              <p:spPr bwMode="auto">
                <a:xfrm>
                  <a:off x="8418323" y="5541547"/>
                  <a:ext cx="179451" cy="214691"/>
                </a:xfrm>
                <a:custGeom>
                  <a:avLst/>
                  <a:gdLst>
                    <a:gd name="T0" fmla="*/ 2147483647 w 113"/>
                    <a:gd name="T1" fmla="*/ 0 h 139"/>
                    <a:gd name="T2" fmla="*/ 2147483647 w 113"/>
                    <a:gd name="T3" fmla="*/ 2147483647 h 139"/>
                    <a:gd name="T4" fmla="*/ 2147483647 w 113"/>
                    <a:gd name="T5" fmla="*/ 2147483647 h 139"/>
                    <a:gd name="T6" fmla="*/ 0 w 113"/>
                    <a:gd name="T7" fmla="*/ 2147483647 h 139"/>
                    <a:gd name="T8" fmla="*/ 2147483647 w 113"/>
                    <a:gd name="T9" fmla="*/ 2147483647 h 139"/>
                    <a:gd name="T10" fmla="*/ 2147483647 w 113"/>
                    <a:gd name="T11" fmla="*/ 2147483647 h 139"/>
                    <a:gd name="T12" fmla="*/ 2147483647 w 113"/>
                    <a:gd name="T13" fmla="*/ 2147483647 h 139"/>
                    <a:gd name="T14" fmla="*/ 2147483647 w 113"/>
                    <a:gd name="T15" fmla="*/ 2147483647 h 139"/>
                    <a:gd name="T16" fmla="*/ 2147483647 w 113"/>
                    <a:gd name="T17" fmla="*/ 2147483647 h 139"/>
                    <a:gd name="T18" fmla="*/ 2147483647 w 113"/>
                    <a:gd name="T19" fmla="*/ 2147483647 h 139"/>
                    <a:gd name="T20" fmla="*/ 2147483647 w 113"/>
                    <a:gd name="T21" fmla="*/ 2147483647 h 139"/>
                    <a:gd name="T22" fmla="*/ 2147483647 w 113"/>
                    <a:gd name="T23" fmla="*/ 2147483647 h 139"/>
                    <a:gd name="T24" fmla="*/ 2147483647 w 113"/>
                    <a:gd name="T25" fmla="*/ 2147483647 h 139"/>
                    <a:gd name="T26" fmla="*/ 2147483647 w 113"/>
                    <a:gd name="T27" fmla="*/ 0 h 139"/>
                    <a:gd name="T28" fmla="*/ 2147483647 w 113"/>
                    <a:gd name="T29" fmla="*/ 2147483647 h 139"/>
                    <a:gd name="T30" fmla="*/ 2147483647 w 113"/>
                    <a:gd name="T31" fmla="*/ 2147483647 h 139"/>
                    <a:gd name="T32" fmla="*/ 2147483647 w 113"/>
                    <a:gd name="T33" fmla="*/ 2147483647 h 139"/>
                    <a:gd name="T34" fmla="*/ 2147483647 w 113"/>
                    <a:gd name="T35" fmla="*/ 2147483647 h 139"/>
                    <a:gd name="T36" fmla="*/ 2147483647 w 113"/>
                    <a:gd name="T37" fmla="*/ 2147483647 h 139"/>
                    <a:gd name="T38" fmla="*/ 2147483647 w 113"/>
                    <a:gd name="T39" fmla="*/ 2147483647 h 139"/>
                    <a:gd name="T40" fmla="*/ 2147483647 w 113"/>
                    <a:gd name="T41" fmla="*/ 2147483647 h 139"/>
                    <a:gd name="T42" fmla="*/ 2147483647 w 113"/>
                    <a:gd name="T43" fmla="*/ 2147483647 h 139"/>
                    <a:gd name="T44" fmla="*/ 2147483647 w 113"/>
                    <a:gd name="T45" fmla="*/ 2147483647 h 139"/>
                    <a:gd name="T46" fmla="*/ 2147483647 w 113"/>
                    <a:gd name="T47" fmla="*/ 2147483647 h 139"/>
                    <a:gd name="T48" fmla="*/ 2147483647 w 113"/>
                    <a:gd name="T49" fmla="*/ 2147483647 h 139"/>
                    <a:gd name="T50" fmla="*/ 2147483647 w 113"/>
                    <a:gd name="T51" fmla="*/ 2147483647 h 139"/>
                    <a:gd name="T52" fmla="*/ 2147483647 w 113"/>
                    <a:gd name="T53" fmla="*/ 2147483647 h 139"/>
                    <a:gd name="T54" fmla="*/ 2147483647 w 113"/>
                    <a:gd name="T55" fmla="*/ 2147483647 h 139"/>
                    <a:gd name="T56" fmla="*/ 2147483647 w 113"/>
                    <a:gd name="T57" fmla="*/ 2147483647 h 139"/>
                    <a:gd name="T58" fmla="*/ 0 w 113"/>
                    <a:gd name="T59" fmla="*/ 2147483647 h 139"/>
                    <a:gd name="T60" fmla="*/ 2147483647 w 113"/>
                    <a:gd name="T61" fmla="*/ 2147483647 h 139"/>
                    <a:gd name="T62" fmla="*/ 2147483647 w 113"/>
                    <a:gd name="T63" fmla="*/ 2147483647 h 139"/>
                    <a:gd name="T64" fmla="*/ 2147483647 w 113"/>
                    <a:gd name="T65" fmla="*/ 2147483647 h 139"/>
                    <a:gd name="T66" fmla="*/ 17694720 60000 65536"/>
                    <a:gd name="T67" fmla="*/ 0 60000 65536"/>
                    <a:gd name="T68" fmla="*/ 5898240 60000 65536"/>
                    <a:gd name="T69" fmla="*/ 1179648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3"/>
                    <a:gd name="T100" fmla="*/ 0 h 139"/>
                    <a:gd name="T101" fmla="*/ 113 w 113"/>
                    <a:gd name="T102" fmla="*/ 139 h 1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3" h="139">
                      <a:moveTo>
                        <a:pt x="32" y="74"/>
                      </a:moveTo>
                      <a:lnTo>
                        <a:pt x="40" y="69"/>
                      </a:lnTo>
                      <a:lnTo>
                        <a:pt x="51" y="63"/>
                      </a:lnTo>
                      <a:lnTo>
                        <a:pt x="63" y="53"/>
                      </a:lnTo>
                      <a:lnTo>
                        <a:pt x="74" y="40"/>
                      </a:lnTo>
                      <a:lnTo>
                        <a:pt x="86" y="30"/>
                      </a:lnTo>
                      <a:lnTo>
                        <a:pt x="97" y="17"/>
                      </a:lnTo>
                      <a:lnTo>
                        <a:pt x="105" y="9"/>
                      </a:lnTo>
                      <a:lnTo>
                        <a:pt x="109" y="2"/>
                      </a:lnTo>
                      <a:lnTo>
                        <a:pt x="113" y="0"/>
                      </a:lnTo>
                      <a:lnTo>
                        <a:pt x="113" y="5"/>
                      </a:lnTo>
                      <a:lnTo>
                        <a:pt x="113" y="17"/>
                      </a:lnTo>
                      <a:lnTo>
                        <a:pt x="111" y="36"/>
                      </a:lnTo>
                      <a:lnTo>
                        <a:pt x="107" y="55"/>
                      </a:lnTo>
                      <a:lnTo>
                        <a:pt x="97" y="69"/>
                      </a:lnTo>
                      <a:lnTo>
                        <a:pt x="84" y="80"/>
                      </a:lnTo>
                      <a:lnTo>
                        <a:pt x="72" y="86"/>
                      </a:lnTo>
                      <a:lnTo>
                        <a:pt x="65" y="92"/>
                      </a:lnTo>
                      <a:lnTo>
                        <a:pt x="61" y="105"/>
                      </a:lnTo>
                      <a:lnTo>
                        <a:pt x="61" y="120"/>
                      </a:lnTo>
                      <a:lnTo>
                        <a:pt x="61" y="130"/>
                      </a:lnTo>
                      <a:lnTo>
                        <a:pt x="53" y="136"/>
                      </a:lnTo>
                      <a:lnTo>
                        <a:pt x="36" y="139"/>
                      </a:lnTo>
                      <a:lnTo>
                        <a:pt x="15" y="134"/>
                      </a:lnTo>
                      <a:lnTo>
                        <a:pt x="2" y="124"/>
                      </a:lnTo>
                      <a:lnTo>
                        <a:pt x="0" y="109"/>
                      </a:lnTo>
                      <a:lnTo>
                        <a:pt x="4" y="92"/>
                      </a:lnTo>
                      <a:lnTo>
                        <a:pt x="15" y="80"/>
                      </a:lnTo>
                      <a:lnTo>
                        <a:pt x="32" y="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round/>
                  <a:headEnd/>
                  <a:tailEnd/>
                </a:ln>
                <a:scene3d>
                  <a:camera prst="legacyPerspectiveTopRight">
                    <a:rot lat="20699957" lon="0" rev="0"/>
                  </a:camera>
                  <a:lightRig rig="legacyFlat3" dir="t"/>
                </a:scene3d>
                <a:sp3d extrusionH="941402" prstMaterial="legacyPlastic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5155" name="Freeform 16"/>
                <p:cNvSpPr>
                  <a:spLocks/>
                </p:cNvSpPr>
                <p:nvPr/>
              </p:nvSpPr>
              <p:spPr bwMode="auto">
                <a:xfrm>
                  <a:off x="8608902" y="5387087"/>
                  <a:ext cx="142929" cy="174531"/>
                </a:xfrm>
                <a:custGeom>
                  <a:avLst/>
                  <a:gdLst>
                    <a:gd name="T0" fmla="*/ 2147483647 w 90"/>
                    <a:gd name="T1" fmla="*/ 0 h 113"/>
                    <a:gd name="T2" fmla="*/ 2147483647 w 90"/>
                    <a:gd name="T3" fmla="*/ 2147483647 h 113"/>
                    <a:gd name="T4" fmla="*/ 2147483647 w 90"/>
                    <a:gd name="T5" fmla="*/ 2147483647 h 113"/>
                    <a:gd name="T6" fmla="*/ 0 w 90"/>
                    <a:gd name="T7" fmla="*/ 2147483647 h 113"/>
                    <a:gd name="T8" fmla="*/ 2147483647 w 90"/>
                    <a:gd name="T9" fmla="*/ 0 h 113"/>
                    <a:gd name="T10" fmla="*/ 2147483647 w 90"/>
                    <a:gd name="T11" fmla="*/ 2147483647 h 113"/>
                    <a:gd name="T12" fmla="*/ 2147483647 w 90"/>
                    <a:gd name="T13" fmla="*/ 2147483647 h 113"/>
                    <a:gd name="T14" fmla="*/ 2147483647 w 90"/>
                    <a:gd name="T15" fmla="*/ 2147483647 h 113"/>
                    <a:gd name="T16" fmla="*/ 2147483647 w 90"/>
                    <a:gd name="T17" fmla="*/ 2147483647 h 113"/>
                    <a:gd name="T18" fmla="*/ 2147483647 w 90"/>
                    <a:gd name="T19" fmla="*/ 2147483647 h 113"/>
                    <a:gd name="T20" fmla="*/ 2147483647 w 90"/>
                    <a:gd name="T21" fmla="*/ 2147483647 h 113"/>
                    <a:gd name="T22" fmla="*/ 2147483647 w 90"/>
                    <a:gd name="T23" fmla="*/ 2147483647 h 113"/>
                    <a:gd name="T24" fmla="*/ 2147483647 w 90"/>
                    <a:gd name="T25" fmla="*/ 2147483647 h 113"/>
                    <a:gd name="T26" fmla="*/ 2147483647 w 90"/>
                    <a:gd name="T27" fmla="*/ 2147483647 h 113"/>
                    <a:gd name="T28" fmla="*/ 2147483647 w 90"/>
                    <a:gd name="T29" fmla="*/ 2147483647 h 113"/>
                    <a:gd name="T30" fmla="*/ 2147483647 w 90"/>
                    <a:gd name="T31" fmla="*/ 2147483647 h 113"/>
                    <a:gd name="T32" fmla="*/ 2147483647 w 90"/>
                    <a:gd name="T33" fmla="*/ 2147483647 h 113"/>
                    <a:gd name="T34" fmla="*/ 2147483647 w 90"/>
                    <a:gd name="T35" fmla="*/ 2147483647 h 113"/>
                    <a:gd name="T36" fmla="*/ 2147483647 w 90"/>
                    <a:gd name="T37" fmla="*/ 2147483647 h 113"/>
                    <a:gd name="T38" fmla="*/ 2147483647 w 90"/>
                    <a:gd name="T39" fmla="*/ 2147483647 h 113"/>
                    <a:gd name="T40" fmla="*/ 2147483647 w 90"/>
                    <a:gd name="T41" fmla="*/ 2147483647 h 113"/>
                    <a:gd name="T42" fmla="*/ 2147483647 w 90"/>
                    <a:gd name="T43" fmla="*/ 2147483647 h 113"/>
                    <a:gd name="T44" fmla="*/ 2147483647 w 90"/>
                    <a:gd name="T45" fmla="*/ 2147483647 h 113"/>
                    <a:gd name="T46" fmla="*/ 2147483647 w 90"/>
                    <a:gd name="T47" fmla="*/ 2147483647 h 113"/>
                    <a:gd name="T48" fmla="*/ 2147483647 w 90"/>
                    <a:gd name="T49" fmla="*/ 2147483647 h 113"/>
                    <a:gd name="T50" fmla="*/ 2147483647 w 90"/>
                    <a:gd name="T51" fmla="*/ 2147483647 h 113"/>
                    <a:gd name="T52" fmla="*/ 2147483647 w 90"/>
                    <a:gd name="T53" fmla="*/ 2147483647 h 113"/>
                    <a:gd name="T54" fmla="*/ 2147483647 w 90"/>
                    <a:gd name="T55" fmla="*/ 2147483647 h 113"/>
                    <a:gd name="T56" fmla="*/ 0 w 90"/>
                    <a:gd name="T57" fmla="*/ 2147483647 h 113"/>
                    <a:gd name="T58" fmla="*/ 2147483647 w 90"/>
                    <a:gd name="T59" fmla="*/ 0 h 113"/>
                    <a:gd name="T60" fmla="*/ 17694720 60000 65536"/>
                    <a:gd name="T61" fmla="*/ 0 60000 65536"/>
                    <a:gd name="T62" fmla="*/ 5898240 60000 65536"/>
                    <a:gd name="T63" fmla="*/ 1179648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90"/>
                    <a:gd name="T91" fmla="*/ 0 h 113"/>
                    <a:gd name="T92" fmla="*/ 90 w 90"/>
                    <a:gd name="T93" fmla="*/ 113 h 11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90" h="113">
                      <a:moveTo>
                        <a:pt x="4" y="0"/>
                      </a:moveTo>
                      <a:lnTo>
                        <a:pt x="16" y="8"/>
                      </a:lnTo>
                      <a:lnTo>
                        <a:pt x="29" y="25"/>
                      </a:lnTo>
                      <a:lnTo>
                        <a:pt x="40" y="42"/>
                      </a:lnTo>
                      <a:lnTo>
                        <a:pt x="48" y="50"/>
                      </a:lnTo>
                      <a:lnTo>
                        <a:pt x="58" y="50"/>
                      </a:lnTo>
                      <a:lnTo>
                        <a:pt x="71" y="50"/>
                      </a:lnTo>
                      <a:lnTo>
                        <a:pt x="84" y="52"/>
                      </a:lnTo>
                      <a:lnTo>
                        <a:pt x="90" y="58"/>
                      </a:lnTo>
                      <a:lnTo>
                        <a:pt x="90" y="69"/>
                      </a:lnTo>
                      <a:lnTo>
                        <a:pt x="86" y="79"/>
                      </a:lnTo>
                      <a:lnTo>
                        <a:pt x="77" y="92"/>
                      </a:lnTo>
                      <a:lnTo>
                        <a:pt x="69" y="102"/>
                      </a:lnTo>
                      <a:lnTo>
                        <a:pt x="60" y="109"/>
                      </a:lnTo>
                      <a:lnTo>
                        <a:pt x="52" y="113"/>
                      </a:lnTo>
                      <a:lnTo>
                        <a:pt x="42" y="111"/>
                      </a:lnTo>
                      <a:lnTo>
                        <a:pt x="33" y="102"/>
                      </a:lnTo>
                      <a:lnTo>
                        <a:pt x="27" y="90"/>
                      </a:lnTo>
                      <a:lnTo>
                        <a:pt x="23" y="77"/>
                      </a:lnTo>
                      <a:lnTo>
                        <a:pt x="21" y="65"/>
                      </a:lnTo>
                      <a:lnTo>
                        <a:pt x="21" y="56"/>
                      </a:lnTo>
                      <a:lnTo>
                        <a:pt x="19" y="46"/>
                      </a:lnTo>
                      <a:lnTo>
                        <a:pt x="12" y="33"/>
                      </a:lnTo>
                      <a:lnTo>
                        <a:pt x="4" y="25"/>
                      </a:lnTo>
                      <a:lnTo>
                        <a:pt x="0" y="2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round/>
                  <a:headEnd/>
                  <a:tailEnd/>
                </a:ln>
                <a:scene3d>
                  <a:camera prst="legacyPerspectiveTopRight">
                    <a:rot lat="20699957" lon="0" rev="0"/>
                  </a:camera>
                  <a:lightRig rig="legacyFlat3" dir="t"/>
                </a:scene3d>
                <a:sp3d extrusionH="941402" prstMaterial="legacyPlastic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4049475" y="3660270"/>
                <a:ext cx="1591266" cy="1748442"/>
                <a:chOff x="4049475" y="3660270"/>
                <a:chExt cx="1591266" cy="1748442"/>
              </a:xfrm>
            </p:grpSpPr>
            <p:sp>
              <p:nvSpPr>
                <p:cNvPr id="5148" name="Freeform 18"/>
                <p:cNvSpPr>
                  <a:spLocks/>
                </p:cNvSpPr>
                <p:nvPr/>
              </p:nvSpPr>
              <p:spPr bwMode="auto">
                <a:xfrm>
                  <a:off x="4049475" y="3660270"/>
                  <a:ext cx="1543626" cy="1748442"/>
                </a:xfrm>
                <a:custGeom>
                  <a:avLst/>
                  <a:gdLst>
                    <a:gd name="T0" fmla="*/ 2147483647 w 972"/>
                    <a:gd name="T1" fmla="*/ 0 h 1132"/>
                    <a:gd name="T2" fmla="*/ 2147483647 w 972"/>
                    <a:gd name="T3" fmla="*/ 2147483647 h 1132"/>
                    <a:gd name="T4" fmla="*/ 2147483647 w 972"/>
                    <a:gd name="T5" fmla="*/ 2147483647 h 1132"/>
                    <a:gd name="T6" fmla="*/ 0 w 972"/>
                    <a:gd name="T7" fmla="*/ 2147483647 h 1132"/>
                    <a:gd name="T8" fmla="*/ 2147483647 w 972"/>
                    <a:gd name="T9" fmla="*/ 2147483647 h 1132"/>
                    <a:gd name="T10" fmla="*/ 2147483647 w 972"/>
                    <a:gd name="T11" fmla="*/ 2147483647 h 1132"/>
                    <a:gd name="T12" fmla="*/ 2147483647 w 972"/>
                    <a:gd name="T13" fmla="*/ 2147483647 h 1132"/>
                    <a:gd name="T14" fmla="*/ 2147483647 w 972"/>
                    <a:gd name="T15" fmla="*/ 2147483647 h 1132"/>
                    <a:gd name="T16" fmla="*/ 2147483647 w 972"/>
                    <a:gd name="T17" fmla="*/ 2147483647 h 1132"/>
                    <a:gd name="T18" fmla="*/ 2147483647 w 972"/>
                    <a:gd name="T19" fmla="*/ 2147483647 h 1132"/>
                    <a:gd name="T20" fmla="*/ 2147483647 w 972"/>
                    <a:gd name="T21" fmla="*/ 2147483647 h 1132"/>
                    <a:gd name="T22" fmla="*/ 2147483647 w 972"/>
                    <a:gd name="T23" fmla="*/ 0 h 1132"/>
                    <a:gd name="T24" fmla="*/ 2147483647 w 972"/>
                    <a:gd name="T25" fmla="*/ 2147483647 h 1132"/>
                    <a:gd name="T26" fmla="*/ 2147483647 w 972"/>
                    <a:gd name="T27" fmla="*/ 2147483647 h 1132"/>
                    <a:gd name="T28" fmla="*/ 2147483647 w 972"/>
                    <a:gd name="T29" fmla="*/ 2147483647 h 1132"/>
                    <a:gd name="T30" fmla="*/ 2147483647 w 972"/>
                    <a:gd name="T31" fmla="*/ 2147483647 h 1132"/>
                    <a:gd name="T32" fmla="*/ 2147483647 w 972"/>
                    <a:gd name="T33" fmla="*/ 2147483647 h 1132"/>
                    <a:gd name="T34" fmla="*/ 2147483647 w 972"/>
                    <a:gd name="T35" fmla="*/ 2147483647 h 1132"/>
                    <a:gd name="T36" fmla="*/ 2147483647 w 972"/>
                    <a:gd name="T37" fmla="*/ 2147483647 h 1132"/>
                    <a:gd name="T38" fmla="*/ 2147483647 w 972"/>
                    <a:gd name="T39" fmla="*/ 2147483647 h 1132"/>
                    <a:gd name="T40" fmla="*/ 2147483647 w 972"/>
                    <a:gd name="T41" fmla="*/ 2147483647 h 1132"/>
                    <a:gd name="T42" fmla="*/ 2147483647 w 972"/>
                    <a:gd name="T43" fmla="*/ 2147483647 h 1132"/>
                    <a:gd name="T44" fmla="*/ 2147483647 w 972"/>
                    <a:gd name="T45" fmla="*/ 2147483647 h 1132"/>
                    <a:gd name="T46" fmla="*/ 2147483647 w 972"/>
                    <a:gd name="T47" fmla="*/ 2147483647 h 1132"/>
                    <a:gd name="T48" fmla="*/ 2147483647 w 972"/>
                    <a:gd name="T49" fmla="*/ 2147483647 h 1132"/>
                    <a:gd name="T50" fmla="*/ 2147483647 w 972"/>
                    <a:gd name="T51" fmla="*/ 2147483647 h 1132"/>
                    <a:gd name="T52" fmla="*/ 2147483647 w 972"/>
                    <a:gd name="T53" fmla="*/ 2147483647 h 1132"/>
                    <a:gd name="T54" fmla="*/ 2147483647 w 972"/>
                    <a:gd name="T55" fmla="*/ 2147483647 h 1132"/>
                    <a:gd name="T56" fmla="*/ 2147483647 w 972"/>
                    <a:gd name="T57" fmla="*/ 2147483647 h 1132"/>
                    <a:gd name="T58" fmla="*/ 2147483647 w 972"/>
                    <a:gd name="T59" fmla="*/ 2147483647 h 1132"/>
                    <a:gd name="T60" fmla="*/ 2147483647 w 972"/>
                    <a:gd name="T61" fmla="*/ 2147483647 h 1132"/>
                    <a:gd name="T62" fmla="*/ 2147483647 w 972"/>
                    <a:gd name="T63" fmla="*/ 2147483647 h 1132"/>
                    <a:gd name="T64" fmla="*/ 2147483647 w 972"/>
                    <a:gd name="T65" fmla="*/ 2147483647 h 1132"/>
                    <a:gd name="T66" fmla="*/ 2147483647 w 972"/>
                    <a:gd name="T67" fmla="*/ 2147483647 h 1132"/>
                    <a:gd name="T68" fmla="*/ 2147483647 w 972"/>
                    <a:gd name="T69" fmla="*/ 2147483647 h 1132"/>
                    <a:gd name="T70" fmla="*/ 2147483647 w 972"/>
                    <a:gd name="T71" fmla="*/ 2147483647 h 1132"/>
                    <a:gd name="T72" fmla="*/ 2147483647 w 972"/>
                    <a:gd name="T73" fmla="*/ 2147483647 h 1132"/>
                    <a:gd name="T74" fmla="*/ 2147483647 w 972"/>
                    <a:gd name="T75" fmla="*/ 2147483647 h 1132"/>
                    <a:gd name="T76" fmla="*/ 2147483647 w 972"/>
                    <a:gd name="T77" fmla="*/ 2147483647 h 1132"/>
                    <a:gd name="T78" fmla="*/ 2147483647 w 972"/>
                    <a:gd name="T79" fmla="*/ 2147483647 h 1132"/>
                    <a:gd name="T80" fmla="*/ 2147483647 w 972"/>
                    <a:gd name="T81" fmla="*/ 2147483647 h 1132"/>
                    <a:gd name="T82" fmla="*/ 2147483647 w 972"/>
                    <a:gd name="T83" fmla="*/ 2147483647 h 1132"/>
                    <a:gd name="T84" fmla="*/ 2147483647 w 972"/>
                    <a:gd name="T85" fmla="*/ 2147483647 h 1132"/>
                    <a:gd name="T86" fmla="*/ 2147483647 w 972"/>
                    <a:gd name="T87" fmla="*/ 2147483647 h 1132"/>
                    <a:gd name="T88" fmla="*/ 2147483647 w 972"/>
                    <a:gd name="T89" fmla="*/ 2147483647 h 1132"/>
                    <a:gd name="T90" fmla="*/ 2147483647 w 972"/>
                    <a:gd name="T91" fmla="*/ 2147483647 h 1132"/>
                    <a:gd name="T92" fmla="*/ 2147483647 w 972"/>
                    <a:gd name="T93" fmla="*/ 2147483647 h 1132"/>
                    <a:gd name="T94" fmla="*/ 2147483647 w 972"/>
                    <a:gd name="T95" fmla="*/ 2147483647 h 1132"/>
                    <a:gd name="T96" fmla="*/ 2147483647 w 972"/>
                    <a:gd name="T97" fmla="*/ 2147483647 h 1132"/>
                    <a:gd name="T98" fmla="*/ 2147483647 w 972"/>
                    <a:gd name="T99" fmla="*/ 2147483647 h 1132"/>
                    <a:gd name="T100" fmla="*/ 2147483647 w 972"/>
                    <a:gd name="T101" fmla="*/ 2147483647 h 1132"/>
                    <a:gd name="T102" fmla="*/ 2147483647 w 972"/>
                    <a:gd name="T103" fmla="*/ 2147483647 h 1132"/>
                    <a:gd name="T104" fmla="*/ 17694720 60000 65536"/>
                    <a:gd name="T105" fmla="*/ 0 60000 65536"/>
                    <a:gd name="T106" fmla="*/ 5898240 60000 65536"/>
                    <a:gd name="T107" fmla="*/ 1179648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972"/>
                    <a:gd name="T157" fmla="*/ 0 h 1132"/>
                    <a:gd name="T158" fmla="*/ 972 w 972"/>
                    <a:gd name="T159" fmla="*/ 1132 h 11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972" h="1132">
                      <a:moveTo>
                        <a:pt x="708" y="115"/>
                      </a:moveTo>
                      <a:lnTo>
                        <a:pt x="696" y="115"/>
                      </a:lnTo>
                      <a:lnTo>
                        <a:pt x="681" y="115"/>
                      </a:lnTo>
                      <a:lnTo>
                        <a:pt x="666" y="111"/>
                      </a:lnTo>
                      <a:lnTo>
                        <a:pt x="654" y="106"/>
                      </a:lnTo>
                      <a:lnTo>
                        <a:pt x="641" y="102"/>
                      </a:lnTo>
                      <a:lnTo>
                        <a:pt x="631" y="96"/>
                      </a:lnTo>
                      <a:lnTo>
                        <a:pt x="622" y="92"/>
                      </a:lnTo>
                      <a:lnTo>
                        <a:pt x="614" y="88"/>
                      </a:lnTo>
                      <a:lnTo>
                        <a:pt x="608" y="85"/>
                      </a:lnTo>
                      <a:lnTo>
                        <a:pt x="599" y="85"/>
                      </a:lnTo>
                      <a:lnTo>
                        <a:pt x="591" y="90"/>
                      </a:lnTo>
                      <a:lnTo>
                        <a:pt x="583" y="94"/>
                      </a:lnTo>
                      <a:lnTo>
                        <a:pt x="572" y="100"/>
                      </a:lnTo>
                      <a:lnTo>
                        <a:pt x="564" y="106"/>
                      </a:lnTo>
                      <a:lnTo>
                        <a:pt x="553" y="111"/>
                      </a:lnTo>
                      <a:lnTo>
                        <a:pt x="543" y="115"/>
                      </a:lnTo>
                      <a:lnTo>
                        <a:pt x="532" y="115"/>
                      </a:lnTo>
                      <a:lnTo>
                        <a:pt x="518" y="113"/>
                      </a:lnTo>
                      <a:lnTo>
                        <a:pt x="503" y="111"/>
                      </a:lnTo>
                      <a:lnTo>
                        <a:pt x="488" y="104"/>
                      </a:lnTo>
                      <a:lnTo>
                        <a:pt x="474" y="96"/>
                      </a:lnTo>
                      <a:lnTo>
                        <a:pt x="459" y="88"/>
                      </a:lnTo>
                      <a:lnTo>
                        <a:pt x="446" y="77"/>
                      </a:lnTo>
                      <a:lnTo>
                        <a:pt x="438" y="65"/>
                      </a:lnTo>
                      <a:lnTo>
                        <a:pt x="428" y="52"/>
                      </a:lnTo>
                      <a:lnTo>
                        <a:pt x="413" y="37"/>
                      </a:lnTo>
                      <a:lnTo>
                        <a:pt x="394" y="25"/>
                      </a:lnTo>
                      <a:lnTo>
                        <a:pt x="377" y="14"/>
                      </a:lnTo>
                      <a:lnTo>
                        <a:pt x="358" y="6"/>
                      </a:lnTo>
                      <a:lnTo>
                        <a:pt x="342" y="0"/>
                      </a:lnTo>
                      <a:lnTo>
                        <a:pt x="327" y="0"/>
                      </a:lnTo>
                      <a:lnTo>
                        <a:pt x="317" y="4"/>
                      </a:lnTo>
                      <a:lnTo>
                        <a:pt x="306" y="10"/>
                      </a:lnTo>
                      <a:lnTo>
                        <a:pt x="293" y="16"/>
                      </a:lnTo>
                      <a:lnTo>
                        <a:pt x="277" y="18"/>
                      </a:lnTo>
                      <a:lnTo>
                        <a:pt x="260" y="21"/>
                      </a:lnTo>
                      <a:lnTo>
                        <a:pt x="243" y="23"/>
                      </a:lnTo>
                      <a:lnTo>
                        <a:pt x="226" y="25"/>
                      </a:lnTo>
                      <a:lnTo>
                        <a:pt x="212" y="31"/>
                      </a:lnTo>
                      <a:lnTo>
                        <a:pt x="199" y="37"/>
                      </a:lnTo>
                      <a:lnTo>
                        <a:pt x="189" y="46"/>
                      </a:lnTo>
                      <a:lnTo>
                        <a:pt x="176" y="58"/>
                      </a:lnTo>
                      <a:lnTo>
                        <a:pt x="161" y="73"/>
                      </a:lnTo>
                      <a:lnTo>
                        <a:pt x="149" y="88"/>
                      </a:lnTo>
                      <a:lnTo>
                        <a:pt x="136" y="102"/>
                      </a:lnTo>
                      <a:lnTo>
                        <a:pt x="124" y="117"/>
                      </a:lnTo>
                      <a:lnTo>
                        <a:pt x="113" y="132"/>
                      </a:lnTo>
                      <a:lnTo>
                        <a:pt x="107" y="142"/>
                      </a:lnTo>
                      <a:lnTo>
                        <a:pt x="99" y="152"/>
                      </a:lnTo>
                      <a:lnTo>
                        <a:pt x="86" y="161"/>
                      </a:lnTo>
                      <a:lnTo>
                        <a:pt x="73" y="171"/>
                      </a:lnTo>
                      <a:lnTo>
                        <a:pt x="59" y="182"/>
                      </a:lnTo>
                      <a:lnTo>
                        <a:pt x="46" y="192"/>
                      </a:lnTo>
                      <a:lnTo>
                        <a:pt x="34" y="203"/>
                      </a:lnTo>
                      <a:lnTo>
                        <a:pt x="25" y="213"/>
                      </a:lnTo>
                      <a:lnTo>
                        <a:pt x="23" y="226"/>
                      </a:lnTo>
                      <a:lnTo>
                        <a:pt x="19" y="251"/>
                      </a:lnTo>
                      <a:lnTo>
                        <a:pt x="13" y="276"/>
                      </a:lnTo>
                      <a:lnTo>
                        <a:pt x="4" y="293"/>
                      </a:lnTo>
                      <a:lnTo>
                        <a:pt x="0" y="301"/>
                      </a:lnTo>
                      <a:lnTo>
                        <a:pt x="2" y="314"/>
                      </a:lnTo>
                      <a:lnTo>
                        <a:pt x="6" y="345"/>
                      </a:lnTo>
                      <a:lnTo>
                        <a:pt x="13" y="379"/>
                      </a:lnTo>
                      <a:lnTo>
                        <a:pt x="23" y="402"/>
                      </a:lnTo>
                      <a:lnTo>
                        <a:pt x="32" y="421"/>
                      </a:lnTo>
                      <a:lnTo>
                        <a:pt x="38" y="448"/>
                      </a:lnTo>
                      <a:lnTo>
                        <a:pt x="50" y="473"/>
                      </a:lnTo>
                      <a:lnTo>
                        <a:pt x="73" y="490"/>
                      </a:lnTo>
                      <a:lnTo>
                        <a:pt x="92" y="494"/>
                      </a:lnTo>
                      <a:lnTo>
                        <a:pt x="117" y="498"/>
                      </a:lnTo>
                      <a:lnTo>
                        <a:pt x="145" y="502"/>
                      </a:lnTo>
                      <a:lnTo>
                        <a:pt x="174" y="504"/>
                      </a:lnTo>
                      <a:lnTo>
                        <a:pt x="203" y="506"/>
                      </a:lnTo>
                      <a:lnTo>
                        <a:pt x="231" y="508"/>
                      </a:lnTo>
                      <a:lnTo>
                        <a:pt x="254" y="508"/>
                      </a:lnTo>
                      <a:lnTo>
                        <a:pt x="273" y="506"/>
                      </a:lnTo>
                      <a:lnTo>
                        <a:pt x="287" y="504"/>
                      </a:lnTo>
                      <a:lnTo>
                        <a:pt x="300" y="504"/>
                      </a:lnTo>
                      <a:lnTo>
                        <a:pt x="312" y="504"/>
                      </a:lnTo>
                      <a:lnTo>
                        <a:pt x="325" y="506"/>
                      </a:lnTo>
                      <a:lnTo>
                        <a:pt x="335" y="508"/>
                      </a:lnTo>
                      <a:lnTo>
                        <a:pt x="346" y="513"/>
                      </a:lnTo>
                      <a:lnTo>
                        <a:pt x="356" y="517"/>
                      </a:lnTo>
                      <a:lnTo>
                        <a:pt x="365" y="523"/>
                      </a:lnTo>
                      <a:lnTo>
                        <a:pt x="382" y="536"/>
                      </a:lnTo>
                      <a:lnTo>
                        <a:pt x="392" y="552"/>
                      </a:lnTo>
                      <a:lnTo>
                        <a:pt x="396" y="569"/>
                      </a:lnTo>
                      <a:lnTo>
                        <a:pt x="394" y="588"/>
                      </a:lnTo>
                      <a:lnTo>
                        <a:pt x="388" y="607"/>
                      </a:lnTo>
                      <a:lnTo>
                        <a:pt x="388" y="619"/>
                      </a:lnTo>
                      <a:lnTo>
                        <a:pt x="398" y="630"/>
                      </a:lnTo>
                      <a:lnTo>
                        <a:pt x="421" y="638"/>
                      </a:lnTo>
                      <a:lnTo>
                        <a:pt x="440" y="649"/>
                      </a:lnTo>
                      <a:lnTo>
                        <a:pt x="444" y="666"/>
                      </a:lnTo>
                      <a:lnTo>
                        <a:pt x="442" y="684"/>
                      </a:lnTo>
                      <a:lnTo>
                        <a:pt x="440" y="705"/>
                      </a:lnTo>
                      <a:lnTo>
                        <a:pt x="440" y="728"/>
                      </a:lnTo>
                      <a:lnTo>
                        <a:pt x="438" y="751"/>
                      </a:lnTo>
                      <a:lnTo>
                        <a:pt x="434" y="779"/>
                      </a:lnTo>
                      <a:lnTo>
                        <a:pt x="432" y="810"/>
                      </a:lnTo>
                      <a:lnTo>
                        <a:pt x="428" y="825"/>
                      </a:lnTo>
                      <a:lnTo>
                        <a:pt x="421" y="837"/>
                      </a:lnTo>
                      <a:lnTo>
                        <a:pt x="419" y="850"/>
                      </a:lnTo>
                      <a:lnTo>
                        <a:pt x="426" y="871"/>
                      </a:lnTo>
                      <a:lnTo>
                        <a:pt x="432" y="883"/>
                      </a:lnTo>
                      <a:lnTo>
                        <a:pt x="440" y="904"/>
                      </a:lnTo>
                      <a:lnTo>
                        <a:pt x="449" y="925"/>
                      </a:lnTo>
                      <a:lnTo>
                        <a:pt x="457" y="940"/>
                      </a:lnTo>
                      <a:lnTo>
                        <a:pt x="465" y="954"/>
                      </a:lnTo>
                      <a:lnTo>
                        <a:pt x="478" y="978"/>
                      </a:lnTo>
                      <a:lnTo>
                        <a:pt x="490" y="1003"/>
                      </a:lnTo>
                      <a:lnTo>
                        <a:pt x="499" y="1021"/>
                      </a:lnTo>
                      <a:lnTo>
                        <a:pt x="505" y="1045"/>
                      </a:lnTo>
                      <a:lnTo>
                        <a:pt x="514" y="1078"/>
                      </a:lnTo>
                      <a:lnTo>
                        <a:pt x="526" y="1107"/>
                      </a:lnTo>
                      <a:lnTo>
                        <a:pt x="539" y="1124"/>
                      </a:lnTo>
                      <a:lnTo>
                        <a:pt x="547" y="1128"/>
                      </a:lnTo>
                      <a:lnTo>
                        <a:pt x="562" y="1130"/>
                      </a:lnTo>
                      <a:lnTo>
                        <a:pt x="576" y="1132"/>
                      </a:lnTo>
                      <a:lnTo>
                        <a:pt x="595" y="1132"/>
                      </a:lnTo>
                      <a:lnTo>
                        <a:pt x="612" y="1130"/>
                      </a:lnTo>
                      <a:lnTo>
                        <a:pt x="629" y="1126"/>
                      </a:lnTo>
                      <a:lnTo>
                        <a:pt x="641" y="1118"/>
                      </a:lnTo>
                      <a:lnTo>
                        <a:pt x="652" y="1107"/>
                      </a:lnTo>
                      <a:lnTo>
                        <a:pt x="660" y="1095"/>
                      </a:lnTo>
                      <a:lnTo>
                        <a:pt x="673" y="1084"/>
                      </a:lnTo>
                      <a:lnTo>
                        <a:pt x="685" y="1074"/>
                      </a:lnTo>
                      <a:lnTo>
                        <a:pt x="698" y="1063"/>
                      </a:lnTo>
                      <a:lnTo>
                        <a:pt x="710" y="1055"/>
                      </a:lnTo>
                      <a:lnTo>
                        <a:pt x="721" y="1047"/>
                      </a:lnTo>
                      <a:lnTo>
                        <a:pt x="729" y="1038"/>
                      </a:lnTo>
                      <a:lnTo>
                        <a:pt x="736" y="1030"/>
                      </a:lnTo>
                      <a:lnTo>
                        <a:pt x="740" y="1013"/>
                      </a:lnTo>
                      <a:lnTo>
                        <a:pt x="736" y="992"/>
                      </a:lnTo>
                      <a:lnTo>
                        <a:pt x="731" y="973"/>
                      </a:lnTo>
                      <a:lnTo>
                        <a:pt x="729" y="959"/>
                      </a:lnTo>
                      <a:lnTo>
                        <a:pt x="736" y="952"/>
                      </a:lnTo>
                      <a:lnTo>
                        <a:pt x="750" y="952"/>
                      </a:lnTo>
                      <a:lnTo>
                        <a:pt x="767" y="954"/>
                      </a:lnTo>
                      <a:lnTo>
                        <a:pt x="780" y="952"/>
                      </a:lnTo>
                      <a:lnTo>
                        <a:pt x="782" y="944"/>
                      </a:lnTo>
                      <a:lnTo>
                        <a:pt x="780" y="929"/>
                      </a:lnTo>
                      <a:lnTo>
                        <a:pt x="778" y="911"/>
                      </a:lnTo>
                      <a:lnTo>
                        <a:pt x="780" y="892"/>
                      </a:lnTo>
                      <a:lnTo>
                        <a:pt x="790" y="879"/>
                      </a:lnTo>
                      <a:lnTo>
                        <a:pt x="807" y="867"/>
                      </a:lnTo>
                      <a:lnTo>
                        <a:pt x="824" y="856"/>
                      </a:lnTo>
                      <a:lnTo>
                        <a:pt x="834" y="844"/>
                      </a:lnTo>
                      <a:lnTo>
                        <a:pt x="840" y="818"/>
                      </a:lnTo>
                      <a:lnTo>
                        <a:pt x="842" y="787"/>
                      </a:lnTo>
                      <a:lnTo>
                        <a:pt x="840" y="753"/>
                      </a:lnTo>
                      <a:lnTo>
                        <a:pt x="840" y="726"/>
                      </a:lnTo>
                      <a:lnTo>
                        <a:pt x="834" y="709"/>
                      </a:lnTo>
                      <a:lnTo>
                        <a:pt x="822" y="699"/>
                      </a:lnTo>
                      <a:lnTo>
                        <a:pt x="811" y="689"/>
                      </a:lnTo>
                      <a:lnTo>
                        <a:pt x="807" y="672"/>
                      </a:lnTo>
                      <a:lnTo>
                        <a:pt x="815" y="653"/>
                      </a:lnTo>
                      <a:lnTo>
                        <a:pt x="832" y="634"/>
                      </a:lnTo>
                      <a:lnTo>
                        <a:pt x="851" y="613"/>
                      </a:lnTo>
                      <a:lnTo>
                        <a:pt x="868" y="588"/>
                      </a:lnTo>
                      <a:lnTo>
                        <a:pt x="878" y="571"/>
                      </a:lnTo>
                      <a:lnTo>
                        <a:pt x="893" y="548"/>
                      </a:lnTo>
                      <a:lnTo>
                        <a:pt x="912" y="523"/>
                      </a:lnTo>
                      <a:lnTo>
                        <a:pt x="928" y="498"/>
                      </a:lnTo>
                      <a:lnTo>
                        <a:pt x="945" y="473"/>
                      </a:lnTo>
                      <a:lnTo>
                        <a:pt x="960" y="454"/>
                      </a:lnTo>
                      <a:lnTo>
                        <a:pt x="968" y="439"/>
                      </a:lnTo>
                      <a:lnTo>
                        <a:pt x="972" y="435"/>
                      </a:lnTo>
                      <a:lnTo>
                        <a:pt x="962" y="431"/>
                      </a:lnTo>
                      <a:lnTo>
                        <a:pt x="947" y="431"/>
                      </a:lnTo>
                      <a:lnTo>
                        <a:pt x="933" y="435"/>
                      </a:lnTo>
                      <a:lnTo>
                        <a:pt x="918" y="435"/>
                      </a:lnTo>
                      <a:lnTo>
                        <a:pt x="910" y="431"/>
                      </a:lnTo>
                      <a:lnTo>
                        <a:pt x="899" y="423"/>
                      </a:lnTo>
                      <a:lnTo>
                        <a:pt x="884" y="412"/>
                      </a:lnTo>
                      <a:lnTo>
                        <a:pt x="870" y="402"/>
                      </a:lnTo>
                      <a:lnTo>
                        <a:pt x="855" y="389"/>
                      </a:lnTo>
                      <a:lnTo>
                        <a:pt x="840" y="374"/>
                      </a:lnTo>
                      <a:lnTo>
                        <a:pt x="828" y="362"/>
                      </a:lnTo>
                      <a:lnTo>
                        <a:pt x="817" y="351"/>
                      </a:lnTo>
                      <a:lnTo>
                        <a:pt x="801" y="328"/>
                      </a:lnTo>
                      <a:lnTo>
                        <a:pt x="788" y="301"/>
                      </a:lnTo>
                      <a:lnTo>
                        <a:pt x="775" y="274"/>
                      </a:lnTo>
                      <a:lnTo>
                        <a:pt x="769" y="247"/>
                      </a:lnTo>
                      <a:lnTo>
                        <a:pt x="765" y="217"/>
                      </a:lnTo>
                      <a:lnTo>
                        <a:pt x="763" y="184"/>
                      </a:lnTo>
                      <a:lnTo>
                        <a:pt x="763" y="159"/>
                      </a:lnTo>
                      <a:lnTo>
                        <a:pt x="763" y="148"/>
                      </a:lnTo>
                      <a:lnTo>
                        <a:pt x="754" y="136"/>
                      </a:lnTo>
                      <a:lnTo>
                        <a:pt x="740" y="125"/>
                      </a:lnTo>
                      <a:lnTo>
                        <a:pt x="723" y="117"/>
                      </a:lnTo>
                      <a:lnTo>
                        <a:pt x="708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round/>
                  <a:headEnd/>
                  <a:tailEnd/>
                </a:ln>
                <a:scene3d>
                  <a:camera prst="legacyPerspectiveTopRight">
                    <a:rot lat="20399980" lon="0" rev="0"/>
                  </a:camera>
                  <a:lightRig rig="legacyFlat3" dir="t"/>
                </a:scene3d>
                <a:sp3d extrusionH="941402" prstMaterial="legacyPlastic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5149" name="Freeform 19"/>
                <p:cNvSpPr>
                  <a:spLocks/>
                </p:cNvSpPr>
                <p:nvPr/>
              </p:nvSpPr>
              <p:spPr bwMode="auto">
                <a:xfrm>
                  <a:off x="5461290" y="4849584"/>
                  <a:ext cx="179451" cy="359880"/>
                </a:xfrm>
                <a:custGeom>
                  <a:avLst/>
                  <a:gdLst>
                    <a:gd name="T0" fmla="*/ 2147483647 w 113"/>
                    <a:gd name="T1" fmla="*/ 0 h 233"/>
                    <a:gd name="T2" fmla="*/ 2147483647 w 113"/>
                    <a:gd name="T3" fmla="*/ 2147483647 h 233"/>
                    <a:gd name="T4" fmla="*/ 2147483647 w 113"/>
                    <a:gd name="T5" fmla="*/ 2147483647 h 233"/>
                    <a:gd name="T6" fmla="*/ 0 w 113"/>
                    <a:gd name="T7" fmla="*/ 2147483647 h 233"/>
                    <a:gd name="T8" fmla="*/ 2147483647 w 113"/>
                    <a:gd name="T9" fmla="*/ 2147483647 h 233"/>
                    <a:gd name="T10" fmla="*/ 2147483647 w 113"/>
                    <a:gd name="T11" fmla="*/ 0 h 233"/>
                    <a:gd name="T12" fmla="*/ 2147483647 w 113"/>
                    <a:gd name="T13" fmla="*/ 2147483647 h 233"/>
                    <a:gd name="T14" fmla="*/ 2147483647 w 113"/>
                    <a:gd name="T15" fmla="*/ 2147483647 h 233"/>
                    <a:gd name="T16" fmla="*/ 2147483647 w 113"/>
                    <a:gd name="T17" fmla="*/ 2147483647 h 233"/>
                    <a:gd name="T18" fmla="*/ 2147483647 w 113"/>
                    <a:gd name="T19" fmla="*/ 2147483647 h 233"/>
                    <a:gd name="T20" fmla="*/ 2147483647 w 113"/>
                    <a:gd name="T21" fmla="*/ 2147483647 h 233"/>
                    <a:gd name="T22" fmla="*/ 2147483647 w 113"/>
                    <a:gd name="T23" fmla="*/ 2147483647 h 233"/>
                    <a:gd name="T24" fmla="*/ 2147483647 w 113"/>
                    <a:gd name="T25" fmla="*/ 2147483647 h 233"/>
                    <a:gd name="T26" fmla="*/ 2147483647 w 113"/>
                    <a:gd name="T27" fmla="*/ 2147483647 h 233"/>
                    <a:gd name="T28" fmla="*/ 2147483647 w 113"/>
                    <a:gd name="T29" fmla="*/ 2147483647 h 233"/>
                    <a:gd name="T30" fmla="*/ 2147483647 w 113"/>
                    <a:gd name="T31" fmla="*/ 2147483647 h 233"/>
                    <a:gd name="T32" fmla="*/ 2147483647 w 113"/>
                    <a:gd name="T33" fmla="*/ 2147483647 h 233"/>
                    <a:gd name="T34" fmla="*/ 2147483647 w 113"/>
                    <a:gd name="T35" fmla="*/ 2147483647 h 233"/>
                    <a:gd name="T36" fmla="*/ 2147483647 w 113"/>
                    <a:gd name="T37" fmla="*/ 2147483647 h 233"/>
                    <a:gd name="T38" fmla="*/ 2147483647 w 113"/>
                    <a:gd name="T39" fmla="*/ 2147483647 h 233"/>
                    <a:gd name="T40" fmla="*/ 2147483647 w 113"/>
                    <a:gd name="T41" fmla="*/ 2147483647 h 233"/>
                    <a:gd name="T42" fmla="*/ 2147483647 w 113"/>
                    <a:gd name="T43" fmla="*/ 2147483647 h 233"/>
                    <a:gd name="T44" fmla="*/ 2147483647 w 113"/>
                    <a:gd name="T45" fmla="*/ 2147483647 h 233"/>
                    <a:gd name="T46" fmla="*/ 2147483647 w 113"/>
                    <a:gd name="T47" fmla="*/ 2147483647 h 233"/>
                    <a:gd name="T48" fmla="*/ 2147483647 w 113"/>
                    <a:gd name="T49" fmla="*/ 2147483647 h 233"/>
                    <a:gd name="T50" fmla="*/ 2147483647 w 113"/>
                    <a:gd name="T51" fmla="*/ 2147483647 h 233"/>
                    <a:gd name="T52" fmla="*/ 2147483647 w 113"/>
                    <a:gd name="T53" fmla="*/ 2147483647 h 233"/>
                    <a:gd name="T54" fmla="*/ 0 w 113"/>
                    <a:gd name="T55" fmla="*/ 2147483647 h 233"/>
                    <a:gd name="T56" fmla="*/ 2147483647 w 113"/>
                    <a:gd name="T57" fmla="*/ 2147483647 h 233"/>
                    <a:gd name="T58" fmla="*/ 2147483647 w 113"/>
                    <a:gd name="T59" fmla="*/ 2147483647 h 233"/>
                    <a:gd name="T60" fmla="*/ 2147483647 w 113"/>
                    <a:gd name="T61" fmla="*/ 2147483647 h 233"/>
                    <a:gd name="T62" fmla="*/ 2147483647 w 113"/>
                    <a:gd name="T63" fmla="*/ 2147483647 h 233"/>
                    <a:gd name="T64" fmla="*/ 2147483647 w 113"/>
                    <a:gd name="T65" fmla="*/ 2147483647 h 233"/>
                    <a:gd name="T66" fmla="*/ 2147483647 w 113"/>
                    <a:gd name="T67" fmla="*/ 2147483647 h 233"/>
                    <a:gd name="T68" fmla="*/ 2147483647 w 113"/>
                    <a:gd name="T69" fmla="*/ 2147483647 h 233"/>
                    <a:gd name="T70" fmla="*/ 2147483647 w 113"/>
                    <a:gd name="T71" fmla="*/ 2147483647 h 233"/>
                    <a:gd name="T72" fmla="*/ 2147483647 w 113"/>
                    <a:gd name="T73" fmla="*/ 2147483647 h 233"/>
                    <a:gd name="T74" fmla="*/ 17694720 60000 65536"/>
                    <a:gd name="T75" fmla="*/ 0 60000 65536"/>
                    <a:gd name="T76" fmla="*/ 5898240 60000 65536"/>
                    <a:gd name="T77" fmla="*/ 1179648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13"/>
                    <a:gd name="T112" fmla="*/ 0 h 233"/>
                    <a:gd name="T113" fmla="*/ 113 w 113"/>
                    <a:gd name="T114" fmla="*/ 233 h 23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13" h="233">
                      <a:moveTo>
                        <a:pt x="75" y="4"/>
                      </a:moveTo>
                      <a:lnTo>
                        <a:pt x="96" y="0"/>
                      </a:lnTo>
                      <a:lnTo>
                        <a:pt x="106" y="4"/>
                      </a:lnTo>
                      <a:lnTo>
                        <a:pt x="113" y="17"/>
                      </a:lnTo>
                      <a:lnTo>
                        <a:pt x="113" y="34"/>
                      </a:lnTo>
                      <a:lnTo>
                        <a:pt x="111" y="53"/>
                      </a:lnTo>
                      <a:lnTo>
                        <a:pt x="106" y="74"/>
                      </a:lnTo>
                      <a:lnTo>
                        <a:pt x="102" y="92"/>
                      </a:lnTo>
                      <a:lnTo>
                        <a:pt x="100" y="109"/>
                      </a:lnTo>
                      <a:lnTo>
                        <a:pt x="100" y="141"/>
                      </a:lnTo>
                      <a:lnTo>
                        <a:pt x="98" y="172"/>
                      </a:lnTo>
                      <a:lnTo>
                        <a:pt x="94" y="199"/>
                      </a:lnTo>
                      <a:lnTo>
                        <a:pt x="90" y="216"/>
                      </a:lnTo>
                      <a:lnTo>
                        <a:pt x="85" y="220"/>
                      </a:lnTo>
                      <a:lnTo>
                        <a:pt x="79" y="224"/>
                      </a:lnTo>
                      <a:lnTo>
                        <a:pt x="69" y="228"/>
                      </a:lnTo>
                      <a:lnTo>
                        <a:pt x="58" y="233"/>
                      </a:lnTo>
                      <a:lnTo>
                        <a:pt x="46" y="233"/>
                      </a:lnTo>
                      <a:lnTo>
                        <a:pt x="35" y="231"/>
                      </a:lnTo>
                      <a:lnTo>
                        <a:pt x="27" y="222"/>
                      </a:lnTo>
                      <a:lnTo>
                        <a:pt x="18" y="212"/>
                      </a:lnTo>
                      <a:lnTo>
                        <a:pt x="8" y="182"/>
                      </a:lnTo>
                      <a:lnTo>
                        <a:pt x="2" y="157"/>
                      </a:lnTo>
                      <a:lnTo>
                        <a:pt x="0" y="136"/>
                      </a:lnTo>
                      <a:lnTo>
                        <a:pt x="2" y="122"/>
                      </a:lnTo>
                      <a:lnTo>
                        <a:pt x="8" y="107"/>
                      </a:lnTo>
                      <a:lnTo>
                        <a:pt x="18" y="90"/>
                      </a:lnTo>
                      <a:lnTo>
                        <a:pt x="33" y="78"/>
                      </a:lnTo>
                      <a:lnTo>
                        <a:pt x="46" y="74"/>
                      </a:lnTo>
                      <a:lnTo>
                        <a:pt x="54" y="63"/>
                      </a:lnTo>
                      <a:lnTo>
                        <a:pt x="60" y="40"/>
                      </a:lnTo>
                      <a:lnTo>
                        <a:pt x="67" y="17"/>
                      </a:lnTo>
                      <a:lnTo>
                        <a:pt x="75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round/>
                  <a:headEnd/>
                  <a:tailEnd/>
                </a:ln>
                <a:scene3d>
                  <a:camera prst="legacyPerspectiveTopRight">
                    <a:rot lat="20399980" lon="0" rev="0"/>
                  </a:camera>
                  <a:lightRig rig="legacyFlat3" dir="t"/>
                </a:scene3d>
                <a:sp3d extrusionH="941402" prstMaterial="legacyPlastic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143" name="Freeform 20"/>
              <p:cNvSpPr>
                <a:spLocks/>
              </p:cNvSpPr>
              <p:nvPr/>
            </p:nvSpPr>
            <p:spPr bwMode="auto">
              <a:xfrm>
                <a:off x="5898017" y="2262445"/>
                <a:ext cx="312852" cy="191521"/>
              </a:xfrm>
              <a:custGeom>
                <a:avLst/>
                <a:gdLst>
                  <a:gd name="T0" fmla="*/ 2147483647 w 197"/>
                  <a:gd name="T1" fmla="*/ 0 h 124"/>
                  <a:gd name="T2" fmla="*/ 2147483647 w 197"/>
                  <a:gd name="T3" fmla="*/ 2147483647 h 124"/>
                  <a:gd name="T4" fmla="*/ 2147483647 w 197"/>
                  <a:gd name="T5" fmla="*/ 2147483647 h 124"/>
                  <a:gd name="T6" fmla="*/ 0 w 197"/>
                  <a:gd name="T7" fmla="*/ 2147483647 h 124"/>
                  <a:gd name="T8" fmla="*/ 2147483647 w 197"/>
                  <a:gd name="T9" fmla="*/ 2147483647 h 124"/>
                  <a:gd name="T10" fmla="*/ 2147483647 w 197"/>
                  <a:gd name="T11" fmla="*/ 2147483647 h 124"/>
                  <a:gd name="T12" fmla="*/ 2147483647 w 197"/>
                  <a:gd name="T13" fmla="*/ 2147483647 h 124"/>
                  <a:gd name="T14" fmla="*/ 2147483647 w 197"/>
                  <a:gd name="T15" fmla="*/ 2147483647 h 124"/>
                  <a:gd name="T16" fmla="*/ 2147483647 w 197"/>
                  <a:gd name="T17" fmla="*/ 2147483647 h 124"/>
                  <a:gd name="T18" fmla="*/ 2147483647 w 197"/>
                  <a:gd name="T19" fmla="*/ 2147483647 h 124"/>
                  <a:gd name="T20" fmla="*/ 2147483647 w 197"/>
                  <a:gd name="T21" fmla="*/ 2147483647 h 124"/>
                  <a:gd name="T22" fmla="*/ 2147483647 w 197"/>
                  <a:gd name="T23" fmla="*/ 2147483647 h 124"/>
                  <a:gd name="T24" fmla="*/ 2147483647 w 197"/>
                  <a:gd name="T25" fmla="*/ 2147483647 h 124"/>
                  <a:gd name="T26" fmla="*/ 2147483647 w 197"/>
                  <a:gd name="T27" fmla="*/ 2147483647 h 124"/>
                  <a:gd name="T28" fmla="*/ 2147483647 w 197"/>
                  <a:gd name="T29" fmla="*/ 2147483647 h 124"/>
                  <a:gd name="T30" fmla="*/ 2147483647 w 197"/>
                  <a:gd name="T31" fmla="*/ 2147483647 h 124"/>
                  <a:gd name="T32" fmla="*/ 2147483647 w 197"/>
                  <a:gd name="T33" fmla="*/ 2147483647 h 124"/>
                  <a:gd name="T34" fmla="*/ 2147483647 w 197"/>
                  <a:gd name="T35" fmla="*/ 0 h 124"/>
                  <a:gd name="T36" fmla="*/ 2147483647 w 197"/>
                  <a:gd name="T37" fmla="*/ 0 h 124"/>
                  <a:gd name="T38" fmla="*/ 2147483647 w 197"/>
                  <a:gd name="T39" fmla="*/ 2147483647 h 124"/>
                  <a:gd name="T40" fmla="*/ 2147483647 w 197"/>
                  <a:gd name="T41" fmla="*/ 2147483647 h 124"/>
                  <a:gd name="T42" fmla="*/ 2147483647 w 197"/>
                  <a:gd name="T43" fmla="*/ 2147483647 h 124"/>
                  <a:gd name="T44" fmla="*/ 2147483647 w 197"/>
                  <a:gd name="T45" fmla="*/ 2147483647 h 124"/>
                  <a:gd name="T46" fmla="*/ 2147483647 w 197"/>
                  <a:gd name="T47" fmla="*/ 2147483647 h 124"/>
                  <a:gd name="T48" fmla="*/ 2147483647 w 197"/>
                  <a:gd name="T49" fmla="*/ 2147483647 h 124"/>
                  <a:gd name="T50" fmla="*/ 2147483647 w 197"/>
                  <a:gd name="T51" fmla="*/ 2147483647 h 124"/>
                  <a:gd name="T52" fmla="*/ 2147483647 w 197"/>
                  <a:gd name="T53" fmla="*/ 2147483647 h 124"/>
                  <a:gd name="T54" fmla="*/ 2147483647 w 197"/>
                  <a:gd name="T55" fmla="*/ 2147483647 h 124"/>
                  <a:gd name="T56" fmla="*/ 2147483647 w 197"/>
                  <a:gd name="T57" fmla="*/ 2147483647 h 124"/>
                  <a:gd name="T58" fmla="*/ 2147483647 w 197"/>
                  <a:gd name="T59" fmla="*/ 2147483647 h 124"/>
                  <a:gd name="T60" fmla="*/ 2147483647 w 197"/>
                  <a:gd name="T61" fmla="*/ 2147483647 h 124"/>
                  <a:gd name="T62" fmla="*/ 2147483647 w 197"/>
                  <a:gd name="T63" fmla="*/ 2147483647 h 124"/>
                  <a:gd name="T64" fmla="*/ 2147483647 w 197"/>
                  <a:gd name="T65" fmla="*/ 2147483647 h 124"/>
                  <a:gd name="T66" fmla="*/ 2147483647 w 197"/>
                  <a:gd name="T67" fmla="*/ 2147483647 h 124"/>
                  <a:gd name="T68" fmla="*/ 2147483647 w 197"/>
                  <a:gd name="T69" fmla="*/ 2147483647 h 124"/>
                  <a:gd name="T70" fmla="*/ 2147483647 w 197"/>
                  <a:gd name="T71" fmla="*/ 2147483647 h 124"/>
                  <a:gd name="T72" fmla="*/ 2147483647 w 197"/>
                  <a:gd name="T73" fmla="*/ 2147483647 h 124"/>
                  <a:gd name="T74" fmla="*/ 0 w 197"/>
                  <a:gd name="T75" fmla="*/ 2147483647 h 124"/>
                  <a:gd name="T76" fmla="*/ 0 w 197"/>
                  <a:gd name="T77" fmla="*/ 2147483647 h 124"/>
                  <a:gd name="T78" fmla="*/ 2147483647 w 197"/>
                  <a:gd name="T79" fmla="*/ 2147483647 h 124"/>
                  <a:gd name="T80" fmla="*/ 2147483647 w 197"/>
                  <a:gd name="T81" fmla="*/ 2147483647 h 124"/>
                  <a:gd name="T82" fmla="*/ 17694720 60000 65536"/>
                  <a:gd name="T83" fmla="*/ 0 60000 65536"/>
                  <a:gd name="T84" fmla="*/ 5898240 60000 65536"/>
                  <a:gd name="T85" fmla="*/ 1179648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7"/>
                  <a:gd name="T124" fmla="*/ 0 h 124"/>
                  <a:gd name="T125" fmla="*/ 197 w 197"/>
                  <a:gd name="T126" fmla="*/ 124 h 12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7" h="124">
                    <a:moveTo>
                      <a:pt x="34" y="65"/>
                    </a:moveTo>
                    <a:lnTo>
                      <a:pt x="49" y="61"/>
                    </a:lnTo>
                    <a:lnTo>
                      <a:pt x="61" y="54"/>
                    </a:lnTo>
                    <a:lnTo>
                      <a:pt x="74" y="46"/>
                    </a:lnTo>
                    <a:lnTo>
                      <a:pt x="84" y="38"/>
                    </a:lnTo>
                    <a:lnTo>
                      <a:pt x="93" y="29"/>
                    </a:lnTo>
                    <a:lnTo>
                      <a:pt x="103" y="21"/>
                    </a:lnTo>
                    <a:lnTo>
                      <a:pt x="111" y="17"/>
                    </a:lnTo>
                    <a:lnTo>
                      <a:pt x="122" y="15"/>
                    </a:lnTo>
                    <a:lnTo>
                      <a:pt x="132" y="13"/>
                    </a:lnTo>
                    <a:lnTo>
                      <a:pt x="143" y="10"/>
                    </a:lnTo>
                    <a:lnTo>
                      <a:pt x="153" y="6"/>
                    </a:lnTo>
                    <a:lnTo>
                      <a:pt x="164" y="2"/>
                    </a:lnTo>
                    <a:lnTo>
                      <a:pt x="172" y="0"/>
                    </a:lnTo>
                    <a:lnTo>
                      <a:pt x="181" y="0"/>
                    </a:lnTo>
                    <a:lnTo>
                      <a:pt x="189" y="4"/>
                    </a:lnTo>
                    <a:lnTo>
                      <a:pt x="193" y="15"/>
                    </a:lnTo>
                    <a:lnTo>
                      <a:pt x="197" y="38"/>
                    </a:lnTo>
                    <a:lnTo>
                      <a:pt x="191" y="54"/>
                    </a:lnTo>
                    <a:lnTo>
                      <a:pt x="172" y="67"/>
                    </a:lnTo>
                    <a:lnTo>
                      <a:pt x="145" y="71"/>
                    </a:lnTo>
                    <a:lnTo>
                      <a:pt x="130" y="71"/>
                    </a:lnTo>
                    <a:lnTo>
                      <a:pt x="116" y="71"/>
                    </a:lnTo>
                    <a:lnTo>
                      <a:pt x="103" y="73"/>
                    </a:lnTo>
                    <a:lnTo>
                      <a:pt x="95" y="75"/>
                    </a:lnTo>
                    <a:lnTo>
                      <a:pt x="86" y="77"/>
                    </a:lnTo>
                    <a:lnTo>
                      <a:pt x="80" y="82"/>
                    </a:lnTo>
                    <a:lnTo>
                      <a:pt x="76" y="86"/>
                    </a:lnTo>
                    <a:lnTo>
                      <a:pt x="72" y="92"/>
                    </a:lnTo>
                    <a:lnTo>
                      <a:pt x="63" y="107"/>
                    </a:lnTo>
                    <a:lnTo>
                      <a:pt x="49" y="117"/>
                    </a:lnTo>
                    <a:lnTo>
                      <a:pt x="30" y="124"/>
                    </a:lnTo>
                    <a:lnTo>
                      <a:pt x="11" y="119"/>
                    </a:lnTo>
                    <a:lnTo>
                      <a:pt x="0" y="105"/>
                    </a:lnTo>
                    <a:lnTo>
                      <a:pt x="0" y="88"/>
                    </a:lnTo>
                    <a:lnTo>
                      <a:pt x="11" y="73"/>
                    </a:lnTo>
                    <a:lnTo>
                      <a:pt x="34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20399980" lon="0" rev="0"/>
                </a:camera>
                <a:lightRig rig="legacyFlat3" dir="t"/>
              </a:scene3d>
              <a:sp3d extrusionH="941402" prstMaterial="legacyPlastic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144" name="Freeform 21"/>
              <p:cNvSpPr>
                <a:spLocks/>
              </p:cNvSpPr>
              <p:nvPr/>
            </p:nvSpPr>
            <p:spPr bwMode="auto">
              <a:xfrm>
                <a:off x="4247991" y="2954408"/>
                <a:ext cx="273149" cy="316638"/>
              </a:xfrm>
              <a:custGeom>
                <a:avLst/>
                <a:gdLst>
                  <a:gd name="T0" fmla="*/ 2147483647 w 172"/>
                  <a:gd name="T1" fmla="*/ 0 h 205"/>
                  <a:gd name="T2" fmla="*/ 2147483647 w 172"/>
                  <a:gd name="T3" fmla="*/ 2147483647 h 205"/>
                  <a:gd name="T4" fmla="*/ 2147483647 w 172"/>
                  <a:gd name="T5" fmla="*/ 2147483647 h 205"/>
                  <a:gd name="T6" fmla="*/ 0 w 172"/>
                  <a:gd name="T7" fmla="*/ 2147483647 h 205"/>
                  <a:gd name="T8" fmla="*/ 2147483647 w 172"/>
                  <a:gd name="T9" fmla="*/ 2147483647 h 205"/>
                  <a:gd name="T10" fmla="*/ 0 w 172"/>
                  <a:gd name="T11" fmla="*/ 2147483647 h 205"/>
                  <a:gd name="T12" fmla="*/ 2147483647 w 172"/>
                  <a:gd name="T13" fmla="*/ 2147483647 h 205"/>
                  <a:gd name="T14" fmla="*/ 2147483647 w 172"/>
                  <a:gd name="T15" fmla="*/ 2147483647 h 205"/>
                  <a:gd name="T16" fmla="*/ 2147483647 w 172"/>
                  <a:gd name="T17" fmla="*/ 2147483647 h 205"/>
                  <a:gd name="T18" fmla="*/ 2147483647 w 172"/>
                  <a:gd name="T19" fmla="*/ 2147483647 h 205"/>
                  <a:gd name="T20" fmla="*/ 2147483647 w 172"/>
                  <a:gd name="T21" fmla="*/ 2147483647 h 205"/>
                  <a:gd name="T22" fmla="*/ 2147483647 w 172"/>
                  <a:gd name="T23" fmla="*/ 2147483647 h 205"/>
                  <a:gd name="T24" fmla="*/ 2147483647 w 172"/>
                  <a:gd name="T25" fmla="*/ 2147483647 h 205"/>
                  <a:gd name="T26" fmla="*/ 2147483647 w 172"/>
                  <a:gd name="T27" fmla="*/ 2147483647 h 205"/>
                  <a:gd name="T28" fmla="*/ 2147483647 w 172"/>
                  <a:gd name="T29" fmla="*/ 2147483647 h 205"/>
                  <a:gd name="T30" fmla="*/ 2147483647 w 172"/>
                  <a:gd name="T31" fmla="*/ 2147483647 h 205"/>
                  <a:gd name="T32" fmla="*/ 2147483647 w 172"/>
                  <a:gd name="T33" fmla="*/ 2147483647 h 205"/>
                  <a:gd name="T34" fmla="*/ 2147483647 w 172"/>
                  <a:gd name="T35" fmla="*/ 2147483647 h 205"/>
                  <a:gd name="T36" fmla="*/ 2147483647 w 172"/>
                  <a:gd name="T37" fmla="*/ 0 h 205"/>
                  <a:gd name="T38" fmla="*/ 2147483647 w 172"/>
                  <a:gd name="T39" fmla="*/ 2147483647 h 205"/>
                  <a:gd name="T40" fmla="*/ 2147483647 w 172"/>
                  <a:gd name="T41" fmla="*/ 2147483647 h 205"/>
                  <a:gd name="T42" fmla="*/ 2147483647 w 172"/>
                  <a:gd name="T43" fmla="*/ 2147483647 h 205"/>
                  <a:gd name="T44" fmla="*/ 2147483647 w 172"/>
                  <a:gd name="T45" fmla="*/ 2147483647 h 205"/>
                  <a:gd name="T46" fmla="*/ 2147483647 w 172"/>
                  <a:gd name="T47" fmla="*/ 2147483647 h 205"/>
                  <a:gd name="T48" fmla="*/ 2147483647 w 172"/>
                  <a:gd name="T49" fmla="*/ 2147483647 h 205"/>
                  <a:gd name="T50" fmla="*/ 2147483647 w 172"/>
                  <a:gd name="T51" fmla="*/ 2147483647 h 205"/>
                  <a:gd name="T52" fmla="*/ 2147483647 w 172"/>
                  <a:gd name="T53" fmla="*/ 2147483647 h 205"/>
                  <a:gd name="T54" fmla="*/ 2147483647 w 172"/>
                  <a:gd name="T55" fmla="*/ 2147483647 h 205"/>
                  <a:gd name="T56" fmla="*/ 2147483647 w 172"/>
                  <a:gd name="T57" fmla="*/ 2147483647 h 205"/>
                  <a:gd name="T58" fmla="*/ 2147483647 w 172"/>
                  <a:gd name="T59" fmla="*/ 2147483647 h 205"/>
                  <a:gd name="T60" fmla="*/ 2147483647 w 172"/>
                  <a:gd name="T61" fmla="*/ 2147483647 h 205"/>
                  <a:gd name="T62" fmla="*/ 2147483647 w 172"/>
                  <a:gd name="T63" fmla="*/ 2147483647 h 205"/>
                  <a:gd name="T64" fmla="*/ 2147483647 w 172"/>
                  <a:gd name="T65" fmla="*/ 2147483647 h 205"/>
                  <a:gd name="T66" fmla="*/ 2147483647 w 172"/>
                  <a:gd name="T67" fmla="*/ 2147483647 h 205"/>
                  <a:gd name="T68" fmla="*/ 2147483647 w 172"/>
                  <a:gd name="T69" fmla="*/ 2147483647 h 205"/>
                  <a:gd name="T70" fmla="*/ 2147483647 w 172"/>
                  <a:gd name="T71" fmla="*/ 2147483647 h 205"/>
                  <a:gd name="T72" fmla="*/ 2147483647 w 172"/>
                  <a:gd name="T73" fmla="*/ 2147483647 h 205"/>
                  <a:gd name="T74" fmla="*/ 2147483647 w 172"/>
                  <a:gd name="T75" fmla="*/ 2147483647 h 205"/>
                  <a:gd name="T76" fmla="*/ 2147483647 w 172"/>
                  <a:gd name="T77" fmla="*/ 2147483647 h 205"/>
                  <a:gd name="T78" fmla="*/ 2147483647 w 172"/>
                  <a:gd name="T79" fmla="*/ 2147483647 h 205"/>
                  <a:gd name="T80" fmla="*/ 2147483647 w 172"/>
                  <a:gd name="T81" fmla="*/ 2147483647 h 205"/>
                  <a:gd name="T82" fmla="*/ 2147483647 w 172"/>
                  <a:gd name="T83" fmla="*/ 2147483647 h 205"/>
                  <a:gd name="T84" fmla="*/ 2147483647 w 172"/>
                  <a:gd name="T85" fmla="*/ 2147483647 h 205"/>
                  <a:gd name="T86" fmla="*/ 2147483647 w 172"/>
                  <a:gd name="T87" fmla="*/ 2147483647 h 205"/>
                  <a:gd name="T88" fmla="*/ 2147483647 w 172"/>
                  <a:gd name="T89" fmla="*/ 2147483647 h 205"/>
                  <a:gd name="T90" fmla="*/ 2147483647 w 172"/>
                  <a:gd name="T91" fmla="*/ 2147483647 h 205"/>
                  <a:gd name="T92" fmla="*/ 2147483647 w 172"/>
                  <a:gd name="T93" fmla="*/ 2147483647 h 205"/>
                  <a:gd name="T94" fmla="*/ 2147483647 w 172"/>
                  <a:gd name="T95" fmla="*/ 2147483647 h 205"/>
                  <a:gd name="T96" fmla="*/ 2147483647 w 172"/>
                  <a:gd name="T97" fmla="*/ 2147483647 h 205"/>
                  <a:gd name="T98" fmla="*/ 2147483647 w 172"/>
                  <a:gd name="T99" fmla="*/ 2147483647 h 205"/>
                  <a:gd name="T100" fmla="*/ 2147483647 w 172"/>
                  <a:gd name="T101" fmla="*/ 2147483647 h 205"/>
                  <a:gd name="T102" fmla="*/ 2147483647 w 172"/>
                  <a:gd name="T103" fmla="*/ 2147483647 h 205"/>
                  <a:gd name="T104" fmla="*/ 2147483647 w 172"/>
                  <a:gd name="T105" fmla="*/ 2147483647 h 205"/>
                  <a:gd name="T106" fmla="*/ 2147483647 w 172"/>
                  <a:gd name="T107" fmla="*/ 2147483647 h 205"/>
                  <a:gd name="T108" fmla="*/ 2147483647 w 172"/>
                  <a:gd name="T109" fmla="*/ 2147483647 h 205"/>
                  <a:gd name="T110" fmla="*/ 2147483647 w 172"/>
                  <a:gd name="T111" fmla="*/ 2147483647 h 205"/>
                  <a:gd name="T112" fmla="*/ 2147483647 w 172"/>
                  <a:gd name="T113" fmla="*/ 2147483647 h 205"/>
                  <a:gd name="T114" fmla="*/ 17694720 60000 65536"/>
                  <a:gd name="T115" fmla="*/ 0 60000 65536"/>
                  <a:gd name="T116" fmla="*/ 5898240 60000 65536"/>
                  <a:gd name="T117" fmla="*/ 1179648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2"/>
                  <a:gd name="T172" fmla="*/ 0 h 205"/>
                  <a:gd name="T173" fmla="*/ 172 w 172"/>
                  <a:gd name="T174" fmla="*/ 205 h 20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2" h="205">
                    <a:moveTo>
                      <a:pt x="2" y="107"/>
                    </a:moveTo>
                    <a:lnTo>
                      <a:pt x="0" y="96"/>
                    </a:lnTo>
                    <a:lnTo>
                      <a:pt x="4" y="88"/>
                    </a:lnTo>
                    <a:lnTo>
                      <a:pt x="9" y="84"/>
                    </a:lnTo>
                    <a:lnTo>
                      <a:pt x="17" y="80"/>
                    </a:lnTo>
                    <a:lnTo>
                      <a:pt x="27" y="76"/>
                    </a:lnTo>
                    <a:lnTo>
                      <a:pt x="38" y="69"/>
                    </a:lnTo>
                    <a:lnTo>
                      <a:pt x="48" y="63"/>
                    </a:lnTo>
                    <a:lnTo>
                      <a:pt x="57" y="52"/>
                    </a:lnTo>
                    <a:lnTo>
                      <a:pt x="65" y="40"/>
                    </a:lnTo>
                    <a:lnTo>
                      <a:pt x="73" y="27"/>
                    </a:lnTo>
                    <a:lnTo>
                      <a:pt x="82" y="17"/>
                    </a:lnTo>
                    <a:lnTo>
                      <a:pt x="92" y="8"/>
                    </a:lnTo>
                    <a:lnTo>
                      <a:pt x="103" y="2"/>
                    </a:lnTo>
                    <a:lnTo>
                      <a:pt x="113" y="0"/>
                    </a:lnTo>
                    <a:lnTo>
                      <a:pt x="126" y="2"/>
                    </a:lnTo>
                    <a:lnTo>
                      <a:pt x="141" y="8"/>
                    </a:lnTo>
                    <a:lnTo>
                      <a:pt x="159" y="29"/>
                    </a:lnTo>
                    <a:lnTo>
                      <a:pt x="168" y="50"/>
                    </a:lnTo>
                    <a:lnTo>
                      <a:pt x="168" y="73"/>
                    </a:lnTo>
                    <a:lnTo>
                      <a:pt x="170" y="96"/>
                    </a:lnTo>
                    <a:lnTo>
                      <a:pt x="172" y="113"/>
                    </a:lnTo>
                    <a:lnTo>
                      <a:pt x="168" y="130"/>
                    </a:lnTo>
                    <a:lnTo>
                      <a:pt x="161" y="145"/>
                    </a:lnTo>
                    <a:lnTo>
                      <a:pt x="155" y="159"/>
                    </a:lnTo>
                    <a:lnTo>
                      <a:pt x="151" y="170"/>
                    </a:lnTo>
                    <a:lnTo>
                      <a:pt x="145" y="180"/>
                    </a:lnTo>
                    <a:lnTo>
                      <a:pt x="136" y="189"/>
                    </a:lnTo>
                    <a:lnTo>
                      <a:pt x="126" y="197"/>
                    </a:lnTo>
                    <a:lnTo>
                      <a:pt x="113" y="203"/>
                    </a:lnTo>
                    <a:lnTo>
                      <a:pt x="105" y="205"/>
                    </a:lnTo>
                    <a:lnTo>
                      <a:pt x="97" y="201"/>
                    </a:lnTo>
                    <a:lnTo>
                      <a:pt x="90" y="191"/>
                    </a:lnTo>
                    <a:lnTo>
                      <a:pt x="82" y="168"/>
                    </a:lnTo>
                    <a:lnTo>
                      <a:pt x="78" y="151"/>
                    </a:lnTo>
                    <a:lnTo>
                      <a:pt x="80" y="138"/>
                    </a:lnTo>
                    <a:lnTo>
                      <a:pt x="97" y="130"/>
                    </a:lnTo>
                    <a:lnTo>
                      <a:pt x="115" y="117"/>
                    </a:lnTo>
                    <a:lnTo>
                      <a:pt x="128" y="99"/>
                    </a:lnTo>
                    <a:lnTo>
                      <a:pt x="128" y="80"/>
                    </a:lnTo>
                    <a:lnTo>
                      <a:pt x="117" y="69"/>
                    </a:lnTo>
                    <a:lnTo>
                      <a:pt x="109" y="67"/>
                    </a:lnTo>
                    <a:lnTo>
                      <a:pt x="99" y="65"/>
                    </a:lnTo>
                    <a:lnTo>
                      <a:pt x="88" y="65"/>
                    </a:lnTo>
                    <a:lnTo>
                      <a:pt x="78" y="67"/>
                    </a:lnTo>
                    <a:lnTo>
                      <a:pt x="69" y="71"/>
                    </a:lnTo>
                    <a:lnTo>
                      <a:pt x="61" y="76"/>
                    </a:lnTo>
                    <a:lnTo>
                      <a:pt x="55" y="82"/>
                    </a:lnTo>
                    <a:lnTo>
                      <a:pt x="50" y="92"/>
                    </a:lnTo>
                    <a:lnTo>
                      <a:pt x="42" y="111"/>
                    </a:lnTo>
                    <a:lnTo>
                      <a:pt x="29" y="124"/>
                    </a:lnTo>
                    <a:lnTo>
                      <a:pt x="13" y="126"/>
                    </a:lnTo>
                    <a:lnTo>
                      <a:pt x="2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20399980" lon="0" rev="0"/>
                </a:camera>
                <a:lightRig rig="legacyFlat3" dir="t"/>
              </a:scene3d>
              <a:sp3d extrusionH="941402" prstMaterial="legacyPlastic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145" name="Freeform 22"/>
              <p:cNvSpPr>
                <a:spLocks/>
              </p:cNvSpPr>
              <p:nvPr/>
            </p:nvSpPr>
            <p:spPr bwMode="auto">
              <a:xfrm>
                <a:off x="7659215" y="3478011"/>
                <a:ext cx="295387" cy="285740"/>
              </a:xfrm>
              <a:custGeom>
                <a:avLst/>
                <a:gdLst>
                  <a:gd name="T0" fmla="*/ 2147483647 w 186"/>
                  <a:gd name="T1" fmla="*/ 0 h 185"/>
                  <a:gd name="T2" fmla="*/ 2147483647 w 186"/>
                  <a:gd name="T3" fmla="*/ 2147483647 h 185"/>
                  <a:gd name="T4" fmla="*/ 2147483647 w 186"/>
                  <a:gd name="T5" fmla="*/ 2147483647 h 185"/>
                  <a:gd name="T6" fmla="*/ 0 w 186"/>
                  <a:gd name="T7" fmla="*/ 2147483647 h 185"/>
                  <a:gd name="T8" fmla="*/ 2147483647 w 186"/>
                  <a:gd name="T9" fmla="*/ 2147483647 h 185"/>
                  <a:gd name="T10" fmla="*/ 2147483647 w 186"/>
                  <a:gd name="T11" fmla="*/ 2147483647 h 185"/>
                  <a:gd name="T12" fmla="*/ 2147483647 w 186"/>
                  <a:gd name="T13" fmla="*/ 2147483647 h 185"/>
                  <a:gd name="T14" fmla="*/ 2147483647 w 186"/>
                  <a:gd name="T15" fmla="*/ 2147483647 h 185"/>
                  <a:gd name="T16" fmla="*/ 2147483647 w 186"/>
                  <a:gd name="T17" fmla="*/ 2147483647 h 185"/>
                  <a:gd name="T18" fmla="*/ 2147483647 w 186"/>
                  <a:gd name="T19" fmla="*/ 2147483647 h 185"/>
                  <a:gd name="T20" fmla="*/ 2147483647 w 186"/>
                  <a:gd name="T21" fmla="*/ 2147483647 h 185"/>
                  <a:gd name="T22" fmla="*/ 2147483647 w 186"/>
                  <a:gd name="T23" fmla="*/ 2147483647 h 185"/>
                  <a:gd name="T24" fmla="*/ 2147483647 w 186"/>
                  <a:gd name="T25" fmla="*/ 2147483647 h 185"/>
                  <a:gd name="T26" fmla="*/ 2147483647 w 186"/>
                  <a:gd name="T27" fmla="*/ 0 h 185"/>
                  <a:gd name="T28" fmla="*/ 2147483647 w 186"/>
                  <a:gd name="T29" fmla="*/ 2147483647 h 185"/>
                  <a:gd name="T30" fmla="*/ 2147483647 w 186"/>
                  <a:gd name="T31" fmla="*/ 2147483647 h 185"/>
                  <a:gd name="T32" fmla="*/ 2147483647 w 186"/>
                  <a:gd name="T33" fmla="*/ 2147483647 h 185"/>
                  <a:gd name="T34" fmla="*/ 2147483647 w 186"/>
                  <a:gd name="T35" fmla="*/ 2147483647 h 185"/>
                  <a:gd name="T36" fmla="*/ 2147483647 w 186"/>
                  <a:gd name="T37" fmla="*/ 2147483647 h 185"/>
                  <a:gd name="T38" fmla="*/ 2147483647 w 186"/>
                  <a:gd name="T39" fmla="*/ 2147483647 h 185"/>
                  <a:gd name="T40" fmla="*/ 2147483647 w 186"/>
                  <a:gd name="T41" fmla="*/ 2147483647 h 185"/>
                  <a:gd name="T42" fmla="*/ 2147483647 w 186"/>
                  <a:gd name="T43" fmla="*/ 2147483647 h 185"/>
                  <a:gd name="T44" fmla="*/ 2147483647 w 186"/>
                  <a:gd name="T45" fmla="*/ 2147483647 h 185"/>
                  <a:gd name="T46" fmla="*/ 2147483647 w 186"/>
                  <a:gd name="T47" fmla="*/ 2147483647 h 185"/>
                  <a:gd name="T48" fmla="*/ 2147483647 w 186"/>
                  <a:gd name="T49" fmla="*/ 2147483647 h 185"/>
                  <a:gd name="T50" fmla="*/ 2147483647 w 186"/>
                  <a:gd name="T51" fmla="*/ 2147483647 h 185"/>
                  <a:gd name="T52" fmla="*/ 2147483647 w 186"/>
                  <a:gd name="T53" fmla="*/ 2147483647 h 185"/>
                  <a:gd name="T54" fmla="*/ 2147483647 w 186"/>
                  <a:gd name="T55" fmla="*/ 2147483647 h 185"/>
                  <a:gd name="T56" fmla="*/ 0 w 186"/>
                  <a:gd name="T57" fmla="*/ 2147483647 h 185"/>
                  <a:gd name="T58" fmla="*/ 2147483647 w 186"/>
                  <a:gd name="T59" fmla="*/ 2147483647 h 185"/>
                  <a:gd name="T60" fmla="*/ 2147483647 w 186"/>
                  <a:gd name="T61" fmla="*/ 2147483647 h 185"/>
                  <a:gd name="T62" fmla="*/ 2147483647 w 186"/>
                  <a:gd name="T63" fmla="*/ 2147483647 h 185"/>
                  <a:gd name="T64" fmla="*/ 2147483647 w 186"/>
                  <a:gd name="T65" fmla="*/ 2147483647 h 185"/>
                  <a:gd name="T66" fmla="*/ 2147483647 w 186"/>
                  <a:gd name="T67" fmla="*/ 2147483647 h 185"/>
                  <a:gd name="T68" fmla="*/ 2147483647 w 186"/>
                  <a:gd name="T69" fmla="*/ 2147483647 h 185"/>
                  <a:gd name="T70" fmla="*/ 2147483647 w 186"/>
                  <a:gd name="T71" fmla="*/ 2147483647 h 185"/>
                  <a:gd name="T72" fmla="*/ 2147483647 w 186"/>
                  <a:gd name="T73" fmla="*/ 2147483647 h 185"/>
                  <a:gd name="T74" fmla="*/ 17694720 60000 65536"/>
                  <a:gd name="T75" fmla="*/ 0 60000 65536"/>
                  <a:gd name="T76" fmla="*/ 5898240 60000 65536"/>
                  <a:gd name="T77" fmla="*/ 1179648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6"/>
                  <a:gd name="T112" fmla="*/ 0 h 185"/>
                  <a:gd name="T113" fmla="*/ 186 w 186"/>
                  <a:gd name="T114" fmla="*/ 185 h 18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6" h="185">
                    <a:moveTo>
                      <a:pt x="115" y="166"/>
                    </a:moveTo>
                    <a:lnTo>
                      <a:pt x="134" y="145"/>
                    </a:lnTo>
                    <a:lnTo>
                      <a:pt x="151" y="120"/>
                    </a:lnTo>
                    <a:lnTo>
                      <a:pt x="161" y="92"/>
                    </a:lnTo>
                    <a:lnTo>
                      <a:pt x="165" y="72"/>
                    </a:lnTo>
                    <a:lnTo>
                      <a:pt x="172" y="55"/>
                    </a:lnTo>
                    <a:lnTo>
                      <a:pt x="180" y="38"/>
                    </a:lnTo>
                    <a:lnTo>
                      <a:pt x="186" y="21"/>
                    </a:lnTo>
                    <a:lnTo>
                      <a:pt x="176" y="7"/>
                    </a:lnTo>
                    <a:lnTo>
                      <a:pt x="159" y="0"/>
                    </a:lnTo>
                    <a:lnTo>
                      <a:pt x="151" y="2"/>
                    </a:lnTo>
                    <a:lnTo>
                      <a:pt x="147" y="13"/>
                    </a:lnTo>
                    <a:lnTo>
                      <a:pt x="142" y="28"/>
                    </a:lnTo>
                    <a:lnTo>
                      <a:pt x="136" y="49"/>
                    </a:lnTo>
                    <a:lnTo>
                      <a:pt x="123" y="72"/>
                    </a:lnTo>
                    <a:lnTo>
                      <a:pt x="111" y="92"/>
                    </a:lnTo>
                    <a:lnTo>
                      <a:pt x="98" y="111"/>
                    </a:lnTo>
                    <a:lnTo>
                      <a:pt x="90" y="120"/>
                    </a:lnTo>
                    <a:lnTo>
                      <a:pt x="75" y="128"/>
                    </a:lnTo>
                    <a:lnTo>
                      <a:pt x="61" y="136"/>
                    </a:lnTo>
                    <a:lnTo>
                      <a:pt x="44" y="145"/>
                    </a:lnTo>
                    <a:lnTo>
                      <a:pt x="27" y="151"/>
                    </a:lnTo>
                    <a:lnTo>
                      <a:pt x="12" y="157"/>
                    </a:lnTo>
                    <a:lnTo>
                      <a:pt x="4" y="159"/>
                    </a:lnTo>
                    <a:lnTo>
                      <a:pt x="0" y="162"/>
                    </a:lnTo>
                    <a:lnTo>
                      <a:pt x="10" y="172"/>
                    </a:lnTo>
                    <a:lnTo>
                      <a:pt x="25" y="178"/>
                    </a:lnTo>
                    <a:lnTo>
                      <a:pt x="40" y="185"/>
                    </a:lnTo>
                    <a:lnTo>
                      <a:pt x="54" y="185"/>
                    </a:lnTo>
                    <a:lnTo>
                      <a:pt x="71" y="185"/>
                    </a:lnTo>
                    <a:lnTo>
                      <a:pt x="86" y="180"/>
                    </a:lnTo>
                    <a:lnTo>
                      <a:pt x="103" y="174"/>
                    </a:lnTo>
                    <a:lnTo>
                      <a:pt x="115" y="1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20399980" lon="0" rev="0"/>
                </a:camera>
                <a:lightRig rig="legacyFlat3" dir="t"/>
              </a:scene3d>
              <a:sp3d extrusionH="941402" prstMaterial="legacyPlastic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146" name="Freeform 23"/>
              <p:cNvSpPr>
                <a:spLocks/>
              </p:cNvSpPr>
              <p:nvPr/>
            </p:nvSpPr>
            <p:spPr bwMode="auto">
              <a:xfrm>
                <a:off x="4551316" y="2214567"/>
                <a:ext cx="4362501" cy="1130619"/>
              </a:xfrm>
              <a:custGeom>
                <a:avLst/>
                <a:gdLst>
                  <a:gd name="T0" fmla="*/ 2147483647 w 2747"/>
                  <a:gd name="T1" fmla="*/ 2147483647 h 732"/>
                  <a:gd name="T2" fmla="*/ 2147483647 w 2747"/>
                  <a:gd name="T3" fmla="*/ 2147483647 h 732"/>
                  <a:gd name="T4" fmla="*/ 2147483647 w 2747"/>
                  <a:gd name="T5" fmla="*/ 2147483647 h 732"/>
                  <a:gd name="T6" fmla="*/ 2147483647 w 2747"/>
                  <a:gd name="T7" fmla="*/ 2147483647 h 732"/>
                  <a:gd name="T8" fmla="*/ 2147483647 w 2747"/>
                  <a:gd name="T9" fmla="*/ 2147483647 h 732"/>
                  <a:gd name="T10" fmla="*/ 2147483647 w 2747"/>
                  <a:gd name="T11" fmla="*/ 2147483647 h 732"/>
                  <a:gd name="T12" fmla="*/ 2147483647 w 2747"/>
                  <a:gd name="T13" fmla="*/ 2147483647 h 732"/>
                  <a:gd name="T14" fmla="*/ 2147483647 w 2747"/>
                  <a:gd name="T15" fmla="*/ 2147483647 h 732"/>
                  <a:gd name="T16" fmla="*/ 2147483647 w 2747"/>
                  <a:gd name="T17" fmla="*/ 2147483647 h 732"/>
                  <a:gd name="T18" fmla="*/ 2147483647 w 2747"/>
                  <a:gd name="T19" fmla="*/ 2147483647 h 732"/>
                  <a:gd name="T20" fmla="*/ 2147483647 w 2747"/>
                  <a:gd name="T21" fmla="*/ 2147483647 h 732"/>
                  <a:gd name="T22" fmla="*/ 2147483647 w 2747"/>
                  <a:gd name="T23" fmla="*/ 2147483647 h 732"/>
                  <a:gd name="T24" fmla="*/ 2147483647 w 2747"/>
                  <a:gd name="T25" fmla="*/ 2147483647 h 732"/>
                  <a:gd name="T26" fmla="*/ 2147483647 w 2747"/>
                  <a:gd name="T27" fmla="*/ 2147483647 h 732"/>
                  <a:gd name="T28" fmla="*/ 2147483647 w 2747"/>
                  <a:gd name="T29" fmla="*/ 2147483647 h 732"/>
                  <a:gd name="T30" fmla="*/ 2147483647 w 2747"/>
                  <a:gd name="T31" fmla="*/ 2147483647 h 732"/>
                  <a:gd name="T32" fmla="*/ 2147483647 w 2747"/>
                  <a:gd name="T33" fmla="*/ 2147483647 h 732"/>
                  <a:gd name="T34" fmla="*/ 2147483647 w 2747"/>
                  <a:gd name="T35" fmla="*/ 2147483647 h 732"/>
                  <a:gd name="T36" fmla="*/ 2147483647 w 2747"/>
                  <a:gd name="T37" fmla="*/ 2147483647 h 732"/>
                  <a:gd name="T38" fmla="*/ 2147483647 w 2747"/>
                  <a:gd name="T39" fmla="*/ 2147483647 h 732"/>
                  <a:gd name="T40" fmla="*/ 2147483647 w 2747"/>
                  <a:gd name="T41" fmla="*/ 2147483647 h 732"/>
                  <a:gd name="T42" fmla="*/ 2147483647 w 2747"/>
                  <a:gd name="T43" fmla="*/ 2147483647 h 732"/>
                  <a:gd name="T44" fmla="*/ 2147483647 w 2747"/>
                  <a:gd name="T45" fmla="*/ 2147483647 h 732"/>
                  <a:gd name="T46" fmla="*/ 2147483647 w 2747"/>
                  <a:gd name="T47" fmla="*/ 2147483647 h 732"/>
                  <a:gd name="T48" fmla="*/ 2147483647 w 2747"/>
                  <a:gd name="T49" fmla="*/ 2147483647 h 732"/>
                  <a:gd name="T50" fmla="*/ 2147483647 w 2747"/>
                  <a:gd name="T51" fmla="*/ 2147483647 h 732"/>
                  <a:gd name="T52" fmla="*/ 2147483647 w 2747"/>
                  <a:gd name="T53" fmla="*/ 2147483647 h 732"/>
                  <a:gd name="T54" fmla="*/ 2147483647 w 2747"/>
                  <a:gd name="T55" fmla="*/ 2147483647 h 732"/>
                  <a:gd name="T56" fmla="*/ 2147483647 w 2747"/>
                  <a:gd name="T57" fmla="*/ 2147483647 h 732"/>
                  <a:gd name="T58" fmla="*/ 2147483647 w 2747"/>
                  <a:gd name="T59" fmla="*/ 2147483647 h 732"/>
                  <a:gd name="T60" fmla="*/ 2147483647 w 2747"/>
                  <a:gd name="T61" fmla="*/ 2147483647 h 732"/>
                  <a:gd name="T62" fmla="*/ 2147483647 w 2747"/>
                  <a:gd name="T63" fmla="*/ 2147483647 h 732"/>
                  <a:gd name="T64" fmla="*/ 2147483647 w 2747"/>
                  <a:gd name="T65" fmla="*/ 2147483647 h 732"/>
                  <a:gd name="T66" fmla="*/ 2147483647 w 2747"/>
                  <a:gd name="T67" fmla="*/ 2147483647 h 732"/>
                  <a:gd name="T68" fmla="*/ 2147483647 w 2747"/>
                  <a:gd name="T69" fmla="*/ 2147483647 h 732"/>
                  <a:gd name="T70" fmla="*/ 2147483647 w 2747"/>
                  <a:gd name="T71" fmla="*/ 2147483647 h 732"/>
                  <a:gd name="T72" fmla="*/ 2147483647 w 2747"/>
                  <a:gd name="T73" fmla="*/ 2147483647 h 732"/>
                  <a:gd name="T74" fmla="*/ 2147483647 w 2747"/>
                  <a:gd name="T75" fmla="*/ 2147483647 h 732"/>
                  <a:gd name="T76" fmla="*/ 2147483647 w 2747"/>
                  <a:gd name="T77" fmla="*/ 2147483647 h 732"/>
                  <a:gd name="T78" fmla="*/ 2147483647 w 2747"/>
                  <a:gd name="T79" fmla="*/ 2147483647 h 732"/>
                  <a:gd name="T80" fmla="*/ 2147483647 w 2747"/>
                  <a:gd name="T81" fmla="*/ 2147483647 h 732"/>
                  <a:gd name="T82" fmla="*/ 2147483647 w 2747"/>
                  <a:gd name="T83" fmla="*/ 2147483647 h 732"/>
                  <a:gd name="T84" fmla="*/ 2147483647 w 2747"/>
                  <a:gd name="T85" fmla="*/ 2147483647 h 732"/>
                  <a:gd name="T86" fmla="*/ 2147483647 w 2747"/>
                  <a:gd name="T87" fmla="*/ 2147483647 h 732"/>
                  <a:gd name="T88" fmla="*/ 2147483647 w 2747"/>
                  <a:gd name="T89" fmla="*/ 2147483647 h 732"/>
                  <a:gd name="T90" fmla="*/ 2147483647 w 2747"/>
                  <a:gd name="T91" fmla="*/ 2147483647 h 732"/>
                  <a:gd name="T92" fmla="*/ 2147483647 w 2747"/>
                  <a:gd name="T93" fmla="*/ 2147483647 h 732"/>
                  <a:gd name="T94" fmla="*/ 2147483647 w 2747"/>
                  <a:gd name="T95" fmla="*/ 2147483647 h 732"/>
                  <a:gd name="T96" fmla="*/ 2147483647 w 2747"/>
                  <a:gd name="T97" fmla="*/ 2147483647 h 732"/>
                  <a:gd name="T98" fmla="*/ 2147483647 w 2747"/>
                  <a:gd name="T99" fmla="*/ 2147483647 h 732"/>
                  <a:gd name="T100" fmla="*/ 2147483647 w 2747"/>
                  <a:gd name="T101" fmla="*/ 2147483647 h 732"/>
                  <a:gd name="T102" fmla="*/ 2147483647 w 2747"/>
                  <a:gd name="T103" fmla="*/ 2147483647 h 732"/>
                  <a:gd name="T104" fmla="*/ 2147483647 w 2747"/>
                  <a:gd name="T105" fmla="*/ 2147483647 h 732"/>
                  <a:gd name="T106" fmla="*/ 2147483647 w 2747"/>
                  <a:gd name="T107" fmla="*/ 2147483647 h 732"/>
                  <a:gd name="T108" fmla="*/ 2147483647 w 2747"/>
                  <a:gd name="T109" fmla="*/ 2147483647 h 732"/>
                  <a:gd name="T110" fmla="*/ 2147483647 w 2747"/>
                  <a:gd name="T111" fmla="*/ 2147483647 h 732"/>
                  <a:gd name="T112" fmla="*/ 2147483647 w 2747"/>
                  <a:gd name="T113" fmla="*/ 2147483647 h 732"/>
                  <a:gd name="T114" fmla="*/ 2147483647 w 2747"/>
                  <a:gd name="T115" fmla="*/ 2147483647 h 732"/>
                  <a:gd name="T116" fmla="*/ 2147483647 w 2747"/>
                  <a:gd name="T117" fmla="*/ 2147483647 h 732"/>
                  <a:gd name="T118" fmla="*/ 2147483647 w 2747"/>
                  <a:gd name="T119" fmla="*/ 2147483647 h 732"/>
                  <a:gd name="T120" fmla="*/ 2147483647 w 2747"/>
                  <a:gd name="T121" fmla="*/ 2147483647 h 732"/>
                  <a:gd name="T122" fmla="*/ 0 w 2747"/>
                  <a:gd name="T123" fmla="*/ 2147483647 h 73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747"/>
                  <a:gd name="T187" fmla="*/ 0 h 732"/>
                  <a:gd name="T188" fmla="*/ 2747 w 2747"/>
                  <a:gd name="T189" fmla="*/ 732 h 73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747" h="732">
                    <a:moveTo>
                      <a:pt x="2031" y="732"/>
                    </a:moveTo>
                    <a:lnTo>
                      <a:pt x="2043" y="709"/>
                    </a:lnTo>
                    <a:lnTo>
                      <a:pt x="2056" y="680"/>
                    </a:lnTo>
                    <a:lnTo>
                      <a:pt x="2066" y="653"/>
                    </a:lnTo>
                    <a:lnTo>
                      <a:pt x="2075" y="636"/>
                    </a:lnTo>
                    <a:lnTo>
                      <a:pt x="2077" y="619"/>
                    </a:lnTo>
                    <a:lnTo>
                      <a:pt x="2071" y="598"/>
                    </a:lnTo>
                    <a:lnTo>
                      <a:pt x="2056" y="582"/>
                    </a:lnTo>
                    <a:lnTo>
                      <a:pt x="2031" y="575"/>
                    </a:lnTo>
                    <a:lnTo>
                      <a:pt x="2010" y="571"/>
                    </a:lnTo>
                    <a:lnTo>
                      <a:pt x="2008" y="559"/>
                    </a:lnTo>
                    <a:lnTo>
                      <a:pt x="2018" y="542"/>
                    </a:lnTo>
                    <a:lnTo>
                      <a:pt x="2037" y="521"/>
                    </a:lnTo>
                    <a:lnTo>
                      <a:pt x="2050" y="511"/>
                    </a:lnTo>
                    <a:lnTo>
                      <a:pt x="2064" y="498"/>
                    </a:lnTo>
                    <a:lnTo>
                      <a:pt x="2081" y="487"/>
                    </a:lnTo>
                    <a:lnTo>
                      <a:pt x="2098" y="477"/>
                    </a:lnTo>
                    <a:lnTo>
                      <a:pt x="2113" y="469"/>
                    </a:lnTo>
                    <a:lnTo>
                      <a:pt x="2127" y="462"/>
                    </a:lnTo>
                    <a:lnTo>
                      <a:pt x="2138" y="462"/>
                    </a:lnTo>
                    <a:lnTo>
                      <a:pt x="2142" y="464"/>
                    </a:lnTo>
                    <a:lnTo>
                      <a:pt x="2148" y="479"/>
                    </a:lnTo>
                    <a:lnTo>
                      <a:pt x="2159" y="492"/>
                    </a:lnTo>
                    <a:lnTo>
                      <a:pt x="2169" y="498"/>
                    </a:lnTo>
                    <a:lnTo>
                      <a:pt x="2180" y="494"/>
                    </a:lnTo>
                    <a:lnTo>
                      <a:pt x="2194" y="481"/>
                    </a:lnTo>
                    <a:lnTo>
                      <a:pt x="2213" y="473"/>
                    </a:lnTo>
                    <a:lnTo>
                      <a:pt x="2232" y="473"/>
                    </a:lnTo>
                    <a:lnTo>
                      <a:pt x="2240" y="481"/>
                    </a:lnTo>
                    <a:lnTo>
                      <a:pt x="2242" y="496"/>
                    </a:lnTo>
                    <a:lnTo>
                      <a:pt x="2249" y="506"/>
                    </a:lnTo>
                    <a:lnTo>
                      <a:pt x="2259" y="508"/>
                    </a:lnTo>
                    <a:lnTo>
                      <a:pt x="2274" y="498"/>
                    </a:lnTo>
                    <a:lnTo>
                      <a:pt x="2282" y="487"/>
                    </a:lnTo>
                    <a:lnTo>
                      <a:pt x="2293" y="475"/>
                    </a:lnTo>
                    <a:lnTo>
                      <a:pt x="2303" y="462"/>
                    </a:lnTo>
                    <a:lnTo>
                      <a:pt x="2316" y="450"/>
                    </a:lnTo>
                    <a:lnTo>
                      <a:pt x="2326" y="439"/>
                    </a:lnTo>
                    <a:lnTo>
                      <a:pt x="2337" y="433"/>
                    </a:lnTo>
                    <a:lnTo>
                      <a:pt x="2347" y="431"/>
                    </a:lnTo>
                    <a:lnTo>
                      <a:pt x="2356" y="437"/>
                    </a:lnTo>
                    <a:lnTo>
                      <a:pt x="2366" y="454"/>
                    </a:lnTo>
                    <a:lnTo>
                      <a:pt x="2366" y="464"/>
                    </a:lnTo>
                    <a:lnTo>
                      <a:pt x="2358" y="473"/>
                    </a:lnTo>
                    <a:lnTo>
                      <a:pt x="2345" y="487"/>
                    </a:lnTo>
                    <a:lnTo>
                      <a:pt x="2337" y="496"/>
                    </a:lnTo>
                    <a:lnTo>
                      <a:pt x="2326" y="504"/>
                    </a:lnTo>
                    <a:lnTo>
                      <a:pt x="2316" y="511"/>
                    </a:lnTo>
                    <a:lnTo>
                      <a:pt x="2305" y="517"/>
                    </a:lnTo>
                    <a:lnTo>
                      <a:pt x="2295" y="525"/>
                    </a:lnTo>
                    <a:lnTo>
                      <a:pt x="2286" y="531"/>
                    </a:lnTo>
                    <a:lnTo>
                      <a:pt x="2282" y="540"/>
                    </a:lnTo>
                    <a:lnTo>
                      <a:pt x="2284" y="548"/>
                    </a:lnTo>
                    <a:lnTo>
                      <a:pt x="2291" y="573"/>
                    </a:lnTo>
                    <a:lnTo>
                      <a:pt x="2295" y="605"/>
                    </a:lnTo>
                    <a:lnTo>
                      <a:pt x="2299" y="632"/>
                    </a:lnTo>
                    <a:lnTo>
                      <a:pt x="2312" y="647"/>
                    </a:lnTo>
                    <a:lnTo>
                      <a:pt x="2320" y="647"/>
                    </a:lnTo>
                    <a:lnTo>
                      <a:pt x="2330" y="642"/>
                    </a:lnTo>
                    <a:lnTo>
                      <a:pt x="2341" y="634"/>
                    </a:lnTo>
                    <a:lnTo>
                      <a:pt x="2354" y="626"/>
                    </a:lnTo>
                    <a:lnTo>
                      <a:pt x="2364" y="613"/>
                    </a:lnTo>
                    <a:lnTo>
                      <a:pt x="2372" y="603"/>
                    </a:lnTo>
                    <a:lnTo>
                      <a:pt x="2383" y="594"/>
                    </a:lnTo>
                    <a:lnTo>
                      <a:pt x="2389" y="586"/>
                    </a:lnTo>
                    <a:lnTo>
                      <a:pt x="2400" y="571"/>
                    </a:lnTo>
                    <a:lnTo>
                      <a:pt x="2410" y="550"/>
                    </a:lnTo>
                    <a:lnTo>
                      <a:pt x="2414" y="531"/>
                    </a:lnTo>
                    <a:lnTo>
                      <a:pt x="2416" y="515"/>
                    </a:lnTo>
                    <a:lnTo>
                      <a:pt x="2421" y="502"/>
                    </a:lnTo>
                    <a:lnTo>
                      <a:pt x="2429" y="490"/>
                    </a:lnTo>
                    <a:lnTo>
                      <a:pt x="2448" y="479"/>
                    </a:lnTo>
                    <a:lnTo>
                      <a:pt x="2473" y="471"/>
                    </a:lnTo>
                    <a:lnTo>
                      <a:pt x="2490" y="467"/>
                    </a:lnTo>
                    <a:lnTo>
                      <a:pt x="2509" y="462"/>
                    </a:lnTo>
                    <a:lnTo>
                      <a:pt x="2530" y="456"/>
                    </a:lnTo>
                    <a:lnTo>
                      <a:pt x="2548" y="450"/>
                    </a:lnTo>
                    <a:lnTo>
                      <a:pt x="2569" y="444"/>
                    </a:lnTo>
                    <a:lnTo>
                      <a:pt x="2586" y="437"/>
                    </a:lnTo>
                    <a:lnTo>
                      <a:pt x="2599" y="429"/>
                    </a:lnTo>
                    <a:lnTo>
                      <a:pt x="2605" y="420"/>
                    </a:lnTo>
                    <a:lnTo>
                      <a:pt x="2615" y="404"/>
                    </a:lnTo>
                    <a:lnTo>
                      <a:pt x="2630" y="385"/>
                    </a:lnTo>
                    <a:lnTo>
                      <a:pt x="2643" y="372"/>
                    </a:lnTo>
                    <a:lnTo>
                      <a:pt x="2649" y="366"/>
                    </a:lnTo>
                    <a:lnTo>
                      <a:pt x="2716" y="416"/>
                    </a:lnTo>
                    <a:lnTo>
                      <a:pt x="2724" y="391"/>
                    </a:lnTo>
                    <a:lnTo>
                      <a:pt x="2737" y="360"/>
                    </a:lnTo>
                    <a:lnTo>
                      <a:pt x="2747" y="328"/>
                    </a:lnTo>
                    <a:lnTo>
                      <a:pt x="2743" y="312"/>
                    </a:lnTo>
                    <a:lnTo>
                      <a:pt x="2735" y="307"/>
                    </a:lnTo>
                    <a:lnTo>
                      <a:pt x="2726" y="307"/>
                    </a:lnTo>
                    <a:lnTo>
                      <a:pt x="2714" y="307"/>
                    </a:lnTo>
                    <a:lnTo>
                      <a:pt x="2703" y="310"/>
                    </a:lnTo>
                    <a:lnTo>
                      <a:pt x="2693" y="312"/>
                    </a:lnTo>
                    <a:lnTo>
                      <a:pt x="2685" y="314"/>
                    </a:lnTo>
                    <a:lnTo>
                      <a:pt x="2678" y="316"/>
                    </a:lnTo>
                    <a:lnTo>
                      <a:pt x="2676" y="316"/>
                    </a:lnTo>
                    <a:lnTo>
                      <a:pt x="2670" y="316"/>
                    </a:lnTo>
                    <a:lnTo>
                      <a:pt x="2655" y="312"/>
                    </a:lnTo>
                    <a:lnTo>
                      <a:pt x="2636" y="303"/>
                    </a:lnTo>
                    <a:lnTo>
                      <a:pt x="2622" y="289"/>
                    </a:lnTo>
                    <a:lnTo>
                      <a:pt x="2613" y="280"/>
                    </a:lnTo>
                    <a:lnTo>
                      <a:pt x="2601" y="272"/>
                    </a:lnTo>
                    <a:lnTo>
                      <a:pt x="2586" y="263"/>
                    </a:lnTo>
                    <a:lnTo>
                      <a:pt x="2569" y="255"/>
                    </a:lnTo>
                    <a:lnTo>
                      <a:pt x="2555" y="251"/>
                    </a:lnTo>
                    <a:lnTo>
                      <a:pt x="2540" y="249"/>
                    </a:lnTo>
                    <a:lnTo>
                      <a:pt x="2527" y="249"/>
                    </a:lnTo>
                    <a:lnTo>
                      <a:pt x="2521" y="255"/>
                    </a:lnTo>
                    <a:lnTo>
                      <a:pt x="2515" y="263"/>
                    </a:lnTo>
                    <a:lnTo>
                      <a:pt x="2502" y="268"/>
                    </a:lnTo>
                    <a:lnTo>
                      <a:pt x="2486" y="272"/>
                    </a:lnTo>
                    <a:lnTo>
                      <a:pt x="2467" y="272"/>
                    </a:lnTo>
                    <a:lnTo>
                      <a:pt x="2444" y="272"/>
                    </a:lnTo>
                    <a:lnTo>
                      <a:pt x="2421" y="268"/>
                    </a:lnTo>
                    <a:lnTo>
                      <a:pt x="2395" y="263"/>
                    </a:lnTo>
                    <a:lnTo>
                      <a:pt x="2372" y="255"/>
                    </a:lnTo>
                    <a:lnTo>
                      <a:pt x="2347" y="245"/>
                    </a:lnTo>
                    <a:lnTo>
                      <a:pt x="2320" y="232"/>
                    </a:lnTo>
                    <a:lnTo>
                      <a:pt x="2291" y="217"/>
                    </a:lnTo>
                    <a:lnTo>
                      <a:pt x="2263" y="205"/>
                    </a:lnTo>
                    <a:lnTo>
                      <a:pt x="2234" y="190"/>
                    </a:lnTo>
                    <a:lnTo>
                      <a:pt x="2211" y="180"/>
                    </a:lnTo>
                    <a:lnTo>
                      <a:pt x="2188" y="173"/>
                    </a:lnTo>
                    <a:lnTo>
                      <a:pt x="2173" y="173"/>
                    </a:lnTo>
                    <a:lnTo>
                      <a:pt x="2163" y="173"/>
                    </a:lnTo>
                    <a:lnTo>
                      <a:pt x="2157" y="167"/>
                    </a:lnTo>
                    <a:lnTo>
                      <a:pt x="2150" y="161"/>
                    </a:lnTo>
                    <a:lnTo>
                      <a:pt x="2144" y="152"/>
                    </a:lnTo>
                    <a:lnTo>
                      <a:pt x="2138" y="146"/>
                    </a:lnTo>
                    <a:lnTo>
                      <a:pt x="2129" y="142"/>
                    </a:lnTo>
                    <a:lnTo>
                      <a:pt x="2119" y="140"/>
                    </a:lnTo>
                    <a:lnTo>
                      <a:pt x="2102" y="146"/>
                    </a:lnTo>
                    <a:lnTo>
                      <a:pt x="2083" y="155"/>
                    </a:lnTo>
                    <a:lnTo>
                      <a:pt x="2062" y="165"/>
                    </a:lnTo>
                    <a:lnTo>
                      <a:pt x="2041" y="175"/>
                    </a:lnTo>
                    <a:lnTo>
                      <a:pt x="2018" y="184"/>
                    </a:lnTo>
                    <a:lnTo>
                      <a:pt x="1995" y="190"/>
                    </a:lnTo>
                    <a:lnTo>
                      <a:pt x="1970" y="192"/>
                    </a:lnTo>
                    <a:lnTo>
                      <a:pt x="1943" y="190"/>
                    </a:lnTo>
                    <a:lnTo>
                      <a:pt x="1916" y="184"/>
                    </a:lnTo>
                    <a:lnTo>
                      <a:pt x="1886" y="173"/>
                    </a:lnTo>
                    <a:lnTo>
                      <a:pt x="1857" y="163"/>
                    </a:lnTo>
                    <a:lnTo>
                      <a:pt x="1825" y="155"/>
                    </a:lnTo>
                    <a:lnTo>
                      <a:pt x="1798" y="146"/>
                    </a:lnTo>
                    <a:lnTo>
                      <a:pt x="1769" y="140"/>
                    </a:lnTo>
                    <a:lnTo>
                      <a:pt x="1744" y="136"/>
                    </a:lnTo>
                    <a:lnTo>
                      <a:pt x="1723" y="136"/>
                    </a:lnTo>
                    <a:lnTo>
                      <a:pt x="1704" y="140"/>
                    </a:lnTo>
                    <a:lnTo>
                      <a:pt x="1687" y="146"/>
                    </a:lnTo>
                    <a:lnTo>
                      <a:pt x="1666" y="150"/>
                    </a:lnTo>
                    <a:lnTo>
                      <a:pt x="1647" y="155"/>
                    </a:lnTo>
                    <a:lnTo>
                      <a:pt x="1626" y="157"/>
                    </a:lnTo>
                    <a:lnTo>
                      <a:pt x="1608" y="161"/>
                    </a:lnTo>
                    <a:lnTo>
                      <a:pt x="1593" y="161"/>
                    </a:lnTo>
                    <a:lnTo>
                      <a:pt x="1585" y="163"/>
                    </a:lnTo>
                    <a:lnTo>
                      <a:pt x="1580" y="163"/>
                    </a:lnTo>
                    <a:lnTo>
                      <a:pt x="1597" y="144"/>
                    </a:lnTo>
                    <a:lnTo>
                      <a:pt x="1601" y="123"/>
                    </a:lnTo>
                    <a:lnTo>
                      <a:pt x="1599" y="108"/>
                    </a:lnTo>
                    <a:lnTo>
                      <a:pt x="1597" y="102"/>
                    </a:lnTo>
                    <a:lnTo>
                      <a:pt x="1645" y="85"/>
                    </a:lnTo>
                    <a:lnTo>
                      <a:pt x="1624" y="71"/>
                    </a:lnTo>
                    <a:lnTo>
                      <a:pt x="1605" y="56"/>
                    </a:lnTo>
                    <a:lnTo>
                      <a:pt x="1587" y="39"/>
                    </a:lnTo>
                    <a:lnTo>
                      <a:pt x="1570" y="25"/>
                    </a:lnTo>
                    <a:lnTo>
                      <a:pt x="1553" y="12"/>
                    </a:lnTo>
                    <a:lnTo>
                      <a:pt x="1538" y="4"/>
                    </a:lnTo>
                    <a:lnTo>
                      <a:pt x="1524" y="0"/>
                    </a:lnTo>
                    <a:lnTo>
                      <a:pt x="1513" y="2"/>
                    </a:lnTo>
                    <a:lnTo>
                      <a:pt x="1503" y="8"/>
                    </a:lnTo>
                    <a:lnTo>
                      <a:pt x="1492" y="16"/>
                    </a:lnTo>
                    <a:lnTo>
                      <a:pt x="1482" y="25"/>
                    </a:lnTo>
                    <a:lnTo>
                      <a:pt x="1473" y="35"/>
                    </a:lnTo>
                    <a:lnTo>
                      <a:pt x="1463" y="44"/>
                    </a:lnTo>
                    <a:lnTo>
                      <a:pt x="1455" y="50"/>
                    </a:lnTo>
                    <a:lnTo>
                      <a:pt x="1444" y="58"/>
                    </a:lnTo>
                    <a:lnTo>
                      <a:pt x="1436" y="62"/>
                    </a:lnTo>
                    <a:lnTo>
                      <a:pt x="1423" y="60"/>
                    </a:lnTo>
                    <a:lnTo>
                      <a:pt x="1411" y="50"/>
                    </a:lnTo>
                    <a:lnTo>
                      <a:pt x="1396" y="41"/>
                    </a:lnTo>
                    <a:lnTo>
                      <a:pt x="1375" y="46"/>
                    </a:lnTo>
                    <a:lnTo>
                      <a:pt x="1362" y="54"/>
                    </a:lnTo>
                    <a:lnTo>
                      <a:pt x="1348" y="65"/>
                    </a:lnTo>
                    <a:lnTo>
                      <a:pt x="1333" y="73"/>
                    </a:lnTo>
                    <a:lnTo>
                      <a:pt x="1318" y="83"/>
                    </a:lnTo>
                    <a:lnTo>
                      <a:pt x="1302" y="92"/>
                    </a:lnTo>
                    <a:lnTo>
                      <a:pt x="1287" y="98"/>
                    </a:lnTo>
                    <a:lnTo>
                      <a:pt x="1270" y="104"/>
                    </a:lnTo>
                    <a:lnTo>
                      <a:pt x="1253" y="106"/>
                    </a:lnTo>
                    <a:lnTo>
                      <a:pt x="1239" y="111"/>
                    </a:lnTo>
                    <a:lnTo>
                      <a:pt x="1226" y="121"/>
                    </a:lnTo>
                    <a:lnTo>
                      <a:pt x="1216" y="134"/>
                    </a:lnTo>
                    <a:lnTo>
                      <a:pt x="1205" y="146"/>
                    </a:lnTo>
                    <a:lnTo>
                      <a:pt x="1197" y="163"/>
                    </a:lnTo>
                    <a:lnTo>
                      <a:pt x="1186" y="178"/>
                    </a:lnTo>
                    <a:lnTo>
                      <a:pt x="1178" y="190"/>
                    </a:lnTo>
                    <a:lnTo>
                      <a:pt x="1165" y="201"/>
                    </a:lnTo>
                    <a:lnTo>
                      <a:pt x="1159" y="203"/>
                    </a:lnTo>
                    <a:lnTo>
                      <a:pt x="1149" y="205"/>
                    </a:lnTo>
                    <a:lnTo>
                      <a:pt x="1138" y="203"/>
                    </a:lnTo>
                    <a:lnTo>
                      <a:pt x="1128" y="201"/>
                    </a:lnTo>
                    <a:lnTo>
                      <a:pt x="1115" y="199"/>
                    </a:lnTo>
                    <a:lnTo>
                      <a:pt x="1103" y="194"/>
                    </a:lnTo>
                    <a:lnTo>
                      <a:pt x="1090" y="192"/>
                    </a:lnTo>
                    <a:lnTo>
                      <a:pt x="1077" y="190"/>
                    </a:lnTo>
                    <a:lnTo>
                      <a:pt x="1063" y="188"/>
                    </a:lnTo>
                    <a:lnTo>
                      <a:pt x="1046" y="190"/>
                    </a:lnTo>
                    <a:lnTo>
                      <a:pt x="1027" y="192"/>
                    </a:lnTo>
                    <a:lnTo>
                      <a:pt x="1008" y="196"/>
                    </a:lnTo>
                    <a:lnTo>
                      <a:pt x="992" y="205"/>
                    </a:lnTo>
                    <a:lnTo>
                      <a:pt x="977" y="213"/>
                    </a:lnTo>
                    <a:lnTo>
                      <a:pt x="966" y="222"/>
                    </a:lnTo>
                    <a:lnTo>
                      <a:pt x="962" y="234"/>
                    </a:lnTo>
                    <a:lnTo>
                      <a:pt x="958" y="245"/>
                    </a:lnTo>
                    <a:lnTo>
                      <a:pt x="948" y="255"/>
                    </a:lnTo>
                    <a:lnTo>
                      <a:pt x="933" y="263"/>
                    </a:lnTo>
                    <a:lnTo>
                      <a:pt x="918" y="268"/>
                    </a:lnTo>
                    <a:lnTo>
                      <a:pt x="901" y="274"/>
                    </a:lnTo>
                    <a:lnTo>
                      <a:pt x="885" y="276"/>
                    </a:lnTo>
                    <a:lnTo>
                      <a:pt x="870" y="278"/>
                    </a:lnTo>
                    <a:lnTo>
                      <a:pt x="857" y="278"/>
                    </a:lnTo>
                    <a:lnTo>
                      <a:pt x="843" y="278"/>
                    </a:lnTo>
                    <a:lnTo>
                      <a:pt x="826" y="276"/>
                    </a:lnTo>
                    <a:lnTo>
                      <a:pt x="805" y="274"/>
                    </a:lnTo>
                    <a:lnTo>
                      <a:pt x="784" y="272"/>
                    </a:lnTo>
                    <a:lnTo>
                      <a:pt x="763" y="272"/>
                    </a:lnTo>
                    <a:lnTo>
                      <a:pt x="746" y="274"/>
                    </a:lnTo>
                    <a:lnTo>
                      <a:pt x="732" y="278"/>
                    </a:lnTo>
                    <a:lnTo>
                      <a:pt x="723" y="284"/>
                    </a:lnTo>
                    <a:lnTo>
                      <a:pt x="711" y="303"/>
                    </a:lnTo>
                    <a:lnTo>
                      <a:pt x="696" y="322"/>
                    </a:lnTo>
                    <a:lnTo>
                      <a:pt x="681" y="339"/>
                    </a:lnTo>
                    <a:lnTo>
                      <a:pt x="675" y="345"/>
                    </a:lnTo>
                    <a:lnTo>
                      <a:pt x="614" y="339"/>
                    </a:lnTo>
                    <a:lnTo>
                      <a:pt x="610" y="341"/>
                    </a:lnTo>
                    <a:lnTo>
                      <a:pt x="602" y="343"/>
                    </a:lnTo>
                    <a:lnTo>
                      <a:pt x="591" y="347"/>
                    </a:lnTo>
                    <a:lnTo>
                      <a:pt x="579" y="349"/>
                    </a:lnTo>
                    <a:lnTo>
                      <a:pt x="568" y="351"/>
                    </a:lnTo>
                    <a:lnTo>
                      <a:pt x="560" y="353"/>
                    </a:lnTo>
                    <a:lnTo>
                      <a:pt x="558" y="351"/>
                    </a:lnTo>
                    <a:lnTo>
                      <a:pt x="564" y="345"/>
                    </a:lnTo>
                    <a:lnTo>
                      <a:pt x="575" y="324"/>
                    </a:lnTo>
                    <a:lnTo>
                      <a:pt x="573" y="299"/>
                    </a:lnTo>
                    <a:lnTo>
                      <a:pt x="558" y="278"/>
                    </a:lnTo>
                    <a:lnTo>
                      <a:pt x="541" y="272"/>
                    </a:lnTo>
                    <a:lnTo>
                      <a:pt x="531" y="274"/>
                    </a:lnTo>
                    <a:lnTo>
                      <a:pt x="516" y="276"/>
                    </a:lnTo>
                    <a:lnTo>
                      <a:pt x="501" y="278"/>
                    </a:lnTo>
                    <a:lnTo>
                      <a:pt x="485" y="278"/>
                    </a:lnTo>
                    <a:lnTo>
                      <a:pt x="468" y="276"/>
                    </a:lnTo>
                    <a:lnTo>
                      <a:pt x="455" y="274"/>
                    </a:lnTo>
                    <a:lnTo>
                      <a:pt x="447" y="268"/>
                    </a:lnTo>
                    <a:lnTo>
                      <a:pt x="443" y="261"/>
                    </a:lnTo>
                    <a:lnTo>
                      <a:pt x="438" y="238"/>
                    </a:lnTo>
                    <a:lnTo>
                      <a:pt x="428" y="207"/>
                    </a:lnTo>
                    <a:lnTo>
                      <a:pt x="411" y="180"/>
                    </a:lnTo>
                    <a:lnTo>
                      <a:pt x="392" y="163"/>
                    </a:lnTo>
                    <a:lnTo>
                      <a:pt x="380" y="161"/>
                    </a:lnTo>
                    <a:lnTo>
                      <a:pt x="365" y="165"/>
                    </a:lnTo>
                    <a:lnTo>
                      <a:pt x="348" y="173"/>
                    </a:lnTo>
                    <a:lnTo>
                      <a:pt x="329" y="184"/>
                    </a:lnTo>
                    <a:lnTo>
                      <a:pt x="311" y="196"/>
                    </a:lnTo>
                    <a:lnTo>
                      <a:pt x="290" y="211"/>
                    </a:lnTo>
                    <a:lnTo>
                      <a:pt x="271" y="226"/>
                    </a:lnTo>
                    <a:lnTo>
                      <a:pt x="254" y="238"/>
                    </a:lnTo>
                    <a:lnTo>
                      <a:pt x="235" y="253"/>
                    </a:lnTo>
                    <a:lnTo>
                      <a:pt x="216" y="270"/>
                    </a:lnTo>
                    <a:lnTo>
                      <a:pt x="195" y="289"/>
                    </a:lnTo>
                    <a:lnTo>
                      <a:pt x="174" y="307"/>
                    </a:lnTo>
                    <a:lnTo>
                      <a:pt x="153" y="326"/>
                    </a:lnTo>
                    <a:lnTo>
                      <a:pt x="135" y="341"/>
                    </a:lnTo>
                    <a:lnTo>
                      <a:pt x="118" y="356"/>
                    </a:lnTo>
                    <a:lnTo>
                      <a:pt x="105" y="366"/>
                    </a:lnTo>
                    <a:lnTo>
                      <a:pt x="89" y="385"/>
                    </a:lnTo>
                    <a:lnTo>
                      <a:pt x="78" y="404"/>
                    </a:lnTo>
                    <a:lnTo>
                      <a:pt x="76" y="427"/>
                    </a:lnTo>
                    <a:lnTo>
                      <a:pt x="84" y="450"/>
                    </a:lnTo>
                    <a:lnTo>
                      <a:pt x="97" y="477"/>
                    </a:lnTo>
                    <a:lnTo>
                      <a:pt x="109" y="506"/>
                    </a:lnTo>
                    <a:lnTo>
                      <a:pt x="122" y="529"/>
                    </a:lnTo>
                    <a:lnTo>
                      <a:pt x="139" y="538"/>
                    </a:lnTo>
                    <a:lnTo>
                      <a:pt x="149" y="538"/>
                    </a:lnTo>
                    <a:lnTo>
                      <a:pt x="162" y="536"/>
                    </a:lnTo>
                    <a:lnTo>
                      <a:pt x="174" y="534"/>
                    </a:lnTo>
                    <a:lnTo>
                      <a:pt x="187" y="529"/>
                    </a:lnTo>
                    <a:lnTo>
                      <a:pt x="200" y="523"/>
                    </a:lnTo>
                    <a:lnTo>
                      <a:pt x="212" y="519"/>
                    </a:lnTo>
                    <a:lnTo>
                      <a:pt x="221" y="513"/>
                    </a:lnTo>
                    <a:lnTo>
                      <a:pt x="227" y="504"/>
                    </a:lnTo>
                    <a:lnTo>
                      <a:pt x="237" y="487"/>
                    </a:lnTo>
                    <a:lnTo>
                      <a:pt x="252" y="471"/>
                    </a:lnTo>
                    <a:lnTo>
                      <a:pt x="260" y="454"/>
                    </a:lnTo>
                    <a:lnTo>
                      <a:pt x="260" y="433"/>
                    </a:lnTo>
                    <a:lnTo>
                      <a:pt x="252" y="410"/>
                    </a:lnTo>
                    <a:lnTo>
                      <a:pt x="248" y="389"/>
                    </a:lnTo>
                    <a:lnTo>
                      <a:pt x="250" y="372"/>
                    </a:lnTo>
                    <a:lnTo>
                      <a:pt x="260" y="356"/>
                    </a:lnTo>
                    <a:lnTo>
                      <a:pt x="271" y="347"/>
                    </a:lnTo>
                    <a:lnTo>
                      <a:pt x="281" y="339"/>
                    </a:lnTo>
                    <a:lnTo>
                      <a:pt x="294" y="330"/>
                    </a:lnTo>
                    <a:lnTo>
                      <a:pt x="304" y="322"/>
                    </a:lnTo>
                    <a:lnTo>
                      <a:pt x="315" y="316"/>
                    </a:lnTo>
                    <a:lnTo>
                      <a:pt x="323" y="310"/>
                    </a:lnTo>
                    <a:lnTo>
                      <a:pt x="329" y="307"/>
                    </a:lnTo>
                    <a:lnTo>
                      <a:pt x="332" y="305"/>
                    </a:lnTo>
                    <a:lnTo>
                      <a:pt x="334" y="305"/>
                    </a:lnTo>
                    <a:lnTo>
                      <a:pt x="340" y="307"/>
                    </a:lnTo>
                    <a:lnTo>
                      <a:pt x="346" y="316"/>
                    </a:lnTo>
                    <a:lnTo>
                      <a:pt x="348" y="328"/>
                    </a:lnTo>
                    <a:lnTo>
                      <a:pt x="346" y="339"/>
                    </a:lnTo>
                    <a:lnTo>
                      <a:pt x="338" y="343"/>
                    </a:lnTo>
                    <a:lnTo>
                      <a:pt x="325" y="349"/>
                    </a:lnTo>
                    <a:lnTo>
                      <a:pt x="311" y="360"/>
                    </a:lnTo>
                    <a:lnTo>
                      <a:pt x="298" y="381"/>
                    </a:lnTo>
                    <a:lnTo>
                      <a:pt x="298" y="406"/>
                    </a:lnTo>
                    <a:lnTo>
                      <a:pt x="309" y="427"/>
                    </a:lnTo>
                    <a:lnTo>
                      <a:pt x="332" y="433"/>
                    </a:lnTo>
                    <a:lnTo>
                      <a:pt x="348" y="429"/>
                    </a:lnTo>
                    <a:lnTo>
                      <a:pt x="365" y="423"/>
                    </a:lnTo>
                    <a:lnTo>
                      <a:pt x="382" y="416"/>
                    </a:lnTo>
                    <a:lnTo>
                      <a:pt x="399" y="410"/>
                    </a:lnTo>
                    <a:lnTo>
                      <a:pt x="415" y="402"/>
                    </a:lnTo>
                    <a:lnTo>
                      <a:pt x="430" y="397"/>
                    </a:lnTo>
                    <a:lnTo>
                      <a:pt x="441" y="393"/>
                    </a:lnTo>
                    <a:lnTo>
                      <a:pt x="449" y="393"/>
                    </a:lnTo>
                    <a:lnTo>
                      <a:pt x="461" y="404"/>
                    </a:lnTo>
                    <a:lnTo>
                      <a:pt x="474" y="423"/>
                    </a:lnTo>
                    <a:lnTo>
                      <a:pt x="485" y="441"/>
                    </a:lnTo>
                    <a:lnTo>
                      <a:pt x="493" y="454"/>
                    </a:lnTo>
                    <a:lnTo>
                      <a:pt x="480" y="456"/>
                    </a:lnTo>
                    <a:lnTo>
                      <a:pt x="468" y="458"/>
                    </a:lnTo>
                    <a:lnTo>
                      <a:pt x="457" y="464"/>
                    </a:lnTo>
                    <a:lnTo>
                      <a:pt x="447" y="471"/>
                    </a:lnTo>
                    <a:lnTo>
                      <a:pt x="438" y="477"/>
                    </a:lnTo>
                    <a:lnTo>
                      <a:pt x="432" y="481"/>
                    </a:lnTo>
                    <a:lnTo>
                      <a:pt x="428" y="485"/>
                    </a:lnTo>
                    <a:lnTo>
                      <a:pt x="426" y="487"/>
                    </a:lnTo>
                    <a:lnTo>
                      <a:pt x="422" y="487"/>
                    </a:lnTo>
                    <a:lnTo>
                      <a:pt x="411" y="485"/>
                    </a:lnTo>
                    <a:lnTo>
                      <a:pt x="394" y="483"/>
                    </a:lnTo>
                    <a:lnTo>
                      <a:pt x="378" y="481"/>
                    </a:lnTo>
                    <a:lnTo>
                      <a:pt x="359" y="481"/>
                    </a:lnTo>
                    <a:lnTo>
                      <a:pt x="342" y="483"/>
                    </a:lnTo>
                    <a:lnTo>
                      <a:pt x="332" y="487"/>
                    </a:lnTo>
                    <a:lnTo>
                      <a:pt x="327" y="494"/>
                    </a:lnTo>
                    <a:lnTo>
                      <a:pt x="323" y="517"/>
                    </a:lnTo>
                    <a:lnTo>
                      <a:pt x="315" y="544"/>
                    </a:lnTo>
                    <a:lnTo>
                      <a:pt x="296" y="567"/>
                    </a:lnTo>
                    <a:lnTo>
                      <a:pt x="271" y="571"/>
                    </a:lnTo>
                    <a:lnTo>
                      <a:pt x="254" y="567"/>
                    </a:lnTo>
                    <a:lnTo>
                      <a:pt x="231" y="565"/>
                    </a:lnTo>
                    <a:lnTo>
                      <a:pt x="206" y="567"/>
                    </a:lnTo>
                    <a:lnTo>
                      <a:pt x="179" y="569"/>
                    </a:lnTo>
                    <a:lnTo>
                      <a:pt x="153" y="573"/>
                    </a:lnTo>
                    <a:lnTo>
                      <a:pt x="128" y="582"/>
                    </a:lnTo>
                    <a:lnTo>
                      <a:pt x="109" y="594"/>
                    </a:lnTo>
                    <a:lnTo>
                      <a:pt x="95" y="609"/>
                    </a:lnTo>
                    <a:lnTo>
                      <a:pt x="84" y="624"/>
                    </a:lnTo>
                    <a:lnTo>
                      <a:pt x="74" y="636"/>
                    </a:lnTo>
                    <a:lnTo>
                      <a:pt x="65" y="647"/>
                    </a:lnTo>
                    <a:lnTo>
                      <a:pt x="55" y="657"/>
                    </a:lnTo>
                    <a:lnTo>
                      <a:pt x="47" y="665"/>
                    </a:lnTo>
                    <a:lnTo>
                      <a:pt x="38" y="674"/>
                    </a:lnTo>
                    <a:lnTo>
                      <a:pt x="30" y="682"/>
                    </a:lnTo>
                    <a:lnTo>
                      <a:pt x="24" y="693"/>
                    </a:lnTo>
                    <a:lnTo>
                      <a:pt x="17" y="703"/>
                    </a:lnTo>
                    <a:lnTo>
                      <a:pt x="11" y="712"/>
                    </a:lnTo>
                    <a:lnTo>
                      <a:pt x="5" y="722"/>
                    </a:lnTo>
                    <a:lnTo>
                      <a:pt x="0" y="732"/>
                    </a:lnTo>
                    <a:lnTo>
                      <a:pt x="2031" y="7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20399980" lon="0" rev="0"/>
                </a:camera>
                <a:lightRig rig="legacyFlat3" dir="t"/>
              </a:scene3d>
              <a:sp3d extrusionH="941402" prstMaterial="legacyPlastic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147" name="Freeform 24"/>
              <p:cNvSpPr>
                <a:spLocks/>
              </p:cNvSpPr>
              <p:nvPr/>
            </p:nvSpPr>
            <p:spPr bwMode="auto">
              <a:xfrm>
                <a:off x="4284512" y="3292662"/>
                <a:ext cx="3444581" cy="1129073"/>
              </a:xfrm>
              <a:custGeom>
                <a:avLst/>
                <a:gdLst>
                  <a:gd name="T0" fmla="*/ 2147483647 w 2169"/>
                  <a:gd name="T1" fmla="*/ 2147483647 h 731"/>
                  <a:gd name="T2" fmla="*/ 2147483647 w 2169"/>
                  <a:gd name="T3" fmla="*/ 2147483647 h 731"/>
                  <a:gd name="T4" fmla="*/ 2147483647 w 2169"/>
                  <a:gd name="T5" fmla="*/ 2147483647 h 731"/>
                  <a:gd name="T6" fmla="*/ 2147483647 w 2169"/>
                  <a:gd name="T7" fmla="*/ 2147483647 h 731"/>
                  <a:gd name="T8" fmla="*/ 2147483647 w 2169"/>
                  <a:gd name="T9" fmla="*/ 2147483647 h 731"/>
                  <a:gd name="T10" fmla="*/ 2147483647 w 2169"/>
                  <a:gd name="T11" fmla="*/ 2147483647 h 731"/>
                  <a:gd name="T12" fmla="*/ 2147483647 w 2169"/>
                  <a:gd name="T13" fmla="*/ 2147483647 h 731"/>
                  <a:gd name="T14" fmla="*/ 2147483647 w 2169"/>
                  <a:gd name="T15" fmla="*/ 2147483647 h 731"/>
                  <a:gd name="T16" fmla="*/ 2147483647 w 2169"/>
                  <a:gd name="T17" fmla="*/ 2147483647 h 731"/>
                  <a:gd name="T18" fmla="*/ 2147483647 w 2169"/>
                  <a:gd name="T19" fmla="*/ 2147483647 h 731"/>
                  <a:gd name="T20" fmla="*/ 2147483647 w 2169"/>
                  <a:gd name="T21" fmla="*/ 2147483647 h 731"/>
                  <a:gd name="T22" fmla="*/ 2147483647 w 2169"/>
                  <a:gd name="T23" fmla="*/ 2147483647 h 731"/>
                  <a:gd name="T24" fmla="*/ 2147483647 w 2169"/>
                  <a:gd name="T25" fmla="*/ 2147483647 h 731"/>
                  <a:gd name="T26" fmla="*/ 2147483647 w 2169"/>
                  <a:gd name="T27" fmla="*/ 2147483647 h 731"/>
                  <a:gd name="T28" fmla="*/ 2147483647 w 2169"/>
                  <a:gd name="T29" fmla="*/ 2147483647 h 731"/>
                  <a:gd name="T30" fmla="*/ 2147483647 w 2169"/>
                  <a:gd name="T31" fmla="*/ 2147483647 h 731"/>
                  <a:gd name="T32" fmla="*/ 2147483647 w 2169"/>
                  <a:gd name="T33" fmla="*/ 2147483647 h 731"/>
                  <a:gd name="T34" fmla="*/ 2147483647 w 2169"/>
                  <a:gd name="T35" fmla="*/ 2147483647 h 731"/>
                  <a:gd name="T36" fmla="*/ 2147483647 w 2169"/>
                  <a:gd name="T37" fmla="*/ 2147483647 h 731"/>
                  <a:gd name="T38" fmla="*/ 2147483647 w 2169"/>
                  <a:gd name="T39" fmla="*/ 2147483647 h 731"/>
                  <a:gd name="T40" fmla="*/ 2147483647 w 2169"/>
                  <a:gd name="T41" fmla="*/ 2147483647 h 731"/>
                  <a:gd name="T42" fmla="*/ 2147483647 w 2169"/>
                  <a:gd name="T43" fmla="*/ 2147483647 h 731"/>
                  <a:gd name="T44" fmla="*/ 2147483647 w 2169"/>
                  <a:gd name="T45" fmla="*/ 2147483647 h 731"/>
                  <a:gd name="T46" fmla="*/ 2147483647 w 2169"/>
                  <a:gd name="T47" fmla="*/ 2147483647 h 731"/>
                  <a:gd name="T48" fmla="*/ 2147483647 w 2169"/>
                  <a:gd name="T49" fmla="*/ 2147483647 h 731"/>
                  <a:gd name="T50" fmla="*/ 2147483647 w 2169"/>
                  <a:gd name="T51" fmla="*/ 2147483647 h 731"/>
                  <a:gd name="T52" fmla="*/ 2147483647 w 2169"/>
                  <a:gd name="T53" fmla="*/ 2147483647 h 731"/>
                  <a:gd name="T54" fmla="*/ 2147483647 w 2169"/>
                  <a:gd name="T55" fmla="*/ 2147483647 h 731"/>
                  <a:gd name="T56" fmla="*/ 2147483647 w 2169"/>
                  <a:gd name="T57" fmla="*/ 2147483647 h 731"/>
                  <a:gd name="T58" fmla="*/ 2147483647 w 2169"/>
                  <a:gd name="T59" fmla="*/ 2147483647 h 731"/>
                  <a:gd name="T60" fmla="*/ 2147483647 w 2169"/>
                  <a:gd name="T61" fmla="*/ 2147483647 h 731"/>
                  <a:gd name="T62" fmla="*/ 2147483647 w 2169"/>
                  <a:gd name="T63" fmla="*/ 2147483647 h 731"/>
                  <a:gd name="T64" fmla="*/ 2147483647 w 2169"/>
                  <a:gd name="T65" fmla="*/ 2147483647 h 731"/>
                  <a:gd name="T66" fmla="*/ 2147483647 w 2169"/>
                  <a:gd name="T67" fmla="*/ 2147483647 h 731"/>
                  <a:gd name="T68" fmla="*/ 2147483647 w 2169"/>
                  <a:gd name="T69" fmla="*/ 2147483647 h 731"/>
                  <a:gd name="T70" fmla="*/ 2147483647 w 2169"/>
                  <a:gd name="T71" fmla="*/ 2147483647 h 731"/>
                  <a:gd name="T72" fmla="*/ 2147483647 w 2169"/>
                  <a:gd name="T73" fmla="*/ 2147483647 h 731"/>
                  <a:gd name="T74" fmla="*/ 2147483647 w 2169"/>
                  <a:gd name="T75" fmla="*/ 2147483647 h 731"/>
                  <a:gd name="T76" fmla="*/ 2147483647 w 2169"/>
                  <a:gd name="T77" fmla="*/ 2147483647 h 731"/>
                  <a:gd name="T78" fmla="*/ 2147483647 w 2169"/>
                  <a:gd name="T79" fmla="*/ 2147483647 h 731"/>
                  <a:gd name="T80" fmla="*/ 2147483647 w 2169"/>
                  <a:gd name="T81" fmla="*/ 2147483647 h 731"/>
                  <a:gd name="T82" fmla="*/ 2147483647 w 2169"/>
                  <a:gd name="T83" fmla="*/ 2147483647 h 731"/>
                  <a:gd name="T84" fmla="*/ 2147483647 w 2169"/>
                  <a:gd name="T85" fmla="*/ 2147483647 h 731"/>
                  <a:gd name="T86" fmla="*/ 2147483647 w 2169"/>
                  <a:gd name="T87" fmla="*/ 2147483647 h 731"/>
                  <a:gd name="T88" fmla="*/ 2147483647 w 2169"/>
                  <a:gd name="T89" fmla="*/ 2147483647 h 731"/>
                  <a:gd name="T90" fmla="*/ 2147483647 w 2169"/>
                  <a:gd name="T91" fmla="*/ 2147483647 h 731"/>
                  <a:gd name="T92" fmla="*/ 2147483647 w 2169"/>
                  <a:gd name="T93" fmla="*/ 2147483647 h 731"/>
                  <a:gd name="T94" fmla="*/ 2147483647 w 2169"/>
                  <a:gd name="T95" fmla="*/ 2147483647 h 731"/>
                  <a:gd name="T96" fmla="*/ 2147483647 w 2169"/>
                  <a:gd name="T97" fmla="*/ 2147483647 h 731"/>
                  <a:gd name="T98" fmla="*/ 2147483647 w 2169"/>
                  <a:gd name="T99" fmla="*/ 2147483647 h 731"/>
                  <a:gd name="T100" fmla="*/ 2147483647 w 2169"/>
                  <a:gd name="T101" fmla="*/ 2147483647 h 731"/>
                  <a:gd name="T102" fmla="*/ 2147483647 w 2169"/>
                  <a:gd name="T103" fmla="*/ 2147483647 h 731"/>
                  <a:gd name="T104" fmla="*/ 2147483647 w 2169"/>
                  <a:gd name="T105" fmla="*/ 2147483647 h 731"/>
                  <a:gd name="T106" fmla="*/ 2147483647 w 2169"/>
                  <a:gd name="T107" fmla="*/ 2147483647 h 731"/>
                  <a:gd name="T108" fmla="*/ 2147483647 w 2169"/>
                  <a:gd name="T109" fmla="*/ 2147483647 h 731"/>
                  <a:gd name="T110" fmla="*/ 2147483647 w 2169"/>
                  <a:gd name="T111" fmla="*/ 2147483647 h 731"/>
                  <a:gd name="T112" fmla="*/ 2147483647 w 2169"/>
                  <a:gd name="T113" fmla="*/ 2147483647 h 731"/>
                  <a:gd name="T114" fmla="*/ 2147483647 w 2169"/>
                  <a:gd name="T115" fmla="*/ 2147483647 h 731"/>
                  <a:gd name="T116" fmla="*/ 2147483647 w 2169"/>
                  <a:gd name="T117" fmla="*/ 2147483647 h 731"/>
                  <a:gd name="T118" fmla="*/ 2147483647 w 2169"/>
                  <a:gd name="T119" fmla="*/ 2147483647 h 731"/>
                  <a:gd name="T120" fmla="*/ 2147483647 w 2169"/>
                  <a:gd name="T121" fmla="*/ 2147483647 h 731"/>
                  <a:gd name="T122" fmla="*/ 2147483647 w 2169"/>
                  <a:gd name="T123" fmla="*/ 2147483647 h 73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9"/>
                  <a:gd name="T187" fmla="*/ 0 h 731"/>
                  <a:gd name="T188" fmla="*/ 2169 w 2169"/>
                  <a:gd name="T189" fmla="*/ 731 h 73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9" h="731">
                    <a:moveTo>
                      <a:pt x="138" y="0"/>
                    </a:moveTo>
                    <a:lnTo>
                      <a:pt x="132" y="13"/>
                    </a:lnTo>
                    <a:lnTo>
                      <a:pt x="126" y="24"/>
                    </a:lnTo>
                    <a:lnTo>
                      <a:pt x="122" y="32"/>
                    </a:lnTo>
                    <a:lnTo>
                      <a:pt x="118" y="36"/>
                    </a:lnTo>
                    <a:lnTo>
                      <a:pt x="107" y="42"/>
                    </a:lnTo>
                    <a:lnTo>
                      <a:pt x="94" y="42"/>
                    </a:lnTo>
                    <a:lnTo>
                      <a:pt x="80" y="42"/>
                    </a:lnTo>
                    <a:lnTo>
                      <a:pt x="65" y="38"/>
                    </a:lnTo>
                    <a:lnTo>
                      <a:pt x="50" y="34"/>
                    </a:lnTo>
                    <a:lnTo>
                      <a:pt x="38" y="30"/>
                    </a:lnTo>
                    <a:lnTo>
                      <a:pt x="30" y="28"/>
                    </a:lnTo>
                    <a:lnTo>
                      <a:pt x="27" y="26"/>
                    </a:lnTo>
                    <a:lnTo>
                      <a:pt x="23" y="30"/>
                    </a:lnTo>
                    <a:lnTo>
                      <a:pt x="15" y="42"/>
                    </a:lnTo>
                    <a:lnTo>
                      <a:pt x="4" y="59"/>
                    </a:lnTo>
                    <a:lnTo>
                      <a:pt x="0" y="76"/>
                    </a:lnTo>
                    <a:lnTo>
                      <a:pt x="4" y="97"/>
                    </a:lnTo>
                    <a:lnTo>
                      <a:pt x="13" y="124"/>
                    </a:lnTo>
                    <a:lnTo>
                      <a:pt x="23" y="149"/>
                    </a:lnTo>
                    <a:lnTo>
                      <a:pt x="34" y="164"/>
                    </a:lnTo>
                    <a:lnTo>
                      <a:pt x="40" y="168"/>
                    </a:lnTo>
                    <a:lnTo>
                      <a:pt x="46" y="172"/>
                    </a:lnTo>
                    <a:lnTo>
                      <a:pt x="57" y="174"/>
                    </a:lnTo>
                    <a:lnTo>
                      <a:pt x="67" y="176"/>
                    </a:lnTo>
                    <a:lnTo>
                      <a:pt x="80" y="174"/>
                    </a:lnTo>
                    <a:lnTo>
                      <a:pt x="90" y="172"/>
                    </a:lnTo>
                    <a:lnTo>
                      <a:pt x="101" y="166"/>
                    </a:lnTo>
                    <a:lnTo>
                      <a:pt x="111" y="158"/>
                    </a:lnTo>
                    <a:lnTo>
                      <a:pt x="120" y="145"/>
                    </a:lnTo>
                    <a:lnTo>
                      <a:pt x="132" y="130"/>
                    </a:lnTo>
                    <a:lnTo>
                      <a:pt x="145" y="111"/>
                    </a:lnTo>
                    <a:lnTo>
                      <a:pt x="159" y="93"/>
                    </a:lnTo>
                    <a:lnTo>
                      <a:pt x="174" y="76"/>
                    </a:lnTo>
                    <a:lnTo>
                      <a:pt x="189" y="61"/>
                    </a:lnTo>
                    <a:lnTo>
                      <a:pt x="203" y="49"/>
                    </a:lnTo>
                    <a:lnTo>
                      <a:pt x="216" y="42"/>
                    </a:lnTo>
                    <a:lnTo>
                      <a:pt x="229" y="38"/>
                    </a:lnTo>
                    <a:lnTo>
                      <a:pt x="241" y="38"/>
                    </a:lnTo>
                    <a:lnTo>
                      <a:pt x="254" y="36"/>
                    </a:lnTo>
                    <a:lnTo>
                      <a:pt x="266" y="38"/>
                    </a:lnTo>
                    <a:lnTo>
                      <a:pt x="279" y="40"/>
                    </a:lnTo>
                    <a:lnTo>
                      <a:pt x="291" y="44"/>
                    </a:lnTo>
                    <a:lnTo>
                      <a:pt x="302" y="51"/>
                    </a:lnTo>
                    <a:lnTo>
                      <a:pt x="310" y="59"/>
                    </a:lnTo>
                    <a:lnTo>
                      <a:pt x="319" y="70"/>
                    </a:lnTo>
                    <a:lnTo>
                      <a:pt x="329" y="82"/>
                    </a:lnTo>
                    <a:lnTo>
                      <a:pt x="340" y="97"/>
                    </a:lnTo>
                    <a:lnTo>
                      <a:pt x="350" y="111"/>
                    </a:lnTo>
                    <a:lnTo>
                      <a:pt x="361" y="124"/>
                    </a:lnTo>
                    <a:lnTo>
                      <a:pt x="369" y="137"/>
                    </a:lnTo>
                    <a:lnTo>
                      <a:pt x="373" y="145"/>
                    </a:lnTo>
                    <a:lnTo>
                      <a:pt x="375" y="147"/>
                    </a:lnTo>
                    <a:lnTo>
                      <a:pt x="388" y="109"/>
                    </a:lnTo>
                    <a:lnTo>
                      <a:pt x="432" y="97"/>
                    </a:lnTo>
                    <a:lnTo>
                      <a:pt x="449" y="164"/>
                    </a:lnTo>
                    <a:lnTo>
                      <a:pt x="451" y="160"/>
                    </a:lnTo>
                    <a:lnTo>
                      <a:pt x="459" y="149"/>
                    </a:lnTo>
                    <a:lnTo>
                      <a:pt x="472" y="132"/>
                    </a:lnTo>
                    <a:lnTo>
                      <a:pt x="486" y="114"/>
                    </a:lnTo>
                    <a:lnTo>
                      <a:pt x="505" y="88"/>
                    </a:lnTo>
                    <a:lnTo>
                      <a:pt x="522" y="59"/>
                    </a:lnTo>
                    <a:lnTo>
                      <a:pt x="535" y="36"/>
                    </a:lnTo>
                    <a:lnTo>
                      <a:pt x="541" y="26"/>
                    </a:lnTo>
                    <a:lnTo>
                      <a:pt x="545" y="28"/>
                    </a:lnTo>
                    <a:lnTo>
                      <a:pt x="555" y="30"/>
                    </a:lnTo>
                    <a:lnTo>
                      <a:pt x="568" y="36"/>
                    </a:lnTo>
                    <a:lnTo>
                      <a:pt x="581" y="42"/>
                    </a:lnTo>
                    <a:lnTo>
                      <a:pt x="589" y="47"/>
                    </a:lnTo>
                    <a:lnTo>
                      <a:pt x="597" y="49"/>
                    </a:lnTo>
                    <a:lnTo>
                      <a:pt x="610" y="53"/>
                    </a:lnTo>
                    <a:lnTo>
                      <a:pt x="620" y="55"/>
                    </a:lnTo>
                    <a:lnTo>
                      <a:pt x="631" y="57"/>
                    </a:lnTo>
                    <a:lnTo>
                      <a:pt x="639" y="57"/>
                    </a:lnTo>
                    <a:lnTo>
                      <a:pt x="646" y="59"/>
                    </a:lnTo>
                    <a:lnTo>
                      <a:pt x="648" y="59"/>
                    </a:lnTo>
                    <a:lnTo>
                      <a:pt x="656" y="61"/>
                    </a:lnTo>
                    <a:lnTo>
                      <a:pt x="673" y="65"/>
                    </a:lnTo>
                    <a:lnTo>
                      <a:pt x="694" y="72"/>
                    </a:lnTo>
                    <a:lnTo>
                      <a:pt x="708" y="80"/>
                    </a:lnTo>
                    <a:lnTo>
                      <a:pt x="719" y="93"/>
                    </a:lnTo>
                    <a:lnTo>
                      <a:pt x="734" y="109"/>
                    </a:lnTo>
                    <a:lnTo>
                      <a:pt x="746" y="124"/>
                    </a:lnTo>
                    <a:lnTo>
                      <a:pt x="752" y="130"/>
                    </a:lnTo>
                    <a:lnTo>
                      <a:pt x="736" y="132"/>
                    </a:lnTo>
                    <a:lnTo>
                      <a:pt x="721" y="135"/>
                    </a:lnTo>
                    <a:lnTo>
                      <a:pt x="706" y="137"/>
                    </a:lnTo>
                    <a:lnTo>
                      <a:pt x="694" y="137"/>
                    </a:lnTo>
                    <a:lnTo>
                      <a:pt x="681" y="137"/>
                    </a:lnTo>
                    <a:lnTo>
                      <a:pt x="669" y="137"/>
                    </a:lnTo>
                    <a:lnTo>
                      <a:pt x="658" y="135"/>
                    </a:lnTo>
                    <a:lnTo>
                      <a:pt x="648" y="130"/>
                    </a:lnTo>
                    <a:lnTo>
                      <a:pt x="635" y="126"/>
                    </a:lnTo>
                    <a:lnTo>
                      <a:pt x="623" y="126"/>
                    </a:lnTo>
                    <a:lnTo>
                      <a:pt x="610" y="126"/>
                    </a:lnTo>
                    <a:lnTo>
                      <a:pt x="597" y="126"/>
                    </a:lnTo>
                    <a:lnTo>
                      <a:pt x="583" y="128"/>
                    </a:lnTo>
                    <a:lnTo>
                      <a:pt x="570" y="132"/>
                    </a:lnTo>
                    <a:lnTo>
                      <a:pt x="558" y="137"/>
                    </a:lnTo>
                    <a:lnTo>
                      <a:pt x="547" y="141"/>
                    </a:lnTo>
                    <a:lnTo>
                      <a:pt x="530" y="158"/>
                    </a:lnTo>
                    <a:lnTo>
                      <a:pt x="518" y="176"/>
                    </a:lnTo>
                    <a:lnTo>
                      <a:pt x="511" y="195"/>
                    </a:lnTo>
                    <a:lnTo>
                      <a:pt x="509" y="202"/>
                    </a:lnTo>
                    <a:lnTo>
                      <a:pt x="516" y="204"/>
                    </a:lnTo>
                    <a:lnTo>
                      <a:pt x="530" y="208"/>
                    </a:lnTo>
                    <a:lnTo>
                      <a:pt x="551" y="214"/>
                    </a:lnTo>
                    <a:lnTo>
                      <a:pt x="570" y="218"/>
                    </a:lnTo>
                    <a:lnTo>
                      <a:pt x="583" y="225"/>
                    </a:lnTo>
                    <a:lnTo>
                      <a:pt x="591" y="231"/>
                    </a:lnTo>
                    <a:lnTo>
                      <a:pt x="595" y="243"/>
                    </a:lnTo>
                    <a:lnTo>
                      <a:pt x="597" y="258"/>
                    </a:lnTo>
                    <a:lnTo>
                      <a:pt x="593" y="275"/>
                    </a:lnTo>
                    <a:lnTo>
                      <a:pt x="587" y="294"/>
                    </a:lnTo>
                    <a:lnTo>
                      <a:pt x="579" y="306"/>
                    </a:lnTo>
                    <a:lnTo>
                      <a:pt x="574" y="313"/>
                    </a:lnTo>
                    <a:lnTo>
                      <a:pt x="587" y="323"/>
                    </a:lnTo>
                    <a:lnTo>
                      <a:pt x="604" y="338"/>
                    </a:lnTo>
                    <a:lnTo>
                      <a:pt x="618" y="356"/>
                    </a:lnTo>
                    <a:lnTo>
                      <a:pt x="625" y="369"/>
                    </a:lnTo>
                    <a:lnTo>
                      <a:pt x="641" y="377"/>
                    </a:lnTo>
                    <a:lnTo>
                      <a:pt x="654" y="394"/>
                    </a:lnTo>
                    <a:lnTo>
                      <a:pt x="664" y="413"/>
                    </a:lnTo>
                    <a:lnTo>
                      <a:pt x="669" y="430"/>
                    </a:lnTo>
                    <a:lnTo>
                      <a:pt x="673" y="440"/>
                    </a:lnTo>
                    <a:lnTo>
                      <a:pt x="679" y="457"/>
                    </a:lnTo>
                    <a:lnTo>
                      <a:pt x="690" y="476"/>
                    </a:lnTo>
                    <a:lnTo>
                      <a:pt x="700" y="499"/>
                    </a:lnTo>
                    <a:lnTo>
                      <a:pt x="713" y="522"/>
                    </a:lnTo>
                    <a:lnTo>
                      <a:pt x="723" y="541"/>
                    </a:lnTo>
                    <a:lnTo>
                      <a:pt x="734" y="555"/>
                    </a:lnTo>
                    <a:lnTo>
                      <a:pt x="740" y="562"/>
                    </a:lnTo>
                    <a:lnTo>
                      <a:pt x="755" y="568"/>
                    </a:lnTo>
                    <a:lnTo>
                      <a:pt x="771" y="581"/>
                    </a:lnTo>
                    <a:lnTo>
                      <a:pt x="788" y="593"/>
                    </a:lnTo>
                    <a:lnTo>
                      <a:pt x="799" y="599"/>
                    </a:lnTo>
                    <a:lnTo>
                      <a:pt x="805" y="599"/>
                    </a:lnTo>
                    <a:lnTo>
                      <a:pt x="811" y="599"/>
                    </a:lnTo>
                    <a:lnTo>
                      <a:pt x="822" y="595"/>
                    </a:lnTo>
                    <a:lnTo>
                      <a:pt x="830" y="591"/>
                    </a:lnTo>
                    <a:lnTo>
                      <a:pt x="840" y="587"/>
                    </a:lnTo>
                    <a:lnTo>
                      <a:pt x="849" y="581"/>
                    </a:lnTo>
                    <a:lnTo>
                      <a:pt x="857" y="572"/>
                    </a:lnTo>
                    <a:lnTo>
                      <a:pt x="861" y="564"/>
                    </a:lnTo>
                    <a:lnTo>
                      <a:pt x="866" y="555"/>
                    </a:lnTo>
                    <a:lnTo>
                      <a:pt x="872" y="543"/>
                    </a:lnTo>
                    <a:lnTo>
                      <a:pt x="882" y="530"/>
                    </a:lnTo>
                    <a:lnTo>
                      <a:pt x="891" y="516"/>
                    </a:lnTo>
                    <a:lnTo>
                      <a:pt x="901" y="503"/>
                    </a:lnTo>
                    <a:lnTo>
                      <a:pt x="912" y="490"/>
                    </a:lnTo>
                    <a:lnTo>
                      <a:pt x="922" y="482"/>
                    </a:lnTo>
                    <a:lnTo>
                      <a:pt x="931" y="476"/>
                    </a:lnTo>
                    <a:lnTo>
                      <a:pt x="947" y="467"/>
                    </a:lnTo>
                    <a:lnTo>
                      <a:pt x="964" y="457"/>
                    </a:lnTo>
                    <a:lnTo>
                      <a:pt x="975" y="449"/>
                    </a:lnTo>
                    <a:lnTo>
                      <a:pt x="979" y="444"/>
                    </a:lnTo>
                    <a:lnTo>
                      <a:pt x="956" y="438"/>
                    </a:lnTo>
                    <a:lnTo>
                      <a:pt x="933" y="432"/>
                    </a:lnTo>
                    <a:lnTo>
                      <a:pt x="910" y="426"/>
                    </a:lnTo>
                    <a:lnTo>
                      <a:pt x="887" y="419"/>
                    </a:lnTo>
                    <a:lnTo>
                      <a:pt x="866" y="411"/>
                    </a:lnTo>
                    <a:lnTo>
                      <a:pt x="847" y="403"/>
                    </a:lnTo>
                    <a:lnTo>
                      <a:pt x="832" y="394"/>
                    </a:lnTo>
                    <a:lnTo>
                      <a:pt x="822" y="384"/>
                    </a:lnTo>
                    <a:lnTo>
                      <a:pt x="811" y="363"/>
                    </a:lnTo>
                    <a:lnTo>
                      <a:pt x="809" y="344"/>
                    </a:lnTo>
                    <a:lnTo>
                      <a:pt x="817" y="327"/>
                    </a:lnTo>
                    <a:lnTo>
                      <a:pt x="832" y="315"/>
                    </a:lnTo>
                    <a:lnTo>
                      <a:pt x="849" y="313"/>
                    </a:lnTo>
                    <a:lnTo>
                      <a:pt x="863" y="319"/>
                    </a:lnTo>
                    <a:lnTo>
                      <a:pt x="876" y="331"/>
                    </a:lnTo>
                    <a:lnTo>
                      <a:pt x="884" y="344"/>
                    </a:lnTo>
                    <a:lnTo>
                      <a:pt x="889" y="350"/>
                    </a:lnTo>
                    <a:lnTo>
                      <a:pt x="893" y="356"/>
                    </a:lnTo>
                    <a:lnTo>
                      <a:pt x="901" y="365"/>
                    </a:lnTo>
                    <a:lnTo>
                      <a:pt x="910" y="373"/>
                    </a:lnTo>
                    <a:lnTo>
                      <a:pt x="918" y="382"/>
                    </a:lnTo>
                    <a:lnTo>
                      <a:pt x="928" y="388"/>
                    </a:lnTo>
                    <a:lnTo>
                      <a:pt x="939" y="390"/>
                    </a:lnTo>
                    <a:lnTo>
                      <a:pt x="951" y="390"/>
                    </a:lnTo>
                    <a:lnTo>
                      <a:pt x="966" y="390"/>
                    </a:lnTo>
                    <a:lnTo>
                      <a:pt x="985" y="390"/>
                    </a:lnTo>
                    <a:lnTo>
                      <a:pt x="1006" y="394"/>
                    </a:lnTo>
                    <a:lnTo>
                      <a:pt x="1029" y="400"/>
                    </a:lnTo>
                    <a:lnTo>
                      <a:pt x="1050" y="409"/>
                    </a:lnTo>
                    <a:lnTo>
                      <a:pt x="1071" y="417"/>
                    </a:lnTo>
                    <a:lnTo>
                      <a:pt x="1090" y="426"/>
                    </a:lnTo>
                    <a:lnTo>
                      <a:pt x="1102" y="436"/>
                    </a:lnTo>
                    <a:lnTo>
                      <a:pt x="1113" y="447"/>
                    </a:lnTo>
                    <a:lnTo>
                      <a:pt x="1125" y="455"/>
                    </a:lnTo>
                    <a:lnTo>
                      <a:pt x="1138" y="463"/>
                    </a:lnTo>
                    <a:lnTo>
                      <a:pt x="1151" y="470"/>
                    </a:lnTo>
                    <a:lnTo>
                      <a:pt x="1163" y="476"/>
                    </a:lnTo>
                    <a:lnTo>
                      <a:pt x="1171" y="484"/>
                    </a:lnTo>
                    <a:lnTo>
                      <a:pt x="1178" y="493"/>
                    </a:lnTo>
                    <a:lnTo>
                      <a:pt x="1182" y="503"/>
                    </a:lnTo>
                    <a:lnTo>
                      <a:pt x="1186" y="528"/>
                    </a:lnTo>
                    <a:lnTo>
                      <a:pt x="1190" y="551"/>
                    </a:lnTo>
                    <a:lnTo>
                      <a:pt x="1197" y="576"/>
                    </a:lnTo>
                    <a:lnTo>
                      <a:pt x="1207" y="595"/>
                    </a:lnTo>
                    <a:lnTo>
                      <a:pt x="1220" y="614"/>
                    </a:lnTo>
                    <a:lnTo>
                      <a:pt x="1232" y="637"/>
                    </a:lnTo>
                    <a:lnTo>
                      <a:pt x="1247" y="660"/>
                    </a:lnTo>
                    <a:lnTo>
                      <a:pt x="1262" y="677"/>
                    </a:lnTo>
                    <a:lnTo>
                      <a:pt x="1276" y="685"/>
                    </a:lnTo>
                    <a:lnTo>
                      <a:pt x="1287" y="687"/>
                    </a:lnTo>
                    <a:lnTo>
                      <a:pt x="1293" y="677"/>
                    </a:lnTo>
                    <a:lnTo>
                      <a:pt x="1295" y="648"/>
                    </a:lnTo>
                    <a:lnTo>
                      <a:pt x="1297" y="610"/>
                    </a:lnTo>
                    <a:lnTo>
                      <a:pt x="1306" y="572"/>
                    </a:lnTo>
                    <a:lnTo>
                      <a:pt x="1320" y="543"/>
                    </a:lnTo>
                    <a:lnTo>
                      <a:pt x="1345" y="518"/>
                    </a:lnTo>
                    <a:lnTo>
                      <a:pt x="1360" y="507"/>
                    </a:lnTo>
                    <a:lnTo>
                      <a:pt x="1373" y="499"/>
                    </a:lnTo>
                    <a:lnTo>
                      <a:pt x="1385" y="490"/>
                    </a:lnTo>
                    <a:lnTo>
                      <a:pt x="1398" y="484"/>
                    </a:lnTo>
                    <a:lnTo>
                      <a:pt x="1408" y="478"/>
                    </a:lnTo>
                    <a:lnTo>
                      <a:pt x="1419" y="474"/>
                    </a:lnTo>
                    <a:lnTo>
                      <a:pt x="1427" y="470"/>
                    </a:lnTo>
                    <a:lnTo>
                      <a:pt x="1433" y="465"/>
                    </a:lnTo>
                    <a:lnTo>
                      <a:pt x="1450" y="453"/>
                    </a:lnTo>
                    <a:lnTo>
                      <a:pt x="1469" y="436"/>
                    </a:lnTo>
                    <a:lnTo>
                      <a:pt x="1484" y="430"/>
                    </a:lnTo>
                    <a:lnTo>
                      <a:pt x="1488" y="451"/>
                    </a:lnTo>
                    <a:lnTo>
                      <a:pt x="1486" y="484"/>
                    </a:lnTo>
                    <a:lnTo>
                      <a:pt x="1486" y="509"/>
                    </a:lnTo>
                    <a:lnTo>
                      <a:pt x="1492" y="532"/>
                    </a:lnTo>
                    <a:lnTo>
                      <a:pt x="1509" y="555"/>
                    </a:lnTo>
                    <a:lnTo>
                      <a:pt x="1526" y="581"/>
                    </a:lnTo>
                    <a:lnTo>
                      <a:pt x="1538" y="606"/>
                    </a:lnTo>
                    <a:lnTo>
                      <a:pt x="1547" y="631"/>
                    </a:lnTo>
                    <a:lnTo>
                      <a:pt x="1553" y="650"/>
                    </a:lnTo>
                    <a:lnTo>
                      <a:pt x="1557" y="671"/>
                    </a:lnTo>
                    <a:lnTo>
                      <a:pt x="1559" y="694"/>
                    </a:lnTo>
                    <a:lnTo>
                      <a:pt x="1563" y="712"/>
                    </a:lnTo>
                    <a:lnTo>
                      <a:pt x="1563" y="721"/>
                    </a:lnTo>
                    <a:lnTo>
                      <a:pt x="1601" y="694"/>
                    </a:lnTo>
                    <a:lnTo>
                      <a:pt x="1605" y="702"/>
                    </a:lnTo>
                    <a:lnTo>
                      <a:pt x="1616" y="717"/>
                    </a:lnTo>
                    <a:lnTo>
                      <a:pt x="1628" y="731"/>
                    </a:lnTo>
                    <a:lnTo>
                      <a:pt x="1641" y="731"/>
                    </a:lnTo>
                    <a:lnTo>
                      <a:pt x="1643" y="717"/>
                    </a:lnTo>
                    <a:lnTo>
                      <a:pt x="1635" y="694"/>
                    </a:lnTo>
                    <a:lnTo>
                      <a:pt x="1624" y="671"/>
                    </a:lnTo>
                    <a:lnTo>
                      <a:pt x="1624" y="650"/>
                    </a:lnTo>
                    <a:lnTo>
                      <a:pt x="1632" y="637"/>
                    </a:lnTo>
                    <a:lnTo>
                      <a:pt x="1643" y="633"/>
                    </a:lnTo>
                    <a:lnTo>
                      <a:pt x="1655" y="633"/>
                    </a:lnTo>
                    <a:lnTo>
                      <a:pt x="1668" y="633"/>
                    </a:lnTo>
                    <a:lnTo>
                      <a:pt x="1683" y="629"/>
                    </a:lnTo>
                    <a:lnTo>
                      <a:pt x="1699" y="620"/>
                    </a:lnTo>
                    <a:lnTo>
                      <a:pt x="1714" y="608"/>
                    </a:lnTo>
                    <a:lnTo>
                      <a:pt x="1729" y="595"/>
                    </a:lnTo>
                    <a:lnTo>
                      <a:pt x="1733" y="583"/>
                    </a:lnTo>
                    <a:lnTo>
                      <a:pt x="1727" y="570"/>
                    </a:lnTo>
                    <a:lnTo>
                      <a:pt x="1716" y="558"/>
                    </a:lnTo>
                    <a:lnTo>
                      <a:pt x="1712" y="545"/>
                    </a:lnTo>
                    <a:lnTo>
                      <a:pt x="1706" y="532"/>
                    </a:lnTo>
                    <a:lnTo>
                      <a:pt x="1695" y="522"/>
                    </a:lnTo>
                    <a:lnTo>
                      <a:pt x="1685" y="514"/>
                    </a:lnTo>
                    <a:lnTo>
                      <a:pt x="1685" y="501"/>
                    </a:lnTo>
                    <a:lnTo>
                      <a:pt x="1691" y="495"/>
                    </a:lnTo>
                    <a:lnTo>
                      <a:pt x="1702" y="486"/>
                    </a:lnTo>
                    <a:lnTo>
                      <a:pt x="1716" y="480"/>
                    </a:lnTo>
                    <a:lnTo>
                      <a:pt x="1731" y="472"/>
                    </a:lnTo>
                    <a:lnTo>
                      <a:pt x="1750" y="463"/>
                    </a:lnTo>
                    <a:lnTo>
                      <a:pt x="1767" y="457"/>
                    </a:lnTo>
                    <a:lnTo>
                      <a:pt x="1781" y="451"/>
                    </a:lnTo>
                    <a:lnTo>
                      <a:pt x="1796" y="444"/>
                    </a:lnTo>
                    <a:lnTo>
                      <a:pt x="1806" y="440"/>
                    </a:lnTo>
                    <a:lnTo>
                      <a:pt x="1819" y="432"/>
                    </a:lnTo>
                    <a:lnTo>
                      <a:pt x="1829" y="426"/>
                    </a:lnTo>
                    <a:lnTo>
                      <a:pt x="1842" y="415"/>
                    </a:lnTo>
                    <a:lnTo>
                      <a:pt x="1852" y="407"/>
                    </a:lnTo>
                    <a:lnTo>
                      <a:pt x="1865" y="396"/>
                    </a:lnTo>
                    <a:lnTo>
                      <a:pt x="1875" y="388"/>
                    </a:lnTo>
                    <a:lnTo>
                      <a:pt x="1886" y="380"/>
                    </a:lnTo>
                    <a:lnTo>
                      <a:pt x="1903" y="359"/>
                    </a:lnTo>
                    <a:lnTo>
                      <a:pt x="1911" y="333"/>
                    </a:lnTo>
                    <a:lnTo>
                      <a:pt x="1909" y="308"/>
                    </a:lnTo>
                    <a:lnTo>
                      <a:pt x="1903" y="285"/>
                    </a:lnTo>
                    <a:lnTo>
                      <a:pt x="1896" y="266"/>
                    </a:lnTo>
                    <a:lnTo>
                      <a:pt x="1896" y="245"/>
                    </a:lnTo>
                    <a:lnTo>
                      <a:pt x="1903" y="227"/>
                    </a:lnTo>
                    <a:lnTo>
                      <a:pt x="1915" y="208"/>
                    </a:lnTo>
                    <a:lnTo>
                      <a:pt x="1924" y="197"/>
                    </a:lnTo>
                    <a:lnTo>
                      <a:pt x="1932" y="185"/>
                    </a:lnTo>
                    <a:lnTo>
                      <a:pt x="1943" y="174"/>
                    </a:lnTo>
                    <a:lnTo>
                      <a:pt x="1951" y="164"/>
                    </a:lnTo>
                    <a:lnTo>
                      <a:pt x="1961" y="158"/>
                    </a:lnTo>
                    <a:lnTo>
                      <a:pt x="1968" y="155"/>
                    </a:lnTo>
                    <a:lnTo>
                      <a:pt x="1976" y="160"/>
                    </a:lnTo>
                    <a:lnTo>
                      <a:pt x="1980" y="170"/>
                    </a:lnTo>
                    <a:lnTo>
                      <a:pt x="1987" y="202"/>
                    </a:lnTo>
                    <a:lnTo>
                      <a:pt x="1991" y="233"/>
                    </a:lnTo>
                    <a:lnTo>
                      <a:pt x="1993" y="258"/>
                    </a:lnTo>
                    <a:lnTo>
                      <a:pt x="1993" y="269"/>
                    </a:lnTo>
                    <a:lnTo>
                      <a:pt x="2016" y="248"/>
                    </a:lnTo>
                    <a:lnTo>
                      <a:pt x="2031" y="218"/>
                    </a:lnTo>
                    <a:lnTo>
                      <a:pt x="2039" y="189"/>
                    </a:lnTo>
                    <a:lnTo>
                      <a:pt x="2047" y="170"/>
                    </a:lnTo>
                    <a:lnTo>
                      <a:pt x="2060" y="151"/>
                    </a:lnTo>
                    <a:lnTo>
                      <a:pt x="2075" y="124"/>
                    </a:lnTo>
                    <a:lnTo>
                      <a:pt x="2093" y="97"/>
                    </a:lnTo>
                    <a:lnTo>
                      <a:pt x="2108" y="80"/>
                    </a:lnTo>
                    <a:lnTo>
                      <a:pt x="2121" y="68"/>
                    </a:lnTo>
                    <a:lnTo>
                      <a:pt x="2135" y="47"/>
                    </a:lnTo>
                    <a:lnTo>
                      <a:pt x="2150" y="26"/>
                    </a:lnTo>
                    <a:lnTo>
                      <a:pt x="2163" y="9"/>
                    </a:lnTo>
                    <a:lnTo>
                      <a:pt x="2165" y="7"/>
                    </a:lnTo>
                    <a:lnTo>
                      <a:pt x="2167" y="5"/>
                    </a:lnTo>
                    <a:lnTo>
                      <a:pt x="2167" y="3"/>
                    </a:lnTo>
                    <a:lnTo>
                      <a:pt x="2169" y="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20699957" lon="0" rev="0"/>
                </a:camera>
                <a:lightRig rig="legacyFlat3" dir="t"/>
              </a:scene3d>
              <a:sp3d extrusionH="941402" prstMaterial="legacyPlastic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2469318" y="4128269"/>
              <a:ext cx="1038612" cy="1912165"/>
              <a:chOff x="2469318" y="4128269"/>
              <a:chExt cx="1038612" cy="1912165"/>
            </a:xfrm>
          </p:grpSpPr>
          <p:sp>
            <p:nvSpPr>
              <p:cNvPr id="5139" name="Freeform 26"/>
              <p:cNvSpPr>
                <a:spLocks/>
              </p:cNvSpPr>
              <p:nvPr/>
            </p:nvSpPr>
            <p:spPr bwMode="auto">
              <a:xfrm>
                <a:off x="2469318" y="4329062"/>
                <a:ext cx="1038612" cy="1711372"/>
              </a:xfrm>
              <a:custGeom>
                <a:avLst/>
                <a:gdLst>
                  <a:gd name="T0" fmla="*/ 2147483647 w 654"/>
                  <a:gd name="T1" fmla="*/ 0 h 1108"/>
                  <a:gd name="T2" fmla="*/ 2147483647 w 654"/>
                  <a:gd name="T3" fmla="*/ 2147483647 h 1108"/>
                  <a:gd name="T4" fmla="*/ 2147483647 w 654"/>
                  <a:gd name="T5" fmla="*/ 2147483647 h 1108"/>
                  <a:gd name="T6" fmla="*/ 0 w 654"/>
                  <a:gd name="T7" fmla="*/ 2147483647 h 1108"/>
                  <a:gd name="T8" fmla="*/ 0 w 654"/>
                  <a:gd name="T9" fmla="*/ 2147483647 h 1108"/>
                  <a:gd name="T10" fmla="*/ 2147483647 w 654"/>
                  <a:gd name="T11" fmla="*/ 2147483647 h 1108"/>
                  <a:gd name="T12" fmla="*/ 2147483647 w 654"/>
                  <a:gd name="T13" fmla="*/ 2147483647 h 1108"/>
                  <a:gd name="T14" fmla="*/ 2147483647 w 654"/>
                  <a:gd name="T15" fmla="*/ 2147483647 h 1108"/>
                  <a:gd name="T16" fmla="*/ 2147483647 w 654"/>
                  <a:gd name="T17" fmla="*/ 2147483647 h 1108"/>
                  <a:gd name="T18" fmla="*/ 2147483647 w 654"/>
                  <a:gd name="T19" fmla="*/ 2147483647 h 1108"/>
                  <a:gd name="T20" fmla="*/ 2147483647 w 654"/>
                  <a:gd name="T21" fmla="*/ 2147483647 h 1108"/>
                  <a:gd name="T22" fmla="*/ 2147483647 w 654"/>
                  <a:gd name="T23" fmla="*/ 2147483647 h 1108"/>
                  <a:gd name="T24" fmla="*/ 2147483647 w 654"/>
                  <a:gd name="T25" fmla="*/ 2147483647 h 1108"/>
                  <a:gd name="T26" fmla="*/ 2147483647 w 654"/>
                  <a:gd name="T27" fmla="*/ 2147483647 h 1108"/>
                  <a:gd name="T28" fmla="*/ 2147483647 w 654"/>
                  <a:gd name="T29" fmla="*/ 2147483647 h 1108"/>
                  <a:gd name="T30" fmla="*/ 2147483647 w 654"/>
                  <a:gd name="T31" fmla="*/ 2147483647 h 1108"/>
                  <a:gd name="T32" fmla="*/ 2147483647 w 654"/>
                  <a:gd name="T33" fmla="*/ 2147483647 h 1108"/>
                  <a:gd name="T34" fmla="*/ 2147483647 w 654"/>
                  <a:gd name="T35" fmla="*/ 2147483647 h 1108"/>
                  <a:gd name="T36" fmla="*/ 2147483647 w 654"/>
                  <a:gd name="T37" fmla="*/ 2147483647 h 1108"/>
                  <a:gd name="T38" fmla="*/ 2147483647 w 654"/>
                  <a:gd name="T39" fmla="*/ 2147483647 h 1108"/>
                  <a:gd name="T40" fmla="*/ 2147483647 w 654"/>
                  <a:gd name="T41" fmla="*/ 2147483647 h 1108"/>
                  <a:gd name="T42" fmla="*/ 2147483647 w 654"/>
                  <a:gd name="T43" fmla="*/ 2147483647 h 1108"/>
                  <a:gd name="T44" fmla="*/ 2147483647 w 654"/>
                  <a:gd name="T45" fmla="*/ 2147483647 h 1108"/>
                  <a:gd name="T46" fmla="*/ 2147483647 w 654"/>
                  <a:gd name="T47" fmla="*/ 2147483647 h 1108"/>
                  <a:gd name="T48" fmla="*/ 2147483647 w 654"/>
                  <a:gd name="T49" fmla="*/ 2147483647 h 1108"/>
                  <a:gd name="T50" fmla="*/ 2147483647 w 654"/>
                  <a:gd name="T51" fmla="*/ 2147483647 h 1108"/>
                  <a:gd name="T52" fmla="*/ 2147483647 w 654"/>
                  <a:gd name="T53" fmla="*/ 2147483647 h 1108"/>
                  <a:gd name="T54" fmla="*/ 2147483647 w 654"/>
                  <a:gd name="T55" fmla="*/ 2147483647 h 1108"/>
                  <a:gd name="T56" fmla="*/ 2147483647 w 654"/>
                  <a:gd name="T57" fmla="*/ 2147483647 h 1108"/>
                  <a:gd name="T58" fmla="*/ 2147483647 w 654"/>
                  <a:gd name="T59" fmla="*/ 2147483647 h 1108"/>
                  <a:gd name="T60" fmla="*/ 2147483647 w 654"/>
                  <a:gd name="T61" fmla="*/ 2147483647 h 1108"/>
                  <a:gd name="T62" fmla="*/ 2147483647 w 654"/>
                  <a:gd name="T63" fmla="*/ 2147483647 h 1108"/>
                  <a:gd name="T64" fmla="*/ 2147483647 w 654"/>
                  <a:gd name="T65" fmla="*/ 2147483647 h 1108"/>
                  <a:gd name="T66" fmla="*/ 2147483647 w 654"/>
                  <a:gd name="T67" fmla="*/ 2147483647 h 1108"/>
                  <a:gd name="T68" fmla="*/ 2147483647 w 654"/>
                  <a:gd name="T69" fmla="*/ 2147483647 h 1108"/>
                  <a:gd name="T70" fmla="*/ 2147483647 w 654"/>
                  <a:gd name="T71" fmla="*/ 2147483647 h 1108"/>
                  <a:gd name="T72" fmla="*/ 2147483647 w 654"/>
                  <a:gd name="T73" fmla="*/ 2147483647 h 1108"/>
                  <a:gd name="T74" fmla="*/ 2147483647 w 654"/>
                  <a:gd name="T75" fmla="*/ 2147483647 h 1108"/>
                  <a:gd name="T76" fmla="*/ 2147483647 w 654"/>
                  <a:gd name="T77" fmla="*/ 2147483647 h 1108"/>
                  <a:gd name="T78" fmla="*/ 2147483647 w 654"/>
                  <a:gd name="T79" fmla="*/ 2147483647 h 1108"/>
                  <a:gd name="T80" fmla="*/ 2147483647 w 654"/>
                  <a:gd name="T81" fmla="*/ 2147483647 h 1108"/>
                  <a:gd name="T82" fmla="*/ 2147483647 w 654"/>
                  <a:gd name="T83" fmla="*/ 2147483647 h 1108"/>
                  <a:gd name="T84" fmla="*/ 2147483647 w 654"/>
                  <a:gd name="T85" fmla="*/ 2147483647 h 1108"/>
                  <a:gd name="T86" fmla="*/ 2147483647 w 654"/>
                  <a:gd name="T87" fmla="*/ 2147483647 h 1108"/>
                  <a:gd name="T88" fmla="*/ 2147483647 w 654"/>
                  <a:gd name="T89" fmla="*/ 2147483647 h 1108"/>
                  <a:gd name="T90" fmla="*/ 2147483647 w 654"/>
                  <a:gd name="T91" fmla="*/ 2147483647 h 1108"/>
                  <a:gd name="T92" fmla="*/ 2147483647 w 654"/>
                  <a:gd name="T93" fmla="*/ 2147483647 h 1108"/>
                  <a:gd name="T94" fmla="*/ 2147483647 w 654"/>
                  <a:gd name="T95" fmla="*/ 2147483647 h 1108"/>
                  <a:gd name="T96" fmla="*/ 2147483647 w 654"/>
                  <a:gd name="T97" fmla="*/ 2147483647 h 1108"/>
                  <a:gd name="T98" fmla="*/ 2147483647 w 654"/>
                  <a:gd name="T99" fmla="*/ 2147483647 h 1108"/>
                  <a:gd name="T100" fmla="*/ 2147483647 w 654"/>
                  <a:gd name="T101" fmla="*/ 2147483647 h 1108"/>
                  <a:gd name="T102" fmla="*/ 2147483647 w 654"/>
                  <a:gd name="T103" fmla="*/ 2147483647 h 1108"/>
                  <a:gd name="T104" fmla="*/ 2147483647 w 654"/>
                  <a:gd name="T105" fmla="*/ 0 h 1108"/>
                  <a:gd name="T106" fmla="*/ 2147483647 w 654"/>
                  <a:gd name="T107" fmla="*/ 2147483647 h 1108"/>
                  <a:gd name="T108" fmla="*/ 2147483647 w 654"/>
                  <a:gd name="T109" fmla="*/ 2147483647 h 1108"/>
                  <a:gd name="T110" fmla="*/ 2147483647 w 654"/>
                  <a:gd name="T111" fmla="*/ 2147483647 h 1108"/>
                  <a:gd name="T112" fmla="*/ 17694720 60000 65536"/>
                  <a:gd name="T113" fmla="*/ 0 60000 65536"/>
                  <a:gd name="T114" fmla="*/ 5898240 60000 65536"/>
                  <a:gd name="T115" fmla="*/ 1179648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54"/>
                  <a:gd name="T169" fmla="*/ 0 h 1108"/>
                  <a:gd name="T170" fmla="*/ 654 w 654"/>
                  <a:gd name="T171" fmla="*/ 1108 h 11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54" h="1108">
                    <a:moveTo>
                      <a:pt x="21" y="71"/>
                    </a:moveTo>
                    <a:lnTo>
                      <a:pt x="8" y="119"/>
                    </a:lnTo>
                    <a:lnTo>
                      <a:pt x="0" y="184"/>
                    </a:lnTo>
                    <a:lnTo>
                      <a:pt x="2" y="253"/>
                    </a:lnTo>
                    <a:lnTo>
                      <a:pt x="17" y="310"/>
                    </a:lnTo>
                    <a:lnTo>
                      <a:pt x="31" y="331"/>
                    </a:lnTo>
                    <a:lnTo>
                      <a:pt x="48" y="352"/>
                    </a:lnTo>
                    <a:lnTo>
                      <a:pt x="67" y="371"/>
                    </a:lnTo>
                    <a:lnTo>
                      <a:pt x="86" y="390"/>
                    </a:lnTo>
                    <a:lnTo>
                      <a:pt x="103" y="408"/>
                    </a:lnTo>
                    <a:lnTo>
                      <a:pt x="119" y="427"/>
                    </a:lnTo>
                    <a:lnTo>
                      <a:pt x="130" y="446"/>
                    </a:lnTo>
                    <a:lnTo>
                      <a:pt x="138" y="467"/>
                    </a:lnTo>
                    <a:lnTo>
                      <a:pt x="147" y="509"/>
                    </a:lnTo>
                    <a:lnTo>
                      <a:pt x="149" y="557"/>
                    </a:lnTo>
                    <a:lnTo>
                      <a:pt x="144" y="607"/>
                    </a:lnTo>
                    <a:lnTo>
                      <a:pt x="134" y="660"/>
                    </a:lnTo>
                    <a:lnTo>
                      <a:pt x="126" y="693"/>
                    </a:lnTo>
                    <a:lnTo>
                      <a:pt x="121" y="727"/>
                    </a:lnTo>
                    <a:lnTo>
                      <a:pt x="119" y="762"/>
                    </a:lnTo>
                    <a:lnTo>
                      <a:pt x="117" y="796"/>
                    </a:lnTo>
                    <a:lnTo>
                      <a:pt x="115" y="827"/>
                    </a:lnTo>
                    <a:lnTo>
                      <a:pt x="113" y="857"/>
                    </a:lnTo>
                    <a:lnTo>
                      <a:pt x="109" y="884"/>
                    </a:lnTo>
                    <a:lnTo>
                      <a:pt x="105" y="905"/>
                    </a:lnTo>
                    <a:lnTo>
                      <a:pt x="96" y="926"/>
                    </a:lnTo>
                    <a:lnTo>
                      <a:pt x="90" y="951"/>
                    </a:lnTo>
                    <a:lnTo>
                      <a:pt x="86" y="974"/>
                    </a:lnTo>
                    <a:lnTo>
                      <a:pt x="92" y="997"/>
                    </a:lnTo>
                    <a:lnTo>
                      <a:pt x="103" y="1022"/>
                    </a:lnTo>
                    <a:lnTo>
                      <a:pt x="117" y="1051"/>
                    </a:lnTo>
                    <a:lnTo>
                      <a:pt x="132" y="1078"/>
                    </a:lnTo>
                    <a:lnTo>
                      <a:pt x="149" y="1095"/>
                    </a:lnTo>
                    <a:lnTo>
                      <a:pt x="159" y="1099"/>
                    </a:lnTo>
                    <a:lnTo>
                      <a:pt x="170" y="1102"/>
                    </a:lnTo>
                    <a:lnTo>
                      <a:pt x="180" y="1106"/>
                    </a:lnTo>
                    <a:lnTo>
                      <a:pt x="191" y="1106"/>
                    </a:lnTo>
                    <a:lnTo>
                      <a:pt x="203" y="1108"/>
                    </a:lnTo>
                    <a:lnTo>
                      <a:pt x="212" y="1108"/>
                    </a:lnTo>
                    <a:lnTo>
                      <a:pt x="220" y="1106"/>
                    </a:lnTo>
                    <a:lnTo>
                      <a:pt x="226" y="1104"/>
                    </a:lnTo>
                    <a:lnTo>
                      <a:pt x="226" y="1095"/>
                    </a:lnTo>
                    <a:lnTo>
                      <a:pt x="220" y="1091"/>
                    </a:lnTo>
                    <a:lnTo>
                      <a:pt x="214" y="1085"/>
                    </a:lnTo>
                    <a:lnTo>
                      <a:pt x="205" y="1074"/>
                    </a:lnTo>
                    <a:lnTo>
                      <a:pt x="197" y="1062"/>
                    </a:lnTo>
                    <a:lnTo>
                      <a:pt x="191" y="1045"/>
                    </a:lnTo>
                    <a:lnTo>
                      <a:pt x="186" y="1022"/>
                    </a:lnTo>
                    <a:lnTo>
                      <a:pt x="188" y="991"/>
                    </a:lnTo>
                    <a:lnTo>
                      <a:pt x="197" y="961"/>
                    </a:lnTo>
                    <a:lnTo>
                      <a:pt x="207" y="942"/>
                    </a:lnTo>
                    <a:lnTo>
                      <a:pt x="222" y="928"/>
                    </a:lnTo>
                    <a:lnTo>
                      <a:pt x="239" y="913"/>
                    </a:lnTo>
                    <a:lnTo>
                      <a:pt x="256" y="896"/>
                    </a:lnTo>
                    <a:lnTo>
                      <a:pt x="266" y="875"/>
                    </a:lnTo>
                    <a:lnTo>
                      <a:pt x="274" y="852"/>
                    </a:lnTo>
                    <a:lnTo>
                      <a:pt x="283" y="831"/>
                    </a:lnTo>
                    <a:lnTo>
                      <a:pt x="293" y="815"/>
                    </a:lnTo>
                    <a:lnTo>
                      <a:pt x="306" y="806"/>
                    </a:lnTo>
                    <a:lnTo>
                      <a:pt x="320" y="800"/>
                    </a:lnTo>
                    <a:lnTo>
                      <a:pt x="335" y="792"/>
                    </a:lnTo>
                    <a:lnTo>
                      <a:pt x="348" y="781"/>
                    </a:lnTo>
                    <a:lnTo>
                      <a:pt x="360" y="764"/>
                    </a:lnTo>
                    <a:lnTo>
                      <a:pt x="371" y="750"/>
                    </a:lnTo>
                    <a:lnTo>
                      <a:pt x="381" y="737"/>
                    </a:lnTo>
                    <a:lnTo>
                      <a:pt x="392" y="725"/>
                    </a:lnTo>
                    <a:lnTo>
                      <a:pt x="402" y="712"/>
                    </a:lnTo>
                    <a:lnTo>
                      <a:pt x="411" y="699"/>
                    </a:lnTo>
                    <a:lnTo>
                      <a:pt x="421" y="685"/>
                    </a:lnTo>
                    <a:lnTo>
                      <a:pt x="429" y="672"/>
                    </a:lnTo>
                    <a:lnTo>
                      <a:pt x="434" y="662"/>
                    </a:lnTo>
                    <a:lnTo>
                      <a:pt x="440" y="651"/>
                    </a:lnTo>
                    <a:lnTo>
                      <a:pt x="448" y="641"/>
                    </a:lnTo>
                    <a:lnTo>
                      <a:pt x="452" y="626"/>
                    </a:lnTo>
                    <a:lnTo>
                      <a:pt x="450" y="609"/>
                    </a:lnTo>
                    <a:lnTo>
                      <a:pt x="448" y="595"/>
                    </a:lnTo>
                    <a:lnTo>
                      <a:pt x="452" y="584"/>
                    </a:lnTo>
                    <a:lnTo>
                      <a:pt x="463" y="580"/>
                    </a:lnTo>
                    <a:lnTo>
                      <a:pt x="476" y="578"/>
                    </a:lnTo>
                    <a:lnTo>
                      <a:pt x="486" y="578"/>
                    </a:lnTo>
                    <a:lnTo>
                      <a:pt x="499" y="574"/>
                    </a:lnTo>
                    <a:lnTo>
                      <a:pt x="511" y="570"/>
                    </a:lnTo>
                    <a:lnTo>
                      <a:pt x="526" y="563"/>
                    </a:lnTo>
                    <a:lnTo>
                      <a:pt x="540" y="557"/>
                    </a:lnTo>
                    <a:lnTo>
                      <a:pt x="555" y="555"/>
                    </a:lnTo>
                    <a:lnTo>
                      <a:pt x="568" y="553"/>
                    </a:lnTo>
                    <a:lnTo>
                      <a:pt x="578" y="545"/>
                    </a:lnTo>
                    <a:lnTo>
                      <a:pt x="587" y="534"/>
                    </a:lnTo>
                    <a:lnTo>
                      <a:pt x="595" y="524"/>
                    </a:lnTo>
                    <a:lnTo>
                      <a:pt x="603" y="505"/>
                    </a:lnTo>
                    <a:lnTo>
                      <a:pt x="614" y="475"/>
                    </a:lnTo>
                    <a:lnTo>
                      <a:pt x="624" y="444"/>
                    </a:lnTo>
                    <a:lnTo>
                      <a:pt x="633" y="419"/>
                    </a:lnTo>
                    <a:lnTo>
                      <a:pt x="637" y="398"/>
                    </a:lnTo>
                    <a:lnTo>
                      <a:pt x="643" y="375"/>
                    </a:lnTo>
                    <a:lnTo>
                      <a:pt x="647" y="354"/>
                    </a:lnTo>
                    <a:lnTo>
                      <a:pt x="652" y="337"/>
                    </a:lnTo>
                    <a:lnTo>
                      <a:pt x="654" y="320"/>
                    </a:lnTo>
                    <a:lnTo>
                      <a:pt x="652" y="300"/>
                    </a:lnTo>
                    <a:lnTo>
                      <a:pt x="645" y="279"/>
                    </a:lnTo>
                    <a:lnTo>
                      <a:pt x="639" y="268"/>
                    </a:lnTo>
                    <a:lnTo>
                      <a:pt x="633" y="266"/>
                    </a:lnTo>
                    <a:lnTo>
                      <a:pt x="624" y="262"/>
                    </a:lnTo>
                    <a:lnTo>
                      <a:pt x="614" y="260"/>
                    </a:lnTo>
                    <a:lnTo>
                      <a:pt x="603" y="256"/>
                    </a:lnTo>
                    <a:lnTo>
                      <a:pt x="595" y="251"/>
                    </a:lnTo>
                    <a:lnTo>
                      <a:pt x="584" y="245"/>
                    </a:lnTo>
                    <a:lnTo>
                      <a:pt x="578" y="239"/>
                    </a:lnTo>
                    <a:lnTo>
                      <a:pt x="574" y="233"/>
                    </a:lnTo>
                    <a:lnTo>
                      <a:pt x="568" y="220"/>
                    </a:lnTo>
                    <a:lnTo>
                      <a:pt x="559" y="209"/>
                    </a:lnTo>
                    <a:lnTo>
                      <a:pt x="549" y="203"/>
                    </a:lnTo>
                    <a:lnTo>
                      <a:pt x="538" y="201"/>
                    </a:lnTo>
                    <a:lnTo>
                      <a:pt x="532" y="201"/>
                    </a:lnTo>
                    <a:lnTo>
                      <a:pt x="524" y="201"/>
                    </a:lnTo>
                    <a:lnTo>
                      <a:pt x="515" y="201"/>
                    </a:lnTo>
                    <a:lnTo>
                      <a:pt x="505" y="201"/>
                    </a:lnTo>
                    <a:lnTo>
                      <a:pt x="494" y="199"/>
                    </a:lnTo>
                    <a:lnTo>
                      <a:pt x="486" y="195"/>
                    </a:lnTo>
                    <a:lnTo>
                      <a:pt x="480" y="191"/>
                    </a:lnTo>
                    <a:lnTo>
                      <a:pt x="473" y="184"/>
                    </a:lnTo>
                    <a:lnTo>
                      <a:pt x="463" y="168"/>
                    </a:lnTo>
                    <a:lnTo>
                      <a:pt x="448" y="145"/>
                    </a:lnTo>
                    <a:lnTo>
                      <a:pt x="436" y="126"/>
                    </a:lnTo>
                    <a:lnTo>
                      <a:pt x="423" y="113"/>
                    </a:lnTo>
                    <a:lnTo>
                      <a:pt x="415" y="107"/>
                    </a:lnTo>
                    <a:lnTo>
                      <a:pt x="400" y="96"/>
                    </a:lnTo>
                    <a:lnTo>
                      <a:pt x="381" y="84"/>
                    </a:lnTo>
                    <a:lnTo>
                      <a:pt x="358" y="69"/>
                    </a:lnTo>
                    <a:lnTo>
                      <a:pt x="333" y="57"/>
                    </a:lnTo>
                    <a:lnTo>
                      <a:pt x="308" y="44"/>
                    </a:lnTo>
                    <a:lnTo>
                      <a:pt x="283" y="36"/>
                    </a:lnTo>
                    <a:lnTo>
                      <a:pt x="260" y="31"/>
                    </a:lnTo>
                    <a:lnTo>
                      <a:pt x="239" y="29"/>
                    </a:lnTo>
                    <a:lnTo>
                      <a:pt x="222" y="27"/>
                    </a:lnTo>
                    <a:lnTo>
                      <a:pt x="205" y="25"/>
                    </a:lnTo>
                    <a:lnTo>
                      <a:pt x="193" y="23"/>
                    </a:lnTo>
                    <a:lnTo>
                      <a:pt x="180" y="23"/>
                    </a:lnTo>
                    <a:lnTo>
                      <a:pt x="170" y="21"/>
                    </a:lnTo>
                    <a:lnTo>
                      <a:pt x="163" y="21"/>
                    </a:lnTo>
                    <a:lnTo>
                      <a:pt x="157" y="23"/>
                    </a:lnTo>
                    <a:lnTo>
                      <a:pt x="149" y="23"/>
                    </a:lnTo>
                    <a:lnTo>
                      <a:pt x="140" y="19"/>
                    </a:lnTo>
                    <a:lnTo>
                      <a:pt x="132" y="13"/>
                    </a:lnTo>
                    <a:lnTo>
                      <a:pt x="126" y="6"/>
                    </a:lnTo>
                    <a:lnTo>
                      <a:pt x="117" y="2"/>
                    </a:lnTo>
                    <a:lnTo>
                      <a:pt x="109" y="0"/>
                    </a:lnTo>
                    <a:lnTo>
                      <a:pt x="98" y="4"/>
                    </a:lnTo>
                    <a:lnTo>
                      <a:pt x="90" y="8"/>
                    </a:lnTo>
                    <a:lnTo>
                      <a:pt x="82" y="17"/>
                    </a:lnTo>
                    <a:lnTo>
                      <a:pt x="71" y="29"/>
                    </a:lnTo>
                    <a:lnTo>
                      <a:pt x="63" y="40"/>
                    </a:lnTo>
                    <a:lnTo>
                      <a:pt x="52" y="48"/>
                    </a:lnTo>
                    <a:lnTo>
                      <a:pt x="48" y="50"/>
                    </a:lnTo>
                    <a:lnTo>
                      <a:pt x="40" y="55"/>
                    </a:lnTo>
                    <a:lnTo>
                      <a:pt x="29" y="63"/>
                    </a:lnTo>
                    <a:lnTo>
                      <a:pt x="21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20399980" lon="0" rev="0"/>
                </a:camera>
                <a:lightRig rig="legacyFlat3" dir="t"/>
              </a:scene3d>
              <a:sp3d extrusionH="941402" prstMaterial="legacyPlastic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140" name="Freeform 27"/>
              <p:cNvSpPr>
                <a:spLocks/>
              </p:cNvSpPr>
              <p:nvPr/>
            </p:nvSpPr>
            <p:spPr bwMode="auto">
              <a:xfrm>
                <a:off x="2509022" y="4128269"/>
                <a:ext cx="252511" cy="123562"/>
              </a:xfrm>
              <a:custGeom>
                <a:avLst/>
                <a:gdLst>
                  <a:gd name="T0" fmla="*/ 2147483647 w 159"/>
                  <a:gd name="T1" fmla="*/ 0 h 80"/>
                  <a:gd name="T2" fmla="*/ 2147483647 w 159"/>
                  <a:gd name="T3" fmla="*/ 2147483647 h 80"/>
                  <a:gd name="T4" fmla="*/ 2147483647 w 159"/>
                  <a:gd name="T5" fmla="*/ 2147483647 h 80"/>
                  <a:gd name="T6" fmla="*/ 0 w 159"/>
                  <a:gd name="T7" fmla="*/ 2147483647 h 80"/>
                  <a:gd name="T8" fmla="*/ 0 w 159"/>
                  <a:gd name="T9" fmla="*/ 2147483647 h 80"/>
                  <a:gd name="T10" fmla="*/ 2147483647 w 159"/>
                  <a:gd name="T11" fmla="*/ 0 h 80"/>
                  <a:gd name="T12" fmla="*/ 2147483647 w 159"/>
                  <a:gd name="T13" fmla="*/ 0 h 80"/>
                  <a:gd name="T14" fmla="*/ 2147483647 w 159"/>
                  <a:gd name="T15" fmla="*/ 2147483647 h 80"/>
                  <a:gd name="T16" fmla="*/ 2147483647 w 159"/>
                  <a:gd name="T17" fmla="*/ 2147483647 h 80"/>
                  <a:gd name="T18" fmla="*/ 2147483647 w 159"/>
                  <a:gd name="T19" fmla="*/ 2147483647 h 80"/>
                  <a:gd name="T20" fmla="*/ 2147483647 w 159"/>
                  <a:gd name="T21" fmla="*/ 2147483647 h 80"/>
                  <a:gd name="T22" fmla="*/ 2147483647 w 159"/>
                  <a:gd name="T23" fmla="*/ 2147483647 h 80"/>
                  <a:gd name="T24" fmla="*/ 2147483647 w 159"/>
                  <a:gd name="T25" fmla="*/ 2147483647 h 80"/>
                  <a:gd name="T26" fmla="*/ 2147483647 w 159"/>
                  <a:gd name="T27" fmla="*/ 2147483647 h 80"/>
                  <a:gd name="T28" fmla="*/ 2147483647 w 159"/>
                  <a:gd name="T29" fmla="*/ 2147483647 h 80"/>
                  <a:gd name="T30" fmla="*/ 2147483647 w 159"/>
                  <a:gd name="T31" fmla="*/ 2147483647 h 80"/>
                  <a:gd name="T32" fmla="*/ 2147483647 w 159"/>
                  <a:gd name="T33" fmla="*/ 2147483647 h 80"/>
                  <a:gd name="T34" fmla="*/ 2147483647 w 159"/>
                  <a:gd name="T35" fmla="*/ 2147483647 h 80"/>
                  <a:gd name="T36" fmla="*/ 2147483647 w 159"/>
                  <a:gd name="T37" fmla="*/ 2147483647 h 80"/>
                  <a:gd name="T38" fmla="*/ 2147483647 w 159"/>
                  <a:gd name="T39" fmla="*/ 2147483647 h 80"/>
                  <a:gd name="T40" fmla="*/ 2147483647 w 159"/>
                  <a:gd name="T41" fmla="*/ 2147483647 h 80"/>
                  <a:gd name="T42" fmla="*/ 2147483647 w 159"/>
                  <a:gd name="T43" fmla="*/ 2147483647 h 80"/>
                  <a:gd name="T44" fmla="*/ 2147483647 w 159"/>
                  <a:gd name="T45" fmla="*/ 2147483647 h 80"/>
                  <a:gd name="T46" fmla="*/ 2147483647 w 159"/>
                  <a:gd name="T47" fmla="*/ 2147483647 h 80"/>
                  <a:gd name="T48" fmla="*/ 2147483647 w 159"/>
                  <a:gd name="T49" fmla="*/ 2147483647 h 80"/>
                  <a:gd name="T50" fmla="*/ 2147483647 w 159"/>
                  <a:gd name="T51" fmla="*/ 2147483647 h 80"/>
                  <a:gd name="T52" fmla="*/ 2147483647 w 159"/>
                  <a:gd name="T53" fmla="*/ 2147483647 h 80"/>
                  <a:gd name="T54" fmla="*/ 2147483647 w 159"/>
                  <a:gd name="T55" fmla="*/ 2147483647 h 80"/>
                  <a:gd name="T56" fmla="*/ 2147483647 w 159"/>
                  <a:gd name="T57" fmla="*/ 2147483647 h 80"/>
                  <a:gd name="T58" fmla="*/ 2147483647 w 159"/>
                  <a:gd name="T59" fmla="*/ 2147483647 h 80"/>
                  <a:gd name="T60" fmla="*/ 2147483647 w 159"/>
                  <a:gd name="T61" fmla="*/ 2147483647 h 80"/>
                  <a:gd name="T62" fmla="*/ 2147483647 w 159"/>
                  <a:gd name="T63" fmla="*/ 2147483647 h 80"/>
                  <a:gd name="T64" fmla="*/ 0 w 159"/>
                  <a:gd name="T65" fmla="*/ 2147483647 h 80"/>
                  <a:gd name="T66" fmla="*/ 17694720 60000 65536"/>
                  <a:gd name="T67" fmla="*/ 0 60000 65536"/>
                  <a:gd name="T68" fmla="*/ 5898240 60000 65536"/>
                  <a:gd name="T69" fmla="*/ 1179648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9"/>
                  <a:gd name="T100" fmla="*/ 0 h 80"/>
                  <a:gd name="T101" fmla="*/ 159 w 159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9" h="80">
                    <a:moveTo>
                      <a:pt x="0" y="9"/>
                    </a:moveTo>
                    <a:lnTo>
                      <a:pt x="6" y="0"/>
                    </a:lnTo>
                    <a:lnTo>
                      <a:pt x="17" y="0"/>
                    </a:lnTo>
                    <a:lnTo>
                      <a:pt x="34" y="4"/>
                    </a:lnTo>
                    <a:lnTo>
                      <a:pt x="50" y="13"/>
                    </a:lnTo>
                    <a:lnTo>
                      <a:pt x="69" y="21"/>
                    </a:lnTo>
                    <a:lnTo>
                      <a:pt x="88" y="32"/>
                    </a:lnTo>
                    <a:lnTo>
                      <a:pt x="105" y="42"/>
                    </a:lnTo>
                    <a:lnTo>
                      <a:pt x="117" y="48"/>
                    </a:lnTo>
                    <a:lnTo>
                      <a:pt x="138" y="57"/>
                    </a:lnTo>
                    <a:lnTo>
                      <a:pt x="155" y="67"/>
                    </a:lnTo>
                    <a:lnTo>
                      <a:pt x="159" y="76"/>
                    </a:lnTo>
                    <a:lnTo>
                      <a:pt x="149" y="80"/>
                    </a:lnTo>
                    <a:lnTo>
                      <a:pt x="138" y="80"/>
                    </a:lnTo>
                    <a:lnTo>
                      <a:pt x="126" y="78"/>
                    </a:lnTo>
                    <a:lnTo>
                      <a:pt x="115" y="76"/>
                    </a:lnTo>
                    <a:lnTo>
                      <a:pt x="103" y="74"/>
                    </a:lnTo>
                    <a:lnTo>
                      <a:pt x="92" y="74"/>
                    </a:lnTo>
                    <a:lnTo>
                      <a:pt x="84" y="71"/>
                    </a:lnTo>
                    <a:lnTo>
                      <a:pt x="80" y="69"/>
                    </a:lnTo>
                    <a:lnTo>
                      <a:pt x="78" y="69"/>
                    </a:lnTo>
                    <a:lnTo>
                      <a:pt x="73" y="67"/>
                    </a:lnTo>
                    <a:lnTo>
                      <a:pt x="65" y="63"/>
                    </a:lnTo>
                    <a:lnTo>
                      <a:pt x="52" y="57"/>
                    </a:lnTo>
                    <a:lnTo>
                      <a:pt x="38" y="48"/>
                    </a:lnTo>
                    <a:lnTo>
                      <a:pt x="23" y="38"/>
                    </a:lnTo>
                    <a:lnTo>
                      <a:pt x="11" y="27"/>
                    </a:lnTo>
                    <a:lnTo>
                      <a:pt x="2" y="1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20399980" lon="0" rev="0"/>
                </a:camera>
                <a:lightRig rig="legacyFlat3" dir="t"/>
              </a:scene3d>
              <a:sp3d extrusionH="941402" prstMaterial="legacyPlastic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</p:grpSp>
      </p:grpSp>
      <p:sp>
        <p:nvSpPr>
          <p:cNvPr id="5124" name="Oval 28"/>
          <p:cNvSpPr>
            <a:spLocks noChangeArrowheads="1"/>
          </p:cNvSpPr>
          <p:nvPr/>
        </p:nvSpPr>
        <p:spPr bwMode="auto">
          <a:xfrm>
            <a:off x="4097338" y="4273201"/>
            <a:ext cx="1485900" cy="1483040"/>
          </a:xfrm>
          <a:custGeom>
            <a:avLst/>
            <a:gdLst>
              <a:gd name="T0" fmla="*/ 742950 w 1485900"/>
              <a:gd name="T1" fmla="*/ 0 h 1350961"/>
              <a:gd name="T2" fmla="*/ 1485900 w 1485900"/>
              <a:gd name="T3" fmla="*/ 675505 h 1350961"/>
              <a:gd name="T4" fmla="*/ 742950 w 1485900"/>
              <a:gd name="T5" fmla="*/ 1351009 h 1350961"/>
              <a:gd name="T6" fmla="*/ 0 w 1485900"/>
              <a:gd name="T7" fmla="*/ 675505 h 1350961"/>
              <a:gd name="T8" fmla="*/ 217605 w 1485900"/>
              <a:gd name="T9" fmla="*/ 197844 h 1350961"/>
              <a:gd name="T10" fmla="*/ 217605 w 1485900"/>
              <a:gd name="T11" fmla="*/ 1153165 h 1350961"/>
              <a:gd name="T12" fmla="*/ 1268295 w 1485900"/>
              <a:gd name="T13" fmla="*/ 1153165 h 1350961"/>
              <a:gd name="T14" fmla="*/ 1268295 w 1485900"/>
              <a:gd name="T15" fmla="*/ 197844 h 1350961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17605 w 1485900"/>
              <a:gd name="T25" fmla="*/ 197844 h 1350961"/>
              <a:gd name="T26" fmla="*/ 1268295 w 1485900"/>
              <a:gd name="T27" fmla="*/ 1153117 h 13509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5900" h="1350961">
                <a:moveTo>
                  <a:pt x="0" y="675481"/>
                </a:moveTo>
                <a:lnTo>
                  <a:pt x="0" y="675481"/>
                </a:lnTo>
                <a:cubicBezTo>
                  <a:pt x="0" y="302423"/>
                  <a:pt x="332630" y="0"/>
                  <a:pt x="742950" y="1"/>
                </a:cubicBezTo>
                <a:cubicBezTo>
                  <a:pt x="742950" y="1"/>
                  <a:pt x="742950" y="1"/>
                  <a:pt x="742950" y="1"/>
                </a:cubicBezTo>
                <a:cubicBezTo>
                  <a:pt x="1153270" y="1"/>
                  <a:pt x="1485900" y="302424"/>
                  <a:pt x="1485900" y="675482"/>
                </a:cubicBezTo>
                <a:cubicBezTo>
                  <a:pt x="1485900" y="675482"/>
                  <a:pt x="1485899" y="675482"/>
                  <a:pt x="1485899" y="675482"/>
                </a:cubicBezTo>
                <a:lnTo>
                  <a:pt x="1485900" y="675483"/>
                </a:lnTo>
                <a:cubicBezTo>
                  <a:pt x="1485900" y="1048540"/>
                  <a:pt x="1153269" y="1350963"/>
                  <a:pt x="742950" y="1350964"/>
                </a:cubicBezTo>
                <a:cubicBezTo>
                  <a:pt x="332630" y="1350964"/>
                  <a:pt x="0" y="1048540"/>
                  <a:pt x="0" y="675483"/>
                </a:cubicBezTo>
                <a:cubicBezTo>
                  <a:pt x="-1" y="675482"/>
                  <a:pt x="0" y="675482"/>
                  <a:pt x="0" y="675482"/>
                </a:cubicBezTo>
                <a:lnTo>
                  <a:pt x="0" y="675481"/>
                </a:lnTo>
                <a:close/>
              </a:path>
            </a:pathLst>
          </a:custGeom>
          <a:noFill/>
          <a:ln w="76196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 eaLnBrk="0" hangingPunct="0">
              <a:spcBef>
                <a:spcPts val="1200"/>
              </a:spcBef>
              <a:buClr>
                <a:srgbClr val="FF3F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3F00"/>
              </a:buClr>
              <a:buSzPct val="100000"/>
              <a:buFont typeface="Symbol" pitchFamily="18" charset="2"/>
              <a:buChar char="·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F3F00"/>
              </a:buClr>
              <a:buSzPct val="10000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23</a:t>
            </a:r>
          </a:p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Africa</a:t>
            </a:r>
          </a:p>
        </p:txBody>
      </p:sp>
      <p:sp>
        <p:nvSpPr>
          <p:cNvPr id="5125" name="Oval 29"/>
          <p:cNvSpPr>
            <a:spLocks noChangeArrowheads="1"/>
          </p:cNvSpPr>
          <p:nvPr/>
        </p:nvSpPr>
        <p:spPr bwMode="auto">
          <a:xfrm>
            <a:off x="6858315" y="3294651"/>
            <a:ext cx="1535269" cy="1408646"/>
          </a:xfrm>
          <a:custGeom>
            <a:avLst/>
            <a:gdLst>
              <a:gd name="T0" fmla="*/ 542521 w 1125534"/>
              <a:gd name="T1" fmla="*/ 0 h 1125534"/>
              <a:gd name="T2" fmla="*/ 1085042 w 1125534"/>
              <a:gd name="T3" fmla="*/ 280391 h 1125534"/>
              <a:gd name="T4" fmla="*/ 542521 w 1125534"/>
              <a:gd name="T5" fmla="*/ 560775 h 1125534"/>
              <a:gd name="T6" fmla="*/ 0 w 1125534"/>
              <a:gd name="T7" fmla="*/ 280391 h 1125534"/>
              <a:gd name="T8" fmla="*/ 158906 w 1125534"/>
              <a:gd name="T9" fmla="*/ 82122 h 1125534"/>
              <a:gd name="T10" fmla="*/ 158906 w 1125534"/>
              <a:gd name="T11" fmla="*/ 478647 h 1125534"/>
              <a:gd name="T12" fmla="*/ 926137 w 1125534"/>
              <a:gd name="T13" fmla="*/ 478647 h 1125534"/>
              <a:gd name="T14" fmla="*/ 926137 w 1125534"/>
              <a:gd name="T15" fmla="*/ 82122 h 1125534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64831 w 1125534"/>
              <a:gd name="T25" fmla="*/ 164831 h 1125534"/>
              <a:gd name="T26" fmla="*/ 960702 w 1125534"/>
              <a:gd name="T27" fmla="*/ 960692 h 11255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25534" h="1125534">
                <a:moveTo>
                  <a:pt x="0" y="562767"/>
                </a:moveTo>
                <a:lnTo>
                  <a:pt x="0" y="562767"/>
                </a:lnTo>
                <a:cubicBezTo>
                  <a:pt x="0" y="251959"/>
                  <a:pt x="251959" y="0"/>
                  <a:pt x="562767" y="1"/>
                </a:cubicBezTo>
                <a:cubicBezTo>
                  <a:pt x="562767" y="1"/>
                  <a:pt x="562767" y="1"/>
                  <a:pt x="562767" y="1"/>
                </a:cubicBezTo>
                <a:cubicBezTo>
                  <a:pt x="873575" y="1"/>
                  <a:pt x="1125534" y="251960"/>
                  <a:pt x="1125534" y="562768"/>
                </a:cubicBezTo>
                <a:cubicBezTo>
                  <a:pt x="1125534" y="562768"/>
                  <a:pt x="1125533" y="562768"/>
                  <a:pt x="1125533" y="562768"/>
                </a:cubicBezTo>
                <a:lnTo>
                  <a:pt x="1125534" y="562769"/>
                </a:lnTo>
                <a:cubicBezTo>
                  <a:pt x="1125534" y="873576"/>
                  <a:pt x="873574" y="1125535"/>
                  <a:pt x="562767" y="1125536"/>
                </a:cubicBezTo>
                <a:cubicBezTo>
                  <a:pt x="251959" y="1125536"/>
                  <a:pt x="0" y="873576"/>
                  <a:pt x="0" y="562769"/>
                </a:cubicBezTo>
                <a:cubicBezTo>
                  <a:pt x="-1" y="562768"/>
                  <a:pt x="0" y="562768"/>
                  <a:pt x="0" y="562768"/>
                </a:cubicBezTo>
                <a:lnTo>
                  <a:pt x="0" y="562767"/>
                </a:lnTo>
                <a:close/>
              </a:path>
            </a:pathLst>
          </a:custGeom>
          <a:noFill/>
          <a:ln w="76196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 eaLnBrk="0" hangingPunct="0">
              <a:spcBef>
                <a:spcPts val="1200"/>
              </a:spcBef>
              <a:buClr>
                <a:srgbClr val="FF3F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3F00"/>
              </a:buClr>
              <a:buSzPct val="100000"/>
              <a:buFont typeface="Symbol" pitchFamily="18" charset="2"/>
              <a:buChar char="·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F3F00"/>
              </a:buClr>
              <a:buSzPct val="10000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/>
              <a:t>27</a:t>
            </a:r>
          </a:p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North East </a:t>
            </a:r>
          </a:p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Asia</a:t>
            </a:r>
          </a:p>
        </p:txBody>
      </p:sp>
      <p:sp>
        <p:nvSpPr>
          <p:cNvPr id="5126" name="Oval 30"/>
          <p:cNvSpPr>
            <a:spLocks noChangeArrowheads="1"/>
          </p:cNvSpPr>
          <p:nvPr/>
        </p:nvSpPr>
        <p:spPr bwMode="auto">
          <a:xfrm>
            <a:off x="3581400" y="2501207"/>
            <a:ext cx="1123156" cy="1108767"/>
          </a:xfrm>
          <a:custGeom>
            <a:avLst/>
            <a:gdLst>
              <a:gd name="T0" fmla="*/ 495346 w 990596"/>
              <a:gd name="T1" fmla="*/ 0 h 990596"/>
              <a:gd name="T2" fmla="*/ 990692 w 990596"/>
              <a:gd name="T3" fmla="*/ 495346 h 990596"/>
              <a:gd name="T4" fmla="*/ 495346 w 990596"/>
              <a:gd name="T5" fmla="*/ 990692 h 990596"/>
              <a:gd name="T6" fmla="*/ 0 w 990596"/>
              <a:gd name="T7" fmla="*/ 495346 h 990596"/>
              <a:gd name="T8" fmla="*/ 145094 w 990596"/>
              <a:gd name="T9" fmla="*/ 145093 h 990596"/>
              <a:gd name="T10" fmla="*/ 145094 w 990596"/>
              <a:gd name="T11" fmla="*/ 845599 h 990596"/>
              <a:gd name="T12" fmla="*/ 845598 w 990596"/>
              <a:gd name="T13" fmla="*/ 845599 h 990596"/>
              <a:gd name="T14" fmla="*/ 845598 w 990596"/>
              <a:gd name="T15" fmla="*/ 145093 h 990596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45070 w 990596"/>
              <a:gd name="T25" fmla="*/ 145069 h 990596"/>
              <a:gd name="T26" fmla="*/ 845526 w 990596"/>
              <a:gd name="T27" fmla="*/ 845527 h 9905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90596" h="990596">
                <a:moveTo>
                  <a:pt x="0" y="495298"/>
                </a:moveTo>
                <a:lnTo>
                  <a:pt x="0" y="495298"/>
                </a:lnTo>
                <a:cubicBezTo>
                  <a:pt x="0" y="221752"/>
                  <a:pt x="221752" y="0"/>
                  <a:pt x="495298" y="1"/>
                </a:cubicBezTo>
                <a:cubicBezTo>
                  <a:pt x="495298" y="1"/>
                  <a:pt x="495298" y="1"/>
                  <a:pt x="495298" y="1"/>
                </a:cubicBezTo>
                <a:cubicBezTo>
                  <a:pt x="768844" y="1"/>
                  <a:pt x="990596" y="221753"/>
                  <a:pt x="990596" y="495299"/>
                </a:cubicBezTo>
                <a:cubicBezTo>
                  <a:pt x="990596" y="495299"/>
                  <a:pt x="990595" y="495299"/>
                  <a:pt x="990595" y="495299"/>
                </a:cubicBezTo>
                <a:lnTo>
                  <a:pt x="990596" y="495300"/>
                </a:lnTo>
                <a:cubicBezTo>
                  <a:pt x="990596" y="768845"/>
                  <a:pt x="768843" y="990597"/>
                  <a:pt x="495298" y="990598"/>
                </a:cubicBezTo>
                <a:cubicBezTo>
                  <a:pt x="221752" y="990598"/>
                  <a:pt x="0" y="768845"/>
                  <a:pt x="0" y="495300"/>
                </a:cubicBezTo>
                <a:cubicBezTo>
                  <a:pt x="-1" y="495299"/>
                  <a:pt x="0" y="495299"/>
                  <a:pt x="0" y="495299"/>
                </a:cubicBezTo>
                <a:lnTo>
                  <a:pt x="0" y="495298"/>
                </a:lnTo>
                <a:close/>
              </a:path>
            </a:pathLst>
          </a:custGeom>
          <a:noFill/>
          <a:ln w="76196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 eaLnBrk="0" hangingPunct="0">
              <a:spcBef>
                <a:spcPts val="1200"/>
              </a:spcBef>
              <a:buClr>
                <a:srgbClr val="FF3F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3F00"/>
              </a:buClr>
              <a:buSzPct val="100000"/>
              <a:buFont typeface="Symbol" pitchFamily="18" charset="2"/>
              <a:buChar char="·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F3F00"/>
              </a:buClr>
              <a:buSzPct val="10000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31</a:t>
            </a:r>
            <a:br>
              <a:rPr lang="en-US" altLang="en-US" sz="1600" b="1" dirty="0"/>
            </a:br>
            <a:r>
              <a:rPr lang="en-US" altLang="en-US" sz="1400" b="1" dirty="0"/>
              <a:t>Western </a:t>
            </a:r>
            <a:br>
              <a:rPr lang="en-US" altLang="en-US" sz="1400" b="1" dirty="0"/>
            </a:br>
            <a:r>
              <a:rPr lang="en-US" altLang="en-US" sz="1400" b="1" dirty="0"/>
              <a:t>Europe</a:t>
            </a:r>
          </a:p>
        </p:txBody>
      </p:sp>
      <p:sp>
        <p:nvSpPr>
          <p:cNvPr id="5127" name="Oval 31"/>
          <p:cNvSpPr>
            <a:spLocks noChangeArrowheads="1"/>
          </p:cNvSpPr>
          <p:nvPr/>
        </p:nvSpPr>
        <p:spPr bwMode="auto">
          <a:xfrm>
            <a:off x="6241043" y="1943061"/>
            <a:ext cx="1395413" cy="1350962"/>
          </a:xfrm>
          <a:custGeom>
            <a:avLst/>
            <a:gdLst>
              <a:gd name="T0" fmla="*/ 697753 w 1395410"/>
              <a:gd name="T1" fmla="*/ 0 h 1350961"/>
              <a:gd name="T2" fmla="*/ 1395482 w 1395410"/>
              <a:gd name="T3" fmla="*/ 675505 h 1350961"/>
              <a:gd name="T4" fmla="*/ 697753 w 1395410"/>
              <a:gd name="T5" fmla="*/ 1350985 h 1350961"/>
              <a:gd name="T6" fmla="*/ 0 w 1395410"/>
              <a:gd name="T7" fmla="*/ 675505 h 1350961"/>
              <a:gd name="T8" fmla="*/ 204353 w 1395410"/>
              <a:gd name="T9" fmla="*/ 197844 h 1350961"/>
              <a:gd name="T10" fmla="*/ 204353 w 1395410"/>
              <a:gd name="T11" fmla="*/ 1153141 h 1350961"/>
              <a:gd name="T12" fmla="*/ 1191129 w 1395410"/>
              <a:gd name="T13" fmla="*/ 1153141 h 1350961"/>
              <a:gd name="T14" fmla="*/ 1191129 w 1395410"/>
              <a:gd name="T15" fmla="*/ 197844 h 1350961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04353 w 1395410"/>
              <a:gd name="T25" fmla="*/ 197844 h 1350961"/>
              <a:gd name="T26" fmla="*/ 1191057 w 1395410"/>
              <a:gd name="T27" fmla="*/ 1153117 h 13509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95410" h="1350961">
                <a:moveTo>
                  <a:pt x="0" y="675481"/>
                </a:moveTo>
                <a:lnTo>
                  <a:pt x="0" y="675481"/>
                </a:lnTo>
                <a:cubicBezTo>
                  <a:pt x="0" y="302423"/>
                  <a:pt x="312373" y="0"/>
                  <a:pt x="697705" y="1"/>
                </a:cubicBezTo>
                <a:cubicBezTo>
                  <a:pt x="697705" y="1"/>
                  <a:pt x="697705" y="1"/>
                  <a:pt x="697705" y="1"/>
                </a:cubicBezTo>
                <a:cubicBezTo>
                  <a:pt x="1083037" y="1"/>
                  <a:pt x="1395410" y="302424"/>
                  <a:pt x="1395410" y="675482"/>
                </a:cubicBezTo>
                <a:cubicBezTo>
                  <a:pt x="1395410" y="675482"/>
                  <a:pt x="1395409" y="675482"/>
                  <a:pt x="1395409" y="675482"/>
                </a:cubicBezTo>
                <a:lnTo>
                  <a:pt x="1395410" y="675483"/>
                </a:lnTo>
                <a:cubicBezTo>
                  <a:pt x="1395410" y="1048540"/>
                  <a:pt x="1083036" y="1350963"/>
                  <a:pt x="697705" y="1350964"/>
                </a:cubicBezTo>
                <a:cubicBezTo>
                  <a:pt x="312373" y="1350964"/>
                  <a:pt x="0" y="1048540"/>
                  <a:pt x="0" y="675483"/>
                </a:cubicBezTo>
                <a:cubicBezTo>
                  <a:pt x="-1" y="675482"/>
                  <a:pt x="0" y="675482"/>
                  <a:pt x="0" y="675482"/>
                </a:cubicBezTo>
                <a:lnTo>
                  <a:pt x="0" y="675481"/>
                </a:lnTo>
                <a:close/>
              </a:path>
            </a:pathLst>
          </a:custGeom>
          <a:noFill/>
          <a:ln w="76196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 eaLnBrk="0" hangingPunct="0">
              <a:spcBef>
                <a:spcPts val="1200"/>
              </a:spcBef>
              <a:buClr>
                <a:srgbClr val="FF3F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3F00"/>
              </a:buClr>
              <a:buSzPct val="100000"/>
              <a:buFont typeface="Symbol" pitchFamily="18" charset="2"/>
              <a:buChar char="·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F3F00"/>
              </a:buClr>
              <a:buSzPct val="10000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37</a:t>
            </a:r>
          </a:p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Eastern </a:t>
            </a:r>
            <a:br>
              <a:rPr lang="en-US" altLang="en-US" sz="1400" b="1" dirty="0"/>
            </a:br>
            <a:r>
              <a:rPr lang="en-US" altLang="en-US" sz="1400" b="1" dirty="0"/>
              <a:t>Europe and</a:t>
            </a:r>
            <a:br>
              <a:rPr lang="en-US" altLang="en-US" sz="1400" b="1" dirty="0"/>
            </a:br>
            <a:r>
              <a:rPr lang="en-US" altLang="en-US" sz="1400" b="1" dirty="0"/>
              <a:t>Middle East</a:t>
            </a:r>
          </a:p>
        </p:txBody>
      </p:sp>
      <p:sp>
        <p:nvSpPr>
          <p:cNvPr id="5129" name="Oval 33"/>
          <p:cNvSpPr>
            <a:spLocks noChangeArrowheads="1"/>
          </p:cNvSpPr>
          <p:nvPr/>
        </p:nvSpPr>
        <p:spPr bwMode="auto">
          <a:xfrm>
            <a:off x="927873" y="2376712"/>
            <a:ext cx="1847134" cy="1813338"/>
          </a:xfrm>
          <a:custGeom>
            <a:avLst/>
            <a:gdLst>
              <a:gd name="T0" fmla="*/ 990577 w 1981203"/>
              <a:gd name="T1" fmla="*/ 0 h 1665286"/>
              <a:gd name="T2" fmla="*/ 1981131 w 1981203"/>
              <a:gd name="T3" fmla="*/ 832664 h 1665286"/>
              <a:gd name="T4" fmla="*/ 990577 w 1981203"/>
              <a:gd name="T5" fmla="*/ 1665310 h 1665286"/>
              <a:gd name="T6" fmla="*/ 0 w 1981203"/>
              <a:gd name="T7" fmla="*/ 832664 h 1665286"/>
              <a:gd name="T8" fmla="*/ 290141 w 1981203"/>
              <a:gd name="T9" fmla="*/ 243875 h 1665286"/>
              <a:gd name="T10" fmla="*/ 290141 w 1981203"/>
              <a:gd name="T11" fmla="*/ 1421435 h 1665286"/>
              <a:gd name="T12" fmla="*/ 1691003 w 1981203"/>
              <a:gd name="T13" fmla="*/ 1421435 h 1665286"/>
              <a:gd name="T14" fmla="*/ 1691003 w 1981203"/>
              <a:gd name="T15" fmla="*/ 243875 h 1665286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90141 w 1981203"/>
              <a:gd name="T25" fmla="*/ 243875 h 1665286"/>
              <a:gd name="T26" fmla="*/ 1691075 w 1981203"/>
              <a:gd name="T27" fmla="*/ 1421411 h 16652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81203" h="1665286">
                <a:moveTo>
                  <a:pt x="0" y="832643"/>
                </a:moveTo>
                <a:lnTo>
                  <a:pt x="0" y="832643"/>
                </a:lnTo>
                <a:cubicBezTo>
                  <a:pt x="0" y="372787"/>
                  <a:pt x="443508" y="0"/>
                  <a:pt x="990602" y="1"/>
                </a:cubicBezTo>
                <a:cubicBezTo>
                  <a:pt x="990602" y="1"/>
                  <a:pt x="990602" y="1"/>
                  <a:pt x="990602" y="1"/>
                </a:cubicBezTo>
                <a:cubicBezTo>
                  <a:pt x="1537696" y="1"/>
                  <a:pt x="1981204" y="372788"/>
                  <a:pt x="1981204" y="832644"/>
                </a:cubicBezTo>
                <a:cubicBezTo>
                  <a:pt x="1981204" y="832644"/>
                  <a:pt x="1981203" y="832645"/>
                  <a:pt x="1981203" y="832645"/>
                </a:cubicBezTo>
                <a:lnTo>
                  <a:pt x="1981204" y="832646"/>
                </a:lnTo>
                <a:cubicBezTo>
                  <a:pt x="1981204" y="1292502"/>
                  <a:pt x="1537696" y="1665288"/>
                  <a:pt x="990602" y="1665289"/>
                </a:cubicBezTo>
                <a:cubicBezTo>
                  <a:pt x="443507" y="1665289"/>
                  <a:pt x="0" y="1292502"/>
                  <a:pt x="0" y="832646"/>
                </a:cubicBezTo>
                <a:cubicBezTo>
                  <a:pt x="-1" y="832645"/>
                  <a:pt x="0" y="832645"/>
                  <a:pt x="0" y="832645"/>
                </a:cubicBezTo>
                <a:lnTo>
                  <a:pt x="0" y="832643"/>
                </a:lnTo>
                <a:close/>
              </a:path>
            </a:pathLst>
          </a:custGeom>
          <a:noFill/>
          <a:ln w="76196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 eaLnBrk="0" hangingPunct="0">
              <a:spcBef>
                <a:spcPts val="1200"/>
              </a:spcBef>
              <a:buClr>
                <a:srgbClr val="FF3F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3F00"/>
              </a:buClr>
              <a:buSzPct val="100000"/>
              <a:buFont typeface="Symbol" pitchFamily="18" charset="2"/>
              <a:buChar char="·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F3F00"/>
              </a:buClr>
              <a:buSzPct val="10000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/>
              <a:t>27</a:t>
            </a:r>
          </a:p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North America</a:t>
            </a:r>
          </a:p>
        </p:txBody>
      </p:sp>
      <p:sp>
        <p:nvSpPr>
          <p:cNvPr id="5130" name="Oval 34"/>
          <p:cNvSpPr>
            <a:spLocks noChangeArrowheads="1"/>
          </p:cNvSpPr>
          <p:nvPr/>
        </p:nvSpPr>
        <p:spPr bwMode="auto">
          <a:xfrm>
            <a:off x="2162175" y="4464050"/>
            <a:ext cx="1620838" cy="1576388"/>
          </a:xfrm>
          <a:custGeom>
            <a:avLst/>
            <a:gdLst>
              <a:gd name="T0" fmla="*/ 810419 w 1620838"/>
              <a:gd name="T1" fmla="*/ 0 h 1485900"/>
              <a:gd name="T2" fmla="*/ 1620838 w 1620838"/>
              <a:gd name="T3" fmla="*/ 742950 h 1485900"/>
              <a:gd name="T4" fmla="*/ 810419 w 1620838"/>
              <a:gd name="T5" fmla="*/ 1485900 h 1485900"/>
              <a:gd name="T6" fmla="*/ 0 w 1620838"/>
              <a:gd name="T7" fmla="*/ 742950 h 1485900"/>
              <a:gd name="T8" fmla="*/ 237366 w 1620838"/>
              <a:gd name="T9" fmla="*/ 217605 h 1485900"/>
              <a:gd name="T10" fmla="*/ 237366 w 1620838"/>
              <a:gd name="T11" fmla="*/ 1268295 h 1485900"/>
              <a:gd name="T12" fmla="*/ 1383472 w 1620838"/>
              <a:gd name="T13" fmla="*/ 1268295 h 1485900"/>
              <a:gd name="T14" fmla="*/ 1383472 w 1620838"/>
              <a:gd name="T15" fmla="*/ 217605 h 14859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37366 w 1620838"/>
              <a:gd name="T25" fmla="*/ 217605 h 1485900"/>
              <a:gd name="T26" fmla="*/ 1383472 w 1620838"/>
              <a:gd name="T27" fmla="*/ 1268295 h 14859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20838" h="1485900">
                <a:moveTo>
                  <a:pt x="0" y="742950"/>
                </a:moveTo>
                <a:lnTo>
                  <a:pt x="0" y="742950"/>
                </a:lnTo>
                <a:cubicBezTo>
                  <a:pt x="0" y="332630"/>
                  <a:pt x="362837" y="0"/>
                  <a:pt x="810419" y="1"/>
                </a:cubicBezTo>
                <a:cubicBezTo>
                  <a:pt x="810419" y="1"/>
                  <a:pt x="810419" y="1"/>
                  <a:pt x="810419" y="1"/>
                </a:cubicBezTo>
                <a:cubicBezTo>
                  <a:pt x="1258001" y="1"/>
                  <a:pt x="1620838" y="332631"/>
                  <a:pt x="1620838" y="742951"/>
                </a:cubicBezTo>
                <a:cubicBezTo>
                  <a:pt x="1620838" y="742951"/>
                  <a:pt x="1620837" y="742951"/>
                  <a:pt x="1620837" y="742951"/>
                </a:cubicBezTo>
                <a:lnTo>
                  <a:pt x="1620838" y="742952"/>
                </a:lnTo>
                <a:cubicBezTo>
                  <a:pt x="1620838" y="1153271"/>
                  <a:pt x="1258001" y="1485901"/>
                  <a:pt x="810419" y="1485902"/>
                </a:cubicBezTo>
                <a:cubicBezTo>
                  <a:pt x="362836" y="1485902"/>
                  <a:pt x="0" y="1153271"/>
                  <a:pt x="0" y="742952"/>
                </a:cubicBezTo>
                <a:cubicBezTo>
                  <a:pt x="-1" y="742951"/>
                  <a:pt x="0" y="742951"/>
                  <a:pt x="0" y="742951"/>
                </a:cubicBezTo>
                <a:lnTo>
                  <a:pt x="0" y="742950"/>
                </a:lnTo>
                <a:close/>
              </a:path>
            </a:pathLst>
          </a:custGeom>
          <a:noFill/>
          <a:ln w="76196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 eaLnBrk="0" hangingPunct="0">
              <a:spcBef>
                <a:spcPts val="1200"/>
              </a:spcBef>
              <a:buClr>
                <a:srgbClr val="FF3F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3F00"/>
              </a:buClr>
              <a:buSzPct val="100000"/>
              <a:buFont typeface="Symbol" pitchFamily="18" charset="2"/>
              <a:buChar char="·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F3F00"/>
              </a:buClr>
              <a:buSzPct val="10000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/>
              <a:t>19</a:t>
            </a:r>
            <a:br>
              <a:rPr lang="en-US" altLang="en-US" sz="1600" b="1" dirty="0"/>
            </a:br>
            <a:r>
              <a:rPr lang="en-US" altLang="en-US" sz="1600" b="1" dirty="0"/>
              <a:t>South America</a:t>
            </a:r>
          </a:p>
        </p:txBody>
      </p:sp>
      <p:sp>
        <p:nvSpPr>
          <p:cNvPr id="5131" name="Oval 35"/>
          <p:cNvSpPr>
            <a:spLocks noChangeArrowheads="1"/>
          </p:cNvSpPr>
          <p:nvPr/>
        </p:nvSpPr>
        <p:spPr bwMode="auto">
          <a:xfrm>
            <a:off x="7162071" y="4752536"/>
            <a:ext cx="1626195" cy="1578028"/>
          </a:xfrm>
          <a:custGeom>
            <a:avLst/>
            <a:gdLst>
              <a:gd name="T0" fmla="*/ 945357 w 1890714"/>
              <a:gd name="T1" fmla="*/ 0 h 1665286"/>
              <a:gd name="T2" fmla="*/ 1890690 w 1890714"/>
              <a:gd name="T3" fmla="*/ 832664 h 1665286"/>
              <a:gd name="T4" fmla="*/ 945357 w 1890714"/>
              <a:gd name="T5" fmla="*/ 1665310 h 1665286"/>
              <a:gd name="T6" fmla="*/ 0 w 1890714"/>
              <a:gd name="T7" fmla="*/ 832664 h 1665286"/>
              <a:gd name="T8" fmla="*/ 276889 w 1890714"/>
              <a:gd name="T9" fmla="*/ 243875 h 1665286"/>
              <a:gd name="T10" fmla="*/ 276889 w 1890714"/>
              <a:gd name="T11" fmla="*/ 1421435 h 1665286"/>
              <a:gd name="T12" fmla="*/ 1613801 w 1890714"/>
              <a:gd name="T13" fmla="*/ 1421435 h 1665286"/>
              <a:gd name="T14" fmla="*/ 1613801 w 1890714"/>
              <a:gd name="T15" fmla="*/ 243875 h 1665286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76889 w 1890714"/>
              <a:gd name="T25" fmla="*/ 243875 h 1665286"/>
              <a:gd name="T26" fmla="*/ 1613825 w 1890714"/>
              <a:gd name="T27" fmla="*/ 1421411 h 16652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90714" h="1665286">
                <a:moveTo>
                  <a:pt x="0" y="832643"/>
                </a:moveTo>
                <a:lnTo>
                  <a:pt x="0" y="832643"/>
                </a:lnTo>
                <a:cubicBezTo>
                  <a:pt x="0" y="372787"/>
                  <a:pt x="423251" y="0"/>
                  <a:pt x="945357" y="1"/>
                </a:cubicBezTo>
                <a:cubicBezTo>
                  <a:pt x="945357" y="1"/>
                  <a:pt x="945357" y="1"/>
                  <a:pt x="945357" y="1"/>
                </a:cubicBezTo>
                <a:cubicBezTo>
                  <a:pt x="1467463" y="1"/>
                  <a:pt x="1890714" y="372788"/>
                  <a:pt x="1890714" y="832644"/>
                </a:cubicBezTo>
                <a:cubicBezTo>
                  <a:pt x="1890714" y="832644"/>
                  <a:pt x="1890713" y="832645"/>
                  <a:pt x="1890713" y="832645"/>
                </a:cubicBezTo>
                <a:lnTo>
                  <a:pt x="1890714" y="832646"/>
                </a:lnTo>
                <a:cubicBezTo>
                  <a:pt x="1890714" y="1292502"/>
                  <a:pt x="1467463" y="1665288"/>
                  <a:pt x="945357" y="1665289"/>
                </a:cubicBezTo>
                <a:cubicBezTo>
                  <a:pt x="423250" y="1665289"/>
                  <a:pt x="0" y="1292502"/>
                  <a:pt x="0" y="832646"/>
                </a:cubicBezTo>
                <a:cubicBezTo>
                  <a:pt x="-1" y="832645"/>
                  <a:pt x="0" y="832645"/>
                  <a:pt x="0" y="832645"/>
                </a:cubicBezTo>
                <a:lnTo>
                  <a:pt x="0" y="832643"/>
                </a:lnTo>
                <a:close/>
              </a:path>
            </a:pathLst>
          </a:custGeom>
          <a:noFill/>
          <a:ln w="76196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 eaLnBrk="0" hangingPunct="0">
              <a:spcBef>
                <a:spcPts val="1200"/>
              </a:spcBef>
              <a:buClr>
                <a:srgbClr val="FF3F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3F00"/>
              </a:buClr>
              <a:buSzPct val="100000"/>
              <a:buFont typeface="Symbol" pitchFamily="18" charset="2"/>
              <a:buChar char="·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F3F00"/>
              </a:buClr>
              <a:buSzPct val="10000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/>
              <a:t>20</a:t>
            </a:r>
            <a:br>
              <a:rPr lang="en-US" altLang="en-US" sz="1600" b="1" dirty="0"/>
            </a:br>
            <a:r>
              <a:rPr lang="en-US" altLang="en-US" sz="1400" b="1" dirty="0"/>
              <a:t>South Eastern</a:t>
            </a:r>
            <a:br>
              <a:rPr lang="en-US" altLang="en-US" sz="1400" b="1" dirty="0"/>
            </a:br>
            <a:r>
              <a:rPr lang="en-US" altLang="en-US" sz="1400" b="1" dirty="0"/>
              <a:t>Asia and Pacific</a:t>
            </a:r>
            <a:endParaRPr lang="en-US" altLang="en-US" sz="1600" b="1" dirty="0"/>
          </a:p>
        </p:txBody>
      </p:sp>
      <p:sp>
        <p:nvSpPr>
          <p:cNvPr id="5134" name="Oval 39"/>
          <p:cNvSpPr>
            <a:spLocks noChangeArrowheads="1"/>
          </p:cNvSpPr>
          <p:nvPr/>
        </p:nvSpPr>
        <p:spPr bwMode="auto">
          <a:xfrm>
            <a:off x="4704556" y="2671056"/>
            <a:ext cx="1695545" cy="1630150"/>
          </a:xfrm>
          <a:custGeom>
            <a:avLst/>
            <a:gdLst>
              <a:gd name="T0" fmla="*/ 540591 w 1081085"/>
              <a:gd name="T1" fmla="*/ 0 h 1079504"/>
              <a:gd name="T2" fmla="*/ 1081157 w 1081085"/>
              <a:gd name="T3" fmla="*/ 539704 h 1079504"/>
              <a:gd name="T4" fmla="*/ 540591 w 1081085"/>
              <a:gd name="T5" fmla="*/ 1079408 h 1079504"/>
              <a:gd name="T6" fmla="*/ 0 w 1081085"/>
              <a:gd name="T7" fmla="*/ 539704 h 1079504"/>
              <a:gd name="T8" fmla="*/ 158321 w 1081085"/>
              <a:gd name="T9" fmla="*/ 158066 h 1079504"/>
              <a:gd name="T10" fmla="*/ 158321 w 1081085"/>
              <a:gd name="T11" fmla="*/ 921329 h 1079504"/>
              <a:gd name="T12" fmla="*/ 922823 w 1081085"/>
              <a:gd name="T13" fmla="*/ 921329 h 1079504"/>
              <a:gd name="T14" fmla="*/ 922823 w 1081085"/>
              <a:gd name="T15" fmla="*/ 158066 h 1079504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58321 w 1081085"/>
              <a:gd name="T25" fmla="*/ 158090 h 1079504"/>
              <a:gd name="T26" fmla="*/ 922751 w 1081085"/>
              <a:gd name="T27" fmla="*/ 921401 h 10795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81085" h="1079504">
                <a:moveTo>
                  <a:pt x="0" y="539752"/>
                </a:moveTo>
                <a:lnTo>
                  <a:pt x="0" y="539752"/>
                </a:lnTo>
                <a:cubicBezTo>
                  <a:pt x="0" y="241655"/>
                  <a:pt x="242009" y="0"/>
                  <a:pt x="540543" y="1"/>
                </a:cubicBezTo>
                <a:cubicBezTo>
                  <a:pt x="540543" y="1"/>
                  <a:pt x="540543" y="1"/>
                  <a:pt x="540543" y="1"/>
                </a:cubicBezTo>
                <a:cubicBezTo>
                  <a:pt x="839077" y="1"/>
                  <a:pt x="1081086" y="241656"/>
                  <a:pt x="1081086" y="539753"/>
                </a:cubicBezTo>
                <a:cubicBezTo>
                  <a:pt x="1081086" y="539753"/>
                  <a:pt x="1081085" y="539753"/>
                  <a:pt x="1081085" y="539753"/>
                </a:cubicBezTo>
                <a:lnTo>
                  <a:pt x="1081086" y="539754"/>
                </a:lnTo>
                <a:cubicBezTo>
                  <a:pt x="1081086" y="837850"/>
                  <a:pt x="839076" y="1079505"/>
                  <a:pt x="540543" y="1079506"/>
                </a:cubicBezTo>
                <a:cubicBezTo>
                  <a:pt x="242009" y="1079506"/>
                  <a:pt x="0" y="837850"/>
                  <a:pt x="0" y="539754"/>
                </a:cubicBezTo>
                <a:cubicBezTo>
                  <a:pt x="-1" y="539753"/>
                  <a:pt x="0" y="539753"/>
                  <a:pt x="0" y="539753"/>
                </a:cubicBezTo>
                <a:lnTo>
                  <a:pt x="0" y="539752"/>
                </a:lnTo>
                <a:close/>
              </a:path>
            </a:pathLst>
          </a:custGeom>
          <a:noFill/>
          <a:ln w="76196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 eaLnBrk="0" hangingPunct="0">
              <a:spcBef>
                <a:spcPts val="1200"/>
              </a:spcBef>
              <a:buClr>
                <a:srgbClr val="FF3F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3F00"/>
              </a:buClr>
              <a:buSzPct val="100000"/>
              <a:buFont typeface="Symbol" pitchFamily="18" charset="2"/>
              <a:buChar char="·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F3F00"/>
              </a:buClr>
              <a:buSzPct val="10000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/>
              <a:t>23</a:t>
            </a:r>
          </a:p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Northern, Central</a:t>
            </a:r>
          </a:p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&amp; Southern</a:t>
            </a:r>
          </a:p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Europe</a:t>
            </a:r>
          </a:p>
        </p:txBody>
      </p:sp>
      <p:sp>
        <p:nvSpPr>
          <p:cNvPr id="5135" name="Text Box 3"/>
          <p:cNvSpPr txBox="1">
            <a:spLocks noChangeArrowheads="1"/>
          </p:cNvSpPr>
          <p:nvPr/>
        </p:nvSpPr>
        <p:spPr bwMode="auto">
          <a:xfrm>
            <a:off x="90488" y="6515100"/>
            <a:ext cx="922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Clr>
                <a:srgbClr val="FF3F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3F00"/>
              </a:buClr>
              <a:buSzPct val="100000"/>
              <a:buFont typeface="Symbol" pitchFamily="18" charset="2"/>
              <a:buChar char="·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F3F00"/>
              </a:buClr>
              <a:buSzPct val="10000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>
              <a:spcBef>
                <a:spcPts val="600"/>
              </a:spcBef>
              <a:buClrTx/>
              <a:buSzTx/>
              <a:buFontTx/>
              <a:buNone/>
            </a:pPr>
            <a:r>
              <a:rPr lang="en-PH" altLang="en-US" sz="1000" dirty="0"/>
              <a:t>Note: data from Laboratory Excellence System as of 01 February 2017</a:t>
            </a:r>
            <a:endParaRPr lang="en-AU" altLang="en-US" sz="1000" dirty="0"/>
          </a:p>
        </p:txBody>
      </p:sp>
      <p:sp>
        <p:nvSpPr>
          <p:cNvPr id="41" name="Rectangle 2"/>
          <p:cNvSpPr txBox="1">
            <a:spLocks/>
          </p:cNvSpPr>
          <p:nvPr/>
        </p:nvSpPr>
        <p:spPr bwMode="auto">
          <a:xfrm>
            <a:off x="2000250" y="260350"/>
            <a:ext cx="75168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400">
                <a:solidFill>
                  <a:srgbClr val="000000"/>
                </a:solidFill>
                <a:latin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/>
            <a:r>
              <a:rPr lang="en-GB" altLang="en-US" sz="2600" b="1" dirty="0">
                <a:latin typeface="Arial" charset="0"/>
              </a:rPr>
              <a:t>SGS </a:t>
            </a:r>
            <a:r>
              <a:rPr lang="en-GB" altLang="en-US" sz="2600" b="1" dirty="0">
                <a:solidFill>
                  <a:srgbClr val="FF6600"/>
                </a:solidFill>
                <a:latin typeface="Arial" charset="0"/>
              </a:rPr>
              <a:t>OIL GAS CHEMICALS</a:t>
            </a:r>
            <a:r>
              <a:rPr lang="en-GB" altLang="en-US" sz="2600" b="1" dirty="0">
                <a:latin typeface="Arial" charset="0"/>
              </a:rPr>
              <a:t> </a:t>
            </a:r>
            <a:br>
              <a:rPr lang="en-GB" altLang="en-US" sz="2600" b="1" dirty="0">
                <a:latin typeface="Arial" charset="0"/>
              </a:rPr>
            </a:br>
            <a:r>
              <a:rPr lang="en-GB" altLang="en-US" sz="2600" b="1" dirty="0">
                <a:latin typeface="Arial" charset="0"/>
              </a:rPr>
              <a:t>LAB NETWORK</a:t>
            </a:r>
            <a:endParaRPr lang="en-GB" altLang="en-US" sz="2600" b="1" kern="0" dirty="0">
              <a:solidFill>
                <a:srgbClr val="1D78FF"/>
              </a:solidFill>
              <a:latin typeface="Arial" charset="0"/>
            </a:endParaRPr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722313" y="1584325"/>
            <a:ext cx="85518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eaLnBrk="0" hangingPunct="0">
              <a:spcBef>
                <a:spcPts val="1200"/>
              </a:spcBef>
              <a:buClr>
                <a:srgbClr val="FF3F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3F00"/>
              </a:buClr>
              <a:buSzPct val="100000"/>
              <a:buFont typeface="Symbol" pitchFamily="18" charset="2"/>
              <a:buChar char="·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F3F00"/>
              </a:buClr>
              <a:buSzPct val="10000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3F00"/>
              </a:buClr>
              <a:buSzPct val="100000"/>
              <a:buChar char="»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>
              <a:spcBef>
                <a:spcPts val="400"/>
              </a:spcBef>
              <a:spcAft>
                <a:spcPts val="400"/>
              </a:spcAft>
            </a:pPr>
            <a:r>
              <a:rPr lang="en-GB" altLang="en-US" b="1" dirty="0"/>
              <a:t>Currently operates 207 labs in 74 countries</a:t>
            </a:r>
          </a:p>
        </p:txBody>
      </p:sp>
    </p:spTree>
    <p:extLst>
      <p:ext uri="{BB962C8B-B14F-4D97-AF65-F5344CB8AC3E}">
        <p14:creationId xmlns:p14="http://schemas.microsoft.com/office/powerpoint/2010/main" val="41110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18">
        <p:split orient="vert"/>
      </p:transition>
    </mc:Choice>
    <mc:Fallback xmlns="">
      <p:transition spd="slow" advTm="5718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 and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Environmental forensics is the systematic and scientific evaluation of physical, chemical, and historical information for the purpose of developing defensible scientific and legal conclusions regarding the source or age of a contaminant released into the environment.” </a:t>
            </a:r>
            <a:r>
              <a:rPr lang="en-US" i="1" dirty="0"/>
              <a:t>(Introduction to Environmental Forensics by R.D. Murphy &amp; J.R. Morrison)</a:t>
            </a:r>
          </a:p>
          <a:p>
            <a:r>
              <a:rPr lang="en-US" dirty="0"/>
              <a:t>Identifying the unknown, Allocation of sources – provide scientific evidence to link the source to a contaminant in order to help for compensation for economic losses and environmental damage</a:t>
            </a:r>
            <a:endParaRPr lang="nl-BE" dirty="0"/>
          </a:p>
          <a:p>
            <a:endParaRPr lang="nl-BE" dirty="0"/>
          </a:p>
          <a:p>
            <a:pPr>
              <a:buNone/>
            </a:pPr>
            <a:endParaRPr lang="nl-BE" dirty="0"/>
          </a:p>
          <a:p>
            <a:pPr>
              <a:buNone/>
            </a:pPr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71600"/>
            <a:ext cx="7620000" cy="4648200"/>
          </a:xfrm>
        </p:spPr>
        <p:txBody>
          <a:bodyPr/>
          <a:lstStyle/>
          <a:p>
            <a:r>
              <a:rPr lang="en-US" dirty="0"/>
              <a:t>Cause of action is bedrock of environmental litigation</a:t>
            </a:r>
          </a:p>
          <a:p>
            <a:r>
              <a:rPr lang="en-US" dirty="0"/>
              <a:t>Case alleging environmental contamination must involve a thorough understanding of the science behind the allegations, including the laboratory and statistical methods employed by experts when formulating conclusions about causation or damages.</a:t>
            </a:r>
          </a:p>
          <a:p>
            <a:r>
              <a:rPr lang="en-US" dirty="0"/>
              <a:t>Much like traditional fingerprint matching done by law enforcement officers to identify an individual, chemical fingerprinting relies heavily on statistics and probabilities to arrive at a measure of the likelihood that a pollutant came, or did not come, from a particular source.</a:t>
            </a:r>
          </a:p>
          <a:p>
            <a:r>
              <a:rPr lang="en-US" dirty="0"/>
              <a:t>most environmental forensic techniques can allow lawyers to definitively rule </a:t>
            </a:r>
            <a:r>
              <a:rPr lang="en-US" i="1" dirty="0"/>
              <a:t>out </a:t>
            </a:r>
            <a:r>
              <a:rPr lang="en-US" dirty="0"/>
              <a:t>a particular source of contamination, but </a:t>
            </a:r>
            <a:r>
              <a:rPr lang="en-US" b="1" u="sng" dirty="0"/>
              <a:t>they cannot affirmatively prove the source of contamination beyond all doubt.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 descr="http://ecopics.com/image.php?src=8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971800"/>
            <a:ext cx="1333500" cy="100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recent cases have recognized stable isotope analysis as a mainstream analytical technique and accepted environmental forensic evidence based on stable isotope analysis as definitive evidence.</a:t>
            </a:r>
          </a:p>
          <a:p>
            <a:r>
              <a:rPr lang="en-US" dirty="0"/>
              <a:t>The United States EPA recognizes the utility of stable isotope analysis, and says that “[s]table isotope analysis can be used in ecological studies to trace chemical movement through the environment. “</a:t>
            </a:r>
          </a:p>
          <a:p>
            <a:pPr>
              <a:buNone/>
            </a:pPr>
            <a:r>
              <a:rPr lang="en-US" dirty="0"/>
              <a:t>(</a:t>
            </a:r>
            <a:r>
              <a:rPr lang="en-US" dirty="0">
                <a:hlinkClick r:id="rId2"/>
              </a:rPr>
              <a:t>https://www.epa.gov/eco-research/stable-isotope-mixing-modelspublications</a:t>
            </a:r>
            <a:r>
              <a:rPr lang="en-US" dirty="0"/>
              <a:t>, last accessed, April 2, 2017).</a:t>
            </a:r>
          </a:p>
          <a:p>
            <a:endParaRPr lang="en-US" dirty="0"/>
          </a:p>
        </p:txBody>
      </p:sp>
      <p:pic>
        <p:nvPicPr>
          <p:cNvPr id="4" name="Picture 3" descr="C:\Users\sven_herremans\Desktop\Gelekte ol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1771724" cy="1176535"/>
          </a:xfrm>
          <a:prstGeom prst="rect">
            <a:avLst/>
          </a:prstGeom>
          <a:noFill/>
        </p:spPr>
      </p:pic>
      <p:pic>
        <p:nvPicPr>
          <p:cNvPr id="5" name="Picture 4" descr="C:\Users\sven_herremans\Desktop\Gelekte oli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800600"/>
            <a:ext cx="2115970" cy="1405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of Oil</a:t>
            </a:r>
          </a:p>
        </p:txBody>
      </p:sp>
      <p:pic>
        <p:nvPicPr>
          <p:cNvPr id="4" name="Chart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4526" y="1828800"/>
            <a:ext cx="7490718" cy="3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7162800" cy="46482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Tiered approach to characterization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Fingerprinting and comparisons to source oils</a:t>
            </a:r>
          </a:p>
          <a:p>
            <a:pPr lvl="2"/>
            <a:r>
              <a:rPr lang="en-US" sz="2000" dirty="0"/>
              <a:t>GC &amp; GC/MS using a combination of methods</a:t>
            </a:r>
          </a:p>
          <a:p>
            <a:pPr lvl="2"/>
            <a:r>
              <a:rPr lang="en-US" sz="2000" dirty="0"/>
              <a:t>Complex SIM GC/MS &amp; GC/FID analysis</a:t>
            </a:r>
          </a:p>
          <a:p>
            <a:pPr lvl="2"/>
            <a:r>
              <a:rPr lang="en-US" sz="2000" dirty="0"/>
              <a:t>Alkyl PAH’s, Parent PAH’s</a:t>
            </a:r>
          </a:p>
          <a:p>
            <a:pPr lvl="2"/>
            <a:r>
              <a:rPr lang="en-US" sz="2000" dirty="0"/>
              <a:t>PIANO Analysis (environmental) (</a:t>
            </a:r>
            <a:r>
              <a:rPr lang="en-US" sz="2000" dirty="0" err="1"/>
              <a:t>Paraffins</a:t>
            </a:r>
            <a:r>
              <a:rPr lang="en-US" sz="2000" dirty="0"/>
              <a:t>, </a:t>
            </a:r>
            <a:r>
              <a:rPr lang="en-US" sz="2000" dirty="0" err="1"/>
              <a:t>Iso-paraffins</a:t>
            </a:r>
            <a:r>
              <a:rPr lang="en-US" sz="2000" dirty="0"/>
              <a:t>, Aromatics, </a:t>
            </a:r>
            <a:r>
              <a:rPr lang="en-US" sz="2000" dirty="0" err="1"/>
              <a:t>Naphthenes</a:t>
            </a:r>
            <a:r>
              <a:rPr lang="en-US" sz="2000" dirty="0"/>
              <a:t>, Olefins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Biomarkers are naturally occurring and stable hydrocarbons present in crude oils and most petroleum products (complex molecular fossils)</a:t>
            </a:r>
          </a:p>
          <a:p>
            <a:pPr lvl="2"/>
            <a:r>
              <a:rPr lang="en-US" sz="2000" dirty="0"/>
              <a:t>Indicator Compounds for Process determination</a:t>
            </a:r>
          </a:p>
          <a:p>
            <a:pPr lvl="2"/>
            <a:r>
              <a:rPr lang="en-US" sz="2000" dirty="0"/>
              <a:t>Biomarkers (</a:t>
            </a:r>
            <a:r>
              <a:rPr lang="en-US" sz="2000" dirty="0" err="1"/>
              <a:t>hopanes</a:t>
            </a:r>
            <a:r>
              <a:rPr lang="en-US" sz="2000" dirty="0"/>
              <a:t>, </a:t>
            </a:r>
            <a:r>
              <a:rPr lang="en-US" sz="2000" dirty="0" err="1"/>
              <a:t>steranes</a:t>
            </a:r>
            <a:r>
              <a:rPr lang="en-US" sz="2000" dirty="0"/>
              <a:t>, </a:t>
            </a:r>
            <a:r>
              <a:rPr lang="en-US" sz="2000" dirty="0" err="1"/>
              <a:t>terpanes</a:t>
            </a:r>
            <a:r>
              <a:rPr lang="en-US" sz="2000" dirty="0"/>
              <a:t>, </a:t>
            </a:r>
            <a:r>
              <a:rPr lang="en-US" sz="2000" dirty="0" err="1"/>
              <a:t>sesqui</a:t>
            </a:r>
            <a:r>
              <a:rPr lang="en-US" sz="2000" dirty="0"/>
              <a:t> </a:t>
            </a:r>
            <a:r>
              <a:rPr lang="en-US" sz="2000" dirty="0" err="1"/>
              <a:t>terpanes</a:t>
            </a:r>
            <a:r>
              <a:rPr lang="en-US" sz="2000" dirty="0"/>
              <a:t>, </a:t>
            </a:r>
            <a:r>
              <a:rPr lang="en-US" sz="2000" dirty="0" err="1"/>
              <a:t>cholestanes</a:t>
            </a:r>
            <a:r>
              <a:rPr lang="en-US" sz="2000" dirty="0"/>
              <a:t> and </a:t>
            </a:r>
            <a:r>
              <a:rPr lang="en-US" sz="2000" dirty="0" err="1"/>
              <a:t>triaromatic</a:t>
            </a:r>
            <a:r>
              <a:rPr lang="en-US" sz="2000" dirty="0"/>
              <a:t> steroids)</a:t>
            </a:r>
          </a:p>
          <a:p>
            <a:pPr lvl="1">
              <a:buNone/>
            </a:pPr>
            <a:endParaRPr lang="en-US" dirty="0">
              <a:latin typeface="Times New Roman" pitchFamily="18" charset="0"/>
            </a:endParaRPr>
          </a:p>
          <a:p>
            <a:pPr lvl="2"/>
            <a:endParaRPr lang="en-US" dirty="0">
              <a:latin typeface="Times New Roman" pitchFamily="18" charset="0"/>
            </a:endParaRPr>
          </a:p>
          <a:p>
            <a:pPr lvl="1"/>
            <a:endParaRPr lang="en-US" dirty="0"/>
          </a:p>
        </p:txBody>
      </p:sp>
      <p:pic>
        <p:nvPicPr>
          <p:cNvPr id="4098" name="Picture 2" descr="Image result for oil spill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2382907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7162800" cy="4648200"/>
          </a:xfrm>
        </p:spPr>
        <p:txBody>
          <a:bodyPr/>
          <a:lstStyle/>
          <a:p>
            <a:pPr marL="457200" indent="-457200">
              <a:buNone/>
            </a:pPr>
            <a:r>
              <a:rPr lang="en-US" b="1" dirty="0">
                <a:solidFill>
                  <a:srgbClr val="FF0000"/>
                </a:solidFill>
              </a:rPr>
              <a:t>3.0</a:t>
            </a:r>
            <a:r>
              <a:rPr lang="en-US" b="1" dirty="0"/>
              <a:t>	ISOTOPE RATIO MASS SPECTROMETRY</a:t>
            </a:r>
          </a:p>
          <a:p>
            <a:pPr lvl="1">
              <a:buNone/>
            </a:pPr>
            <a:endParaRPr lang="en-US" b="1" dirty="0"/>
          </a:p>
          <a:p>
            <a:pPr lvl="1">
              <a:buFont typeface="Arial" pitchFamily="34" charset="0"/>
              <a:buChar char="•"/>
            </a:pPr>
            <a:r>
              <a:rPr lang="en-GB" sz="2000" dirty="0"/>
              <a:t>Carbon isotopic ratio can provide useful information with regard to oil spill and oil field fingerprinting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/>
              <a:t>Combined approach with biomarker methodology (EN 15522) leads to increased confidence in the results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/>
              <a:t>Depending on the samples, GC-C-IRMS may be the only reliable technique for fingerprinting in case of the lack of biomarkers.</a:t>
            </a:r>
          </a:p>
          <a:p>
            <a:pPr marL="800100" lvl="1" indent="-342900">
              <a:spcBef>
                <a:spcPct val="50000"/>
              </a:spcBef>
            </a:pPr>
            <a:r>
              <a:rPr lang="en-US" sz="2000" dirty="0"/>
              <a:t>Stable carbon isotopic composition (</a:t>
            </a:r>
            <a:r>
              <a:rPr lang="en-US" sz="2000" baseline="30000" dirty="0"/>
              <a:t>13</a:t>
            </a:r>
            <a:r>
              <a:rPr lang="en-US" sz="2000" dirty="0"/>
              <a:t>C/</a:t>
            </a:r>
            <a:r>
              <a:rPr lang="en-US" sz="2000" baseline="30000" dirty="0"/>
              <a:t>12</a:t>
            </a:r>
            <a:r>
              <a:rPr lang="en-US" sz="2000" dirty="0"/>
              <a:t>C) of oils reflects the physical and biological processes that influence oil formation and refinery, </a:t>
            </a:r>
            <a:r>
              <a:rPr lang="en-GB" sz="2000" dirty="0"/>
              <a:t>for this reason it can be used as a tool helpful in tracing the source of oil spilled in the environment</a:t>
            </a:r>
            <a:r>
              <a:rPr lang="en-US" sz="2000" dirty="0"/>
              <a:t> 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n"/>
            </a:pPr>
            <a:endParaRPr lang="en-GB" dirty="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76400"/>
            <a:ext cx="7162800" cy="838200"/>
          </a:xfrm>
        </p:spPr>
        <p:txBody>
          <a:bodyPr/>
          <a:lstStyle/>
          <a:p>
            <a:r>
              <a:rPr lang="en-US" sz="1800" b="1" dirty="0"/>
              <a:t>Aim of study: </a:t>
            </a:r>
            <a:r>
              <a:rPr lang="en-GB" dirty="0"/>
              <a:t>to characterize various samples of crude oils, which originated from different geographical locations</a:t>
            </a:r>
            <a:endParaRPr lang="en-US" dirty="0"/>
          </a:p>
          <a:p>
            <a:pPr>
              <a:buNone/>
            </a:pPr>
            <a:endParaRPr lang="en-US" dirty="0">
              <a:solidFill>
                <a:schemeClr val="dk1"/>
              </a:solidFill>
              <a:latin typeface="Arial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8800" y="2971800"/>
          <a:ext cx="6181614" cy="313396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30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0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282"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/>
                        <a:t>Sample name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/>
                        <a:t>Oil field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/>
                        <a:t>Location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/>
                        <a:t>Sample name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/>
                        <a:t>Oil field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/>
                        <a:t>Location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82"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/>
                        <a:t>NS1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/>
                        <a:t>Clair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algn="ctr" defTabSz="4124127" rtl="0" eaLnBrk="1" latinLnBrk="0" hangingPunct="1"/>
                      <a:r>
                        <a:rPr lang="en-US" sz="1000" kern="1200" dirty="0"/>
                        <a:t>Northern</a:t>
                      </a:r>
                    </a:p>
                    <a:p>
                      <a:pPr marL="0" algn="ctr" defTabSz="4124127" rtl="0" eaLnBrk="1" latinLnBrk="0" hangingPunct="1"/>
                      <a:r>
                        <a:rPr lang="en-US" sz="1000" kern="1200" dirty="0"/>
                        <a:t>North Sea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indent="0" algn="ctr" defTabSz="41241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/>
                        <a:t>R1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indent="0" algn="ctr" defTabSz="41241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/>
                        <a:t>Unknown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/>
                        <a:t>Algeria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282"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/>
                        <a:t>NS2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/>
                        <a:t>Forties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indent="0" algn="ctr" defTabSz="41241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/>
                        <a:t>Central </a:t>
                      </a:r>
                    </a:p>
                    <a:p>
                      <a:pPr marL="0" marR="0" indent="0" algn="ctr" defTabSz="41241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/>
                        <a:t>North Sea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indent="0" algn="ctr" defTabSz="41241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/>
                        <a:t>R2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/>
                        <a:t>Unknown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/>
                        <a:t>Unknown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282"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/>
                        <a:t>NS3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err="1"/>
                        <a:t>Gullfaks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algn="ctr" defTabSz="4124127" rtl="0" eaLnBrk="1" latinLnBrk="0" hangingPunct="1"/>
                      <a:r>
                        <a:rPr lang="en-US" sz="1000" kern="1200" dirty="0"/>
                        <a:t>Northern</a:t>
                      </a:r>
                    </a:p>
                    <a:p>
                      <a:pPr marL="0" algn="ctr" defTabSz="4124127" rtl="0" eaLnBrk="1" latinLnBrk="0" hangingPunct="1"/>
                      <a:r>
                        <a:rPr lang="en-US" sz="1000" kern="1200" dirty="0"/>
                        <a:t>North Sea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indent="0" algn="ctr" defTabSz="41241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/>
                        <a:t>R3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indent="0" algn="ctr" defTabSz="41241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/>
                        <a:t>Unknown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/>
                        <a:t>Libya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282">
                <a:tc>
                  <a:txBody>
                    <a:bodyPr/>
                    <a:lstStyle/>
                    <a:p>
                      <a:pPr marL="0" marR="0" indent="0" algn="ctr" defTabSz="41241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/>
                        <a:t>NS4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/>
                        <a:t>Brent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algn="ctr" defTabSz="4124127" rtl="0" eaLnBrk="1" latinLnBrk="0" hangingPunct="1"/>
                      <a:r>
                        <a:rPr lang="en-US" sz="1000" kern="1200" dirty="0"/>
                        <a:t>Northern</a:t>
                      </a:r>
                    </a:p>
                    <a:p>
                      <a:pPr marL="0" algn="ctr" defTabSz="4124127" rtl="0" eaLnBrk="1" latinLnBrk="0" hangingPunct="1"/>
                      <a:r>
                        <a:rPr lang="en-US" sz="1000" kern="1200" dirty="0"/>
                        <a:t>North Sea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indent="0" algn="ctr" defTabSz="41241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/>
                        <a:t>R4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indent="0" algn="ctr" defTabSz="41241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/>
                        <a:t>Unknown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/>
                        <a:t>Bonny, Nigeria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282">
                <a:tc>
                  <a:txBody>
                    <a:bodyPr/>
                    <a:lstStyle/>
                    <a:p>
                      <a:pPr marL="0" marR="0" indent="0" algn="ctr" defTabSz="41241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/>
                        <a:t>NS5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err="1"/>
                        <a:t>Ekofisk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indent="0" algn="ctr" defTabSz="41241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/>
                        <a:t>Central </a:t>
                      </a:r>
                    </a:p>
                    <a:p>
                      <a:pPr marL="0" marR="0" indent="0" algn="ctr" defTabSz="41241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/>
                        <a:t>North Sea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indent="0" algn="ctr" defTabSz="41241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/>
                        <a:t>R5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err="1"/>
                        <a:t>Burun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/>
                        <a:t>Turkmenistan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282">
                <a:tc>
                  <a:txBody>
                    <a:bodyPr/>
                    <a:lstStyle/>
                    <a:p>
                      <a:pPr marL="0" marR="0" indent="0" algn="ctr" defTabSz="41241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/>
                        <a:t>NS6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/>
                        <a:t>Unknown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indent="0" algn="ctr" defTabSz="41241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/>
                        <a:t>Southern</a:t>
                      </a:r>
                    </a:p>
                    <a:p>
                      <a:pPr marL="0" marR="0" indent="0" algn="ctr" defTabSz="41241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/>
                        <a:t>North Sea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indent="0" algn="ctr" defTabSz="41241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/>
                        <a:t>R6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/>
                        <a:t>Oyo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/>
                        <a:t>Nigeria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282">
                <a:tc>
                  <a:txBody>
                    <a:bodyPr/>
                    <a:lstStyle/>
                    <a:p>
                      <a:pPr marL="0" marR="0" indent="0" algn="ctr" defTabSz="41241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/>
                        <a:t>NS7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err="1"/>
                        <a:t>Grane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algn="ctr" defTabSz="4124127" rtl="0" eaLnBrk="1" latinLnBrk="0" hangingPunct="1"/>
                      <a:r>
                        <a:rPr lang="en-US" sz="1000" kern="1200" dirty="0"/>
                        <a:t>Northern</a:t>
                      </a:r>
                    </a:p>
                    <a:p>
                      <a:pPr marL="0" algn="ctr" defTabSz="4124127" rtl="0" eaLnBrk="1" latinLnBrk="0" hangingPunct="1"/>
                      <a:r>
                        <a:rPr lang="en-US" sz="1000" kern="1200" dirty="0"/>
                        <a:t>North Sea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90800" y="25146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>
                <a:solidFill>
                  <a:schemeClr val="dk1"/>
                </a:solidFill>
                <a:latin typeface="Arial" charset="0"/>
              </a:rPr>
              <a:t>Geographic origin of oil samples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G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363636"/>
      </a:accent1>
      <a:accent2>
        <a:srgbClr val="848685"/>
      </a:accent2>
      <a:accent3>
        <a:srgbClr val="FF6600"/>
      </a:accent3>
      <a:accent4>
        <a:srgbClr val="BCBCBC"/>
      </a:accent4>
      <a:accent5>
        <a:srgbClr val="FF9900"/>
      </a:accent5>
      <a:accent6>
        <a:srgbClr val="FF0000"/>
      </a:accent6>
      <a:hlink>
        <a:srgbClr val="FF6600"/>
      </a:hlink>
      <a:folHlink>
        <a:srgbClr val="36363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986</TotalTime>
  <Words>1561</Words>
  <Application>Microsoft Office PowerPoint</Application>
  <PresentationFormat>A4 Paper (210x297 mm)</PresentationFormat>
  <Paragraphs>418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Arial Narrow</vt:lpstr>
      <vt:lpstr>Calibri</vt:lpstr>
      <vt:lpstr>Times New Roman</vt:lpstr>
      <vt:lpstr>Wingdings</vt:lpstr>
      <vt:lpstr>Default Theme</vt:lpstr>
      <vt:lpstr>Advances in oil spill forensic using biomarkers and isotope ratio technique. </vt:lpstr>
      <vt:lpstr>OUR NETWORK GLOBAL REACH WITH LOCAL SERVICE</vt:lpstr>
      <vt:lpstr>Principles  and Goal</vt:lpstr>
      <vt:lpstr>Environmental Liability</vt:lpstr>
      <vt:lpstr>Environmental Liability</vt:lpstr>
      <vt:lpstr>Chemistry of Oil</vt:lpstr>
      <vt:lpstr>Process</vt:lpstr>
      <vt:lpstr>Process</vt:lpstr>
      <vt:lpstr>Case Study 1</vt:lpstr>
      <vt:lpstr>BIOMARKERS WITH  gc-MS Technique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Harry_Behzadi</dc:creator>
  <cp:lastModifiedBy>Behzadi, Harry (Rutherford)</cp:lastModifiedBy>
  <cp:revision>73</cp:revision>
  <dcterms:created xsi:type="dcterms:W3CDTF">2017-08-02T14:40:48Z</dcterms:created>
  <dcterms:modified xsi:type="dcterms:W3CDTF">2018-10-30T13:12:26Z</dcterms:modified>
</cp:coreProperties>
</file>