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256" r:id="rId2"/>
    <p:sldId id="405" r:id="rId3"/>
    <p:sldId id="406" r:id="rId4"/>
    <p:sldId id="430" r:id="rId5"/>
    <p:sldId id="431" r:id="rId6"/>
    <p:sldId id="432" r:id="rId7"/>
    <p:sldId id="433" r:id="rId8"/>
    <p:sldId id="434" r:id="rId9"/>
    <p:sldId id="435" r:id="rId10"/>
    <p:sldId id="436" r:id="rId11"/>
    <p:sldId id="407" r:id="rId12"/>
    <p:sldId id="408" r:id="rId13"/>
    <p:sldId id="409" r:id="rId14"/>
    <p:sldId id="410" r:id="rId15"/>
    <p:sldId id="411" r:id="rId16"/>
    <p:sldId id="412" r:id="rId17"/>
    <p:sldId id="413" r:id="rId18"/>
    <p:sldId id="414" r:id="rId19"/>
    <p:sldId id="415" r:id="rId20"/>
    <p:sldId id="416" r:id="rId21"/>
    <p:sldId id="417" r:id="rId22"/>
    <p:sldId id="418" r:id="rId23"/>
    <p:sldId id="419" r:id="rId24"/>
    <p:sldId id="420" r:id="rId25"/>
    <p:sldId id="421" r:id="rId26"/>
    <p:sldId id="422" r:id="rId27"/>
    <p:sldId id="423" r:id="rId28"/>
    <p:sldId id="424" r:id="rId29"/>
    <p:sldId id="425" r:id="rId30"/>
    <p:sldId id="428" r:id="rId31"/>
    <p:sldId id="429" r:id="rId32"/>
    <p:sldId id="396" r:id="rId33"/>
    <p:sldId id="397" r:id="rId34"/>
    <p:sldId id="386" r:id="rId35"/>
    <p:sldId id="437" r:id="rId36"/>
    <p:sldId id="426" r:id="rId37"/>
    <p:sldId id="427" r:id="rId38"/>
  </p:sldIdLst>
  <p:sldSz cx="9144000" cy="6858000" type="letter"/>
  <p:notesSz cx="9601200" cy="73152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17"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444"/>
    </p:cViewPr>
  </p:sorterViewPr>
  <p:notesViewPr>
    <p:cSldViewPr>
      <p:cViewPr varScale="1">
        <p:scale>
          <a:sx n="78" d="100"/>
          <a:sy n="78" d="100"/>
        </p:scale>
        <p:origin x="-936" y="-84"/>
      </p:cViewPr>
      <p:guideLst>
        <p:guide orient="horz" pos="2304"/>
        <p:guide pos="302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4806" tIns="47403" rIns="94806" bIns="47403" numCol="1" anchor="t" anchorCtr="0" compatLnSpc="1">
            <a:prstTxWarp prst="textNoShape">
              <a:avLst/>
            </a:prstTxWarp>
          </a:bodyPr>
          <a:lstStyle>
            <a:lvl1pPr defTabSz="944563">
              <a:defRPr sz="1200"/>
            </a:lvl1pPr>
          </a:lstStyle>
          <a:p>
            <a:r>
              <a:rPr lang="en-US"/>
              <a:t>Heavy Metal Removal – </a:t>
            </a:r>
          </a:p>
          <a:p>
            <a:r>
              <a:rPr lang="en-US"/>
              <a:t>Ceramic Microfiltration Presentation</a:t>
            </a:r>
          </a:p>
        </p:txBody>
      </p:sp>
      <p:sp>
        <p:nvSpPr>
          <p:cNvPr id="96259" name="Rectangle 3"/>
          <p:cNvSpPr>
            <a:spLocks noGrp="1" noChangeArrowheads="1"/>
          </p:cNvSpPr>
          <p:nvPr>
            <p:ph type="dt" sz="quarter" idx="1"/>
          </p:nvPr>
        </p:nvSpPr>
        <p:spPr bwMode="auto">
          <a:xfrm>
            <a:off x="5437188" y="0"/>
            <a:ext cx="4162425" cy="366713"/>
          </a:xfrm>
          <a:prstGeom prst="rect">
            <a:avLst/>
          </a:prstGeom>
          <a:noFill/>
          <a:ln w="9525">
            <a:noFill/>
            <a:miter lim="800000"/>
            <a:headEnd/>
            <a:tailEnd/>
          </a:ln>
          <a:effectLst/>
        </p:spPr>
        <p:txBody>
          <a:bodyPr vert="horz" wrap="square" lIns="94806" tIns="47403" rIns="94806" bIns="47403" numCol="1" anchor="t" anchorCtr="0" compatLnSpc="1">
            <a:prstTxWarp prst="textNoShape">
              <a:avLst/>
            </a:prstTxWarp>
          </a:bodyPr>
          <a:lstStyle>
            <a:lvl1pPr algn="r" defTabSz="944563">
              <a:defRPr sz="1200"/>
            </a:lvl1pPr>
          </a:lstStyle>
          <a:p>
            <a:endParaRPr lang="en-US"/>
          </a:p>
        </p:txBody>
      </p:sp>
      <p:sp>
        <p:nvSpPr>
          <p:cNvPr id="96260" name="Rectangle 4"/>
          <p:cNvSpPr>
            <a:spLocks noGrp="1" noChangeArrowheads="1"/>
          </p:cNvSpPr>
          <p:nvPr>
            <p:ph type="ftr" sz="quarter" idx="2"/>
          </p:nvPr>
        </p:nvSpPr>
        <p:spPr bwMode="auto">
          <a:xfrm>
            <a:off x="0" y="6946900"/>
            <a:ext cx="4160838" cy="366713"/>
          </a:xfrm>
          <a:prstGeom prst="rect">
            <a:avLst/>
          </a:prstGeom>
          <a:noFill/>
          <a:ln w="9525">
            <a:noFill/>
            <a:miter lim="800000"/>
            <a:headEnd/>
            <a:tailEnd/>
          </a:ln>
          <a:effectLst/>
        </p:spPr>
        <p:txBody>
          <a:bodyPr vert="horz" wrap="square" lIns="94806" tIns="47403" rIns="94806" bIns="47403" numCol="1" anchor="b" anchorCtr="0" compatLnSpc="1">
            <a:prstTxWarp prst="textNoShape">
              <a:avLst/>
            </a:prstTxWarp>
          </a:bodyPr>
          <a:lstStyle>
            <a:lvl1pPr defTabSz="944563">
              <a:defRPr sz="1200"/>
            </a:lvl1pPr>
          </a:lstStyle>
          <a:p>
            <a:endParaRPr lang="en-US"/>
          </a:p>
        </p:txBody>
      </p:sp>
      <p:sp>
        <p:nvSpPr>
          <p:cNvPr id="96261" name="Rectangle 5"/>
          <p:cNvSpPr>
            <a:spLocks noGrp="1" noChangeArrowheads="1"/>
          </p:cNvSpPr>
          <p:nvPr>
            <p:ph type="sldNum" sz="quarter" idx="3"/>
          </p:nvPr>
        </p:nvSpPr>
        <p:spPr bwMode="auto">
          <a:xfrm>
            <a:off x="5437188" y="6946900"/>
            <a:ext cx="4162425" cy="366713"/>
          </a:xfrm>
          <a:prstGeom prst="rect">
            <a:avLst/>
          </a:prstGeom>
          <a:noFill/>
          <a:ln w="9525">
            <a:noFill/>
            <a:miter lim="800000"/>
            <a:headEnd/>
            <a:tailEnd/>
          </a:ln>
          <a:effectLst/>
        </p:spPr>
        <p:txBody>
          <a:bodyPr vert="horz" wrap="square" lIns="94806" tIns="47403" rIns="94806" bIns="47403" numCol="1" anchor="b" anchorCtr="0" compatLnSpc="1">
            <a:prstTxWarp prst="textNoShape">
              <a:avLst/>
            </a:prstTxWarp>
          </a:bodyPr>
          <a:lstStyle>
            <a:lvl1pPr algn="r" defTabSz="944563">
              <a:defRPr sz="1200"/>
            </a:lvl1pPr>
          </a:lstStyle>
          <a:p>
            <a:fld id="{58C400FB-F165-4E16-B0A1-409DC98AAC7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160838" cy="366713"/>
          </a:xfrm>
          <a:prstGeom prst="rect">
            <a:avLst/>
          </a:prstGeom>
          <a:noFill/>
          <a:ln w="9525">
            <a:noFill/>
            <a:miter lim="800000"/>
            <a:headEnd/>
            <a:tailEnd/>
          </a:ln>
        </p:spPr>
        <p:txBody>
          <a:bodyPr vert="horz" wrap="square" lIns="96608" tIns="48304" rIns="96608" bIns="48304" numCol="1" anchor="t" anchorCtr="0" compatLnSpc="1">
            <a:prstTxWarp prst="textNoShape">
              <a:avLst/>
            </a:prstTxWarp>
          </a:bodyPr>
          <a:lstStyle>
            <a:lvl1pPr defTabSz="966788">
              <a:defRPr sz="1200"/>
            </a:lvl1pPr>
          </a:lstStyle>
          <a:p>
            <a:endParaRPr lang="en-US"/>
          </a:p>
        </p:txBody>
      </p:sp>
      <p:sp>
        <p:nvSpPr>
          <p:cNvPr id="3075" name="Rectangle 3"/>
          <p:cNvSpPr>
            <a:spLocks noGrp="1" noChangeArrowheads="1"/>
          </p:cNvSpPr>
          <p:nvPr>
            <p:ph type="dt" idx="1"/>
          </p:nvPr>
        </p:nvSpPr>
        <p:spPr bwMode="auto">
          <a:xfrm>
            <a:off x="5440363" y="0"/>
            <a:ext cx="4160837" cy="366713"/>
          </a:xfrm>
          <a:prstGeom prst="rect">
            <a:avLst/>
          </a:prstGeom>
          <a:noFill/>
          <a:ln w="9525">
            <a:noFill/>
            <a:miter lim="800000"/>
            <a:headEnd/>
            <a:tailEnd/>
          </a:ln>
        </p:spPr>
        <p:txBody>
          <a:bodyPr vert="horz" wrap="square" lIns="96608" tIns="48304" rIns="96608" bIns="48304" numCol="1" anchor="t" anchorCtr="0" compatLnSpc="1">
            <a:prstTxWarp prst="textNoShape">
              <a:avLst/>
            </a:prstTxWarp>
          </a:bodyPr>
          <a:lstStyle>
            <a:lvl1pPr algn="r" defTabSz="966788">
              <a:defRPr sz="1200"/>
            </a:lvl1pPr>
          </a:lstStyle>
          <a:p>
            <a:endParaRPr lang="en-US"/>
          </a:p>
        </p:txBody>
      </p:sp>
      <p:sp>
        <p:nvSpPr>
          <p:cNvPr id="3076" name="Rectangle 4"/>
          <p:cNvSpPr>
            <a:spLocks noGrp="1" noRot="1" noChangeAspect="1" noChangeArrowheads="1" noTextEdit="1"/>
          </p:cNvSpPr>
          <p:nvPr>
            <p:ph type="sldImg" idx="2"/>
          </p:nvPr>
        </p:nvSpPr>
        <p:spPr bwMode="auto">
          <a:xfrm>
            <a:off x="2971800" y="549275"/>
            <a:ext cx="3656013" cy="27416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1281113" y="3475038"/>
            <a:ext cx="7038975" cy="3290887"/>
          </a:xfrm>
          <a:prstGeom prst="rect">
            <a:avLst/>
          </a:prstGeom>
          <a:noFill/>
          <a:ln w="9525">
            <a:noFill/>
            <a:miter lim="800000"/>
            <a:headEnd/>
            <a:tailEnd/>
          </a:ln>
        </p:spPr>
        <p:txBody>
          <a:bodyPr vert="horz" wrap="square" lIns="96608" tIns="48304" rIns="96608" bIns="483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6948488"/>
            <a:ext cx="4160838" cy="366712"/>
          </a:xfrm>
          <a:prstGeom prst="rect">
            <a:avLst/>
          </a:prstGeom>
          <a:noFill/>
          <a:ln w="9525">
            <a:noFill/>
            <a:miter lim="800000"/>
            <a:headEnd/>
            <a:tailEnd/>
          </a:ln>
        </p:spPr>
        <p:txBody>
          <a:bodyPr vert="horz" wrap="square" lIns="96608" tIns="48304" rIns="96608" bIns="48304" numCol="1" anchor="b" anchorCtr="0" compatLnSpc="1">
            <a:prstTxWarp prst="textNoShape">
              <a:avLst/>
            </a:prstTxWarp>
          </a:bodyPr>
          <a:lstStyle>
            <a:lvl1pPr defTabSz="966788">
              <a:defRPr sz="1200"/>
            </a:lvl1pPr>
          </a:lstStyle>
          <a:p>
            <a:endParaRPr lang="en-US"/>
          </a:p>
        </p:txBody>
      </p:sp>
      <p:sp>
        <p:nvSpPr>
          <p:cNvPr id="3079" name="Rectangle 7"/>
          <p:cNvSpPr>
            <a:spLocks noGrp="1" noChangeArrowheads="1"/>
          </p:cNvSpPr>
          <p:nvPr>
            <p:ph type="sldNum" sz="quarter" idx="5"/>
          </p:nvPr>
        </p:nvSpPr>
        <p:spPr bwMode="auto">
          <a:xfrm>
            <a:off x="5440363" y="6948488"/>
            <a:ext cx="4160837" cy="366712"/>
          </a:xfrm>
          <a:prstGeom prst="rect">
            <a:avLst/>
          </a:prstGeom>
          <a:noFill/>
          <a:ln w="9525">
            <a:noFill/>
            <a:miter lim="800000"/>
            <a:headEnd/>
            <a:tailEnd/>
          </a:ln>
        </p:spPr>
        <p:txBody>
          <a:bodyPr vert="horz" wrap="square" lIns="96608" tIns="48304" rIns="96608" bIns="48304" numCol="1" anchor="b" anchorCtr="0" compatLnSpc="1">
            <a:prstTxWarp prst="textNoShape">
              <a:avLst/>
            </a:prstTxWarp>
          </a:bodyPr>
          <a:lstStyle>
            <a:lvl1pPr algn="r" defTabSz="966788">
              <a:defRPr sz="1200"/>
            </a:lvl1pPr>
          </a:lstStyle>
          <a:p>
            <a:fld id="{E400A01F-804F-4F0A-8D48-9ABB96BA4B8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ヒラギノ角ゴ Pro W3"/>
        <a:cs typeface="ヒラギノ角ゴ Pro W3"/>
      </a:defRPr>
    </a:lvl1pPr>
    <a:lvl2pPr marL="457200" algn="l" rtl="0" fontAlgn="base">
      <a:spcBef>
        <a:spcPct val="30000"/>
      </a:spcBef>
      <a:spcAft>
        <a:spcPct val="0"/>
      </a:spcAft>
      <a:defRPr sz="1200" kern="1200">
        <a:solidFill>
          <a:schemeClr val="tx1"/>
        </a:solidFill>
        <a:latin typeface="Arial" pitchFamily="34" charset="0"/>
        <a:ea typeface="ヒラギノ角ゴ Pro W3"/>
        <a:cs typeface="ヒラギノ角ゴ Pro W3"/>
      </a:defRPr>
    </a:lvl2pPr>
    <a:lvl3pPr marL="914400" algn="l" rtl="0" fontAlgn="base">
      <a:spcBef>
        <a:spcPct val="30000"/>
      </a:spcBef>
      <a:spcAft>
        <a:spcPct val="0"/>
      </a:spcAft>
      <a:defRPr sz="1200" kern="1200">
        <a:solidFill>
          <a:schemeClr val="tx1"/>
        </a:solidFill>
        <a:latin typeface="Arial" pitchFamily="34" charset="0"/>
        <a:ea typeface="ヒラギノ角ゴ Pro W3"/>
        <a:cs typeface="ヒラギノ角ゴ Pro W3"/>
      </a:defRPr>
    </a:lvl3pPr>
    <a:lvl4pPr marL="1371600" algn="l" rtl="0" fontAlgn="base">
      <a:spcBef>
        <a:spcPct val="30000"/>
      </a:spcBef>
      <a:spcAft>
        <a:spcPct val="0"/>
      </a:spcAft>
      <a:defRPr sz="1200" kern="1200">
        <a:solidFill>
          <a:schemeClr val="tx1"/>
        </a:solidFill>
        <a:latin typeface="Arial" pitchFamily="34" charset="0"/>
        <a:ea typeface="ヒラギノ角ゴ Pro W3"/>
        <a:cs typeface="ヒラギノ角ゴ Pro W3"/>
      </a:defRPr>
    </a:lvl4pPr>
    <a:lvl5pPr marL="1828800" algn="l" rtl="0" fontAlgn="base">
      <a:spcBef>
        <a:spcPct val="30000"/>
      </a:spcBef>
      <a:spcAft>
        <a:spcPct val="0"/>
      </a:spcAft>
      <a:defRPr sz="12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FA08C-6C5B-4AE9-B703-C3EF97E3388E}"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a:lstStyle/>
          <a:p>
            <a:fld id="{7E5A1636-A887-4048-8D6C-F965D281A4C4}" type="slidenum">
              <a:rPr lang="en-US" smtClean="0">
                <a:latin typeface="Arial" pitchFamily="34" charset="0"/>
              </a:rPr>
              <a:pPr/>
              <a:t>14</a:t>
            </a:fld>
            <a:endParaRPr lang="en-US" smtClean="0">
              <a:latin typeface="Arial"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a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fld id="{885183E6-D9FF-4274-ACDF-438630F064BC}" type="slidenum">
              <a:rPr lang="en-US" smtClean="0">
                <a:latin typeface="Arial" pitchFamily="34" charset="0"/>
              </a:rPr>
              <a:pPr/>
              <a:t>15</a:t>
            </a:fld>
            <a:endParaRPr lang="en-US" smtClean="0">
              <a:latin typeface="Arial" pitchFamily="34" charset="0"/>
            </a:endParaRPr>
          </a:p>
        </p:txBody>
      </p:sp>
      <p:sp>
        <p:nvSpPr>
          <p:cNvPr id="44035" name="Rectangle 2"/>
          <p:cNvSpPr>
            <a:spLocks noGrp="1" noRot="1" noChangeAspect="1" noChangeArrowheads="1" noTextEdit="1"/>
          </p:cNvSpPr>
          <p:nvPr>
            <p:ph type="sldImg"/>
          </p:nvPr>
        </p:nvSpPr>
        <p:spPr bwMode="auto">
          <a:xfrm>
            <a:off x="2971800" y="549275"/>
            <a:ext cx="3657600" cy="2743200"/>
          </a:xfrm>
          <a:noFill/>
          <a:ln>
            <a:solidFill>
              <a:srgbClr val="000000"/>
            </a:solidFill>
            <a:miter lim="800000"/>
            <a:headEnd/>
            <a:tailEnd/>
          </a:ln>
        </p:spPr>
      </p:sp>
      <p:sp>
        <p:nvSpPr>
          <p:cNvPr id="44036" name="Rectangle 3"/>
          <p:cNvSpPr>
            <a:spLocks noGrp="1" noChangeArrowheads="1"/>
          </p:cNvSpPr>
          <p:nvPr>
            <p:ph type="body" idx="1"/>
          </p:nvPr>
        </p:nvSpPr>
        <p:spPr bwMode="auto">
          <a:xfrm>
            <a:off x="1278421" y="3473971"/>
            <a:ext cx="7044359" cy="3291590"/>
          </a:xfrm>
          <a:noFill/>
        </p:spPr>
        <p:txBody>
          <a:bodyPr wrap="square" numCol="1" anchor="t" anchorCtr="0" compatLnSpc="1">
            <a:prstTxWarp prst="textNoShape">
              <a:avLst/>
            </a:prstTxWarp>
          </a:bodyPr>
          <a:lstStyle/>
          <a:p>
            <a:r>
              <a:rPr lang="en-US" smtClean="0">
                <a:latin typeface="Arial" pitchFamily="34" charset="0"/>
                <a:ea typeface="ＭＳ Ｐゴシック" pitchFamily="-84" charset="-128"/>
              </a:rPr>
              <a:t>Energy production activities present a great opportunity to develop a new sources of water.  The water produced from oil, gas, coal-bed methane is large enough to provide an important supplement to the existing water supplies.  The most important needs for this new water source is the development of cost effective pretreatment technologies and cost effective concentrate disposal options.  Further, the quality of the upgraded water must by assured for the intended use.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84"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B2894A70-C7D0-42E8-AA24-B742EFF9A43D}" type="slidenum">
              <a:rPr lang="en-US" smtClean="0"/>
              <a:pPr/>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a typeface="ＭＳ Ｐゴシック" pitchFamily="-84" charset="-128"/>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0DC3A635-5802-429D-8321-703B1F8F4ECC}"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84" charset="-128"/>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076B8259-4FB3-483D-A66C-82470B2A8BAB}" type="slidenum">
              <a:rPr lang="en-US" smtClean="0"/>
              <a:pPr/>
              <a:t>19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84" charset="-128"/>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2D655A7C-594C-4F82-8B7E-4D067193A519}" type="slidenum">
              <a:rPr lang="en-US" smtClean="0"/>
              <a:pPr/>
              <a:t>20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84"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F27025A0-46CD-41EC-8B9C-AE30FFF8C85B}" type="slidenum">
              <a:rPr lang="en-US" smtClean="0"/>
              <a:pPr/>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a typeface="ＭＳ Ｐゴシック" pitchFamily="-84"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8281C516-07B4-48E8-B00D-A109D0A2325A}" type="slidenum">
              <a:rPr lang="en-US" smtClean="0">
                <a:latin typeface="Arial" pitchFamily="34" charset="0"/>
              </a:rPr>
              <a:pPr/>
              <a:t>22</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BE060219-8C84-4A88-9880-FCCC8471AFBF}" type="slidenum">
              <a:rPr lang="en-US" smtClean="0">
                <a:latin typeface="Arial" pitchFamily="34" charset="0"/>
              </a:rPr>
              <a:pPr/>
              <a:t>23</a:t>
            </a:fld>
            <a:endParaRPr lang="en-US" smtClean="0">
              <a:latin typeface="Arial"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latin typeface="Arial" pitchFamily="34" charset="0"/>
                <a:ea typeface="ＭＳ Ｐゴシック" pitchFamily="-84" charset="-128"/>
              </a:rPr>
              <a:t>Note that the costs of the technology are coming down in today’s dollars while other supplies are increasing.  The non-traditional needs are in-stream flows for endangered species, Native Americans, etc.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FE644F41-6564-4907-95B4-5254877D218B}" type="slidenum">
              <a:rPr lang="en-US" smtClean="0"/>
              <a:pPr/>
              <a:t>2</a:t>
            </a:fld>
            <a:endParaRPr lang="en-US" smtClean="0"/>
          </a:p>
        </p:txBody>
      </p:sp>
      <p:sp>
        <p:nvSpPr>
          <p:cNvPr id="37891" name="Rectangle 7"/>
          <p:cNvSpPr txBox="1">
            <a:spLocks noGrp="1" noChangeArrowheads="1"/>
          </p:cNvSpPr>
          <p:nvPr/>
        </p:nvSpPr>
        <p:spPr bwMode="auto">
          <a:xfrm>
            <a:off x="5437637" y="6946693"/>
            <a:ext cx="4161390" cy="367259"/>
          </a:xfrm>
          <a:prstGeom prst="rect">
            <a:avLst/>
          </a:prstGeom>
          <a:noFill/>
          <a:ln w="9525">
            <a:noFill/>
            <a:miter lim="800000"/>
            <a:headEnd/>
            <a:tailEnd/>
          </a:ln>
        </p:spPr>
        <p:txBody>
          <a:bodyPr lIns="92262" tIns="46129" rIns="92262" bIns="46129" anchor="b"/>
          <a:lstStyle/>
          <a:p>
            <a:pPr algn="r" defTabSz="919163"/>
            <a:fld id="{9A33B6BD-754B-4D3C-B681-A673ACFC5D00}" type="slidenum">
              <a:rPr lang="en-US" sz="1300"/>
              <a:pPr algn="r" defTabSz="919163"/>
              <a:t>2</a:t>
            </a:fld>
            <a:endParaRPr lang="en-US" sz="1300"/>
          </a:p>
        </p:txBody>
      </p:sp>
      <p:sp>
        <p:nvSpPr>
          <p:cNvPr id="37892" name="Rectangle 2"/>
          <p:cNvSpPr>
            <a:spLocks noGrp="1" noRot="1" noChangeAspect="1" noChangeArrowheads="1" noTextEdit="1"/>
          </p:cNvSpPr>
          <p:nvPr>
            <p:ph type="sldImg"/>
          </p:nvPr>
        </p:nvSpPr>
        <p:spPr bwMode="auto">
          <a:xfrm>
            <a:off x="2973388" y="549275"/>
            <a:ext cx="3657600" cy="2743200"/>
          </a:xfrm>
          <a:noFill/>
          <a:ln>
            <a:solidFill>
              <a:srgbClr val="000000"/>
            </a:solidFill>
            <a:miter lim="800000"/>
            <a:headEnd/>
            <a:tailEnd/>
          </a:ln>
        </p:spPr>
      </p:sp>
      <p:sp>
        <p:nvSpPr>
          <p:cNvPr id="37893" name="Rectangle 3"/>
          <p:cNvSpPr>
            <a:spLocks noGrp="1" noChangeArrowheads="1"/>
          </p:cNvSpPr>
          <p:nvPr>
            <p:ph type="body" idx="1"/>
          </p:nvPr>
        </p:nvSpPr>
        <p:spPr bwMode="auto">
          <a:xfrm>
            <a:off x="960990" y="3475220"/>
            <a:ext cx="7679221" cy="3290341"/>
          </a:xfrm>
          <a:noFill/>
        </p:spPr>
        <p:txBody>
          <a:bodyPr wrap="square" lIns="92262" tIns="46129" rIns="92262" bIns="46129" numCol="1" anchor="t" anchorCtr="0" compatLnSpc="1">
            <a:prstTxWarp prst="textNoShape">
              <a:avLst/>
            </a:prstTxWarp>
          </a:bodyPr>
          <a:lstStyle/>
          <a:p>
            <a:endParaRPr lang="en-US" smtClean="0">
              <a:ea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a typeface="ＭＳ Ｐゴシック" pitchFamily="-84"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4ABF81AA-00F1-46F1-AA6C-6E962F87EB34}" type="slidenum">
              <a:rPr lang="en-US" smtClean="0">
                <a:latin typeface="Arial" pitchFamily="34" charset="0"/>
              </a:rPr>
              <a:pPr/>
              <a:t>24</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a typeface="ＭＳ Ｐゴシック" pitchFamily="-8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70F8F789-452E-43B4-A18E-577EB1D3AFAB}" type="slidenum">
              <a:rPr lang="en-US" smtClean="0">
                <a:latin typeface="Arial" pitchFamily="34" charset="0"/>
              </a:rPr>
              <a:pPr/>
              <a:t>25</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a typeface="ＭＳ Ｐゴシック" pitchFamily="-8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EBEF6AFA-F555-4B96-92FB-A1EF2AC390D8}" type="slidenum">
              <a:rPr lang="en-US" smtClean="0">
                <a:latin typeface="Arial" pitchFamily="34" charset="0"/>
              </a:rPr>
              <a:pPr/>
              <a:t>26</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a typeface="ＭＳ Ｐゴシック" pitchFamily="-84" charset="-128"/>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886429AD-B984-4E65-B8C1-A26BB0640A77}" type="slidenum">
              <a:rPr lang="en-US" smtClean="0">
                <a:latin typeface="Arial" pitchFamily="34" charset="0"/>
              </a:rPr>
              <a:pPr/>
              <a:t>27</a:t>
            </a:fld>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a typeface="ＭＳ Ｐゴシック" pitchFamily="-84"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392CD1CB-18F8-464A-A1EB-BBA2483215E6}" type="slidenum">
              <a:rPr lang="en-US" smtClean="0">
                <a:latin typeface="Arial" pitchFamily="34" charset="0"/>
              </a:rPr>
              <a:pPr/>
              <a:t>28</a:t>
            </a:fld>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84"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E7423013-0DBA-4F2C-8DD0-80BEB575D2D6}" type="slidenum">
              <a:rPr lang="en-US" smtClean="0"/>
              <a:pPr/>
              <a:t>29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00A01F-804F-4F0A-8D48-9ABB96BA4B8D}"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00A01F-804F-4F0A-8D48-9ABB96BA4B8D}"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B75C3-C200-4867-A63D-7961161DE3B2}"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B3EBEE-C78B-41DB-93D2-28FFB3E42AF8}" type="slidenum">
              <a:rPr lang="en-US"/>
              <a:pPr/>
              <a:t>33</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a:lstStyle/>
          <a:p>
            <a:fld id="{4DD135B7-8223-4B58-8173-96F1C8E9ED4A}" type="slidenum">
              <a:rPr lang="en-US" smtClean="0"/>
              <a:pPr/>
              <a:t>3</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89" name="Rectangle 7"/>
          <p:cNvSpPr txBox="1">
            <a:spLocks noGrp="1" noChangeArrowheads="1"/>
          </p:cNvSpPr>
          <p:nvPr/>
        </p:nvSpPr>
        <p:spPr bwMode="auto">
          <a:xfrm>
            <a:off x="5438180" y="6947505"/>
            <a:ext cx="4160937" cy="366486"/>
          </a:xfrm>
          <a:prstGeom prst="rect">
            <a:avLst/>
          </a:prstGeom>
          <a:noFill/>
          <a:ln w="9525">
            <a:noFill/>
            <a:miter lim="800000"/>
            <a:headEnd/>
            <a:tailEnd/>
          </a:ln>
        </p:spPr>
        <p:txBody>
          <a:bodyPr anchor="b"/>
          <a:lstStyle/>
          <a:p>
            <a:pPr algn="r" defTabSz="911225"/>
            <a:fld id="{FA257DF4-55C3-4A6B-93A7-883DD99E7A93}" type="slidenum">
              <a:rPr lang="en-US" sz="1200">
                <a:ea typeface="ＭＳ Ｐゴシック"/>
                <a:cs typeface="ＭＳ Ｐゴシック"/>
              </a:rPr>
              <a:pPr algn="r" defTabSz="911225"/>
              <a:t>34</a:t>
            </a:fld>
            <a:endParaRPr lang="en-US" sz="1200">
              <a:ea typeface="ＭＳ Ｐゴシック"/>
              <a:cs typeface="ＭＳ Ｐゴシック"/>
            </a:endParaRPr>
          </a:p>
        </p:txBody>
      </p:sp>
      <p:sp>
        <p:nvSpPr>
          <p:cNvPr id="1548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82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Explain this slide more – show ceramics – square footage – 5000 sf – 5000 bbl/day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84" charset="-128"/>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9660A9C9-48F1-45D4-9692-A473D81E0699}" type="slidenum">
              <a:rPr lang="en-US" smtClean="0"/>
              <a:pPr/>
              <a:t>36</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84" charset="-128"/>
            </a:endParaRPr>
          </a:p>
        </p:txBody>
      </p:sp>
      <p:sp>
        <p:nvSpPr>
          <p:cNvPr id="60420" name="Slide Number Placeholder 3"/>
          <p:cNvSpPr>
            <a:spLocks noGrp="1"/>
          </p:cNvSpPr>
          <p:nvPr>
            <p:ph type="sldNum" sz="quarter" idx="5"/>
          </p:nvPr>
        </p:nvSpPr>
        <p:spPr bwMode="auto">
          <a:noFill/>
          <a:ln>
            <a:miter lim="800000"/>
            <a:headEnd/>
            <a:tailEnd/>
          </a:ln>
        </p:spPr>
        <p:txBody>
          <a:bodyPr/>
          <a:lstStyle/>
          <a:p>
            <a:fld id="{49164E54-6E83-43CD-AFA5-32D24C430B89}" type="slidenum">
              <a:rPr lang="en-US" smtClean="0"/>
              <a:pPr/>
              <a:t>37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A06E9-E45B-4882-8A97-C4FFA0C799F3}"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A06E9-E45B-4882-8A97-C4FFA0C799F3}"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DA06E9-E45B-4882-8A97-C4FFA0C799F3}"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a:lstStyle/>
          <a:p>
            <a:fld id="{9D5E50C3-323F-402E-8167-506788AD9F7E}" type="slidenum">
              <a:rPr lang="en-US" smtClean="0"/>
              <a:pPr/>
              <a:t>11</a:t>
            </a:fld>
            <a:endParaRPr lang="en-US" smtClean="0"/>
          </a:p>
        </p:txBody>
      </p:sp>
      <p:sp>
        <p:nvSpPr>
          <p:cNvPr id="39939" name="Rectangle 7"/>
          <p:cNvSpPr txBox="1">
            <a:spLocks noGrp="1" noChangeArrowheads="1"/>
          </p:cNvSpPr>
          <p:nvPr/>
        </p:nvSpPr>
        <p:spPr bwMode="auto">
          <a:xfrm>
            <a:off x="5437637" y="6947941"/>
            <a:ext cx="4161390" cy="366010"/>
          </a:xfrm>
          <a:prstGeom prst="rect">
            <a:avLst/>
          </a:prstGeom>
          <a:noFill/>
          <a:ln w="9525">
            <a:noFill/>
            <a:miter lim="800000"/>
            <a:headEnd/>
            <a:tailEnd/>
          </a:ln>
        </p:spPr>
        <p:txBody>
          <a:bodyPr lIns="93158" tIns="46580" rIns="93158" bIns="46580" anchor="b"/>
          <a:lstStyle/>
          <a:p>
            <a:pPr algn="r" defTabSz="931863"/>
            <a:fld id="{6743DEA7-39B7-468B-81AC-A72CE8FE9E58}" type="slidenum">
              <a:rPr lang="en-GB" sz="1300">
                <a:latin typeface="Verdana" pitchFamily="34" charset="0"/>
              </a:rPr>
              <a:pPr algn="r" defTabSz="931863"/>
              <a:t>11</a:t>
            </a:fld>
            <a:endParaRPr lang="en-GB" sz="1300">
              <a:latin typeface="Verdana" pitchFamily="34" charset="0"/>
            </a:endParaRPr>
          </a:p>
        </p:txBody>
      </p:sp>
      <p:sp>
        <p:nvSpPr>
          <p:cNvPr id="39940" name="Rectangle 2"/>
          <p:cNvSpPr>
            <a:spLocks noGrp="1" noRot="1" noChangeAspect="1" noChangeArrowheads="1" noTextEdit="1"/>
          </p:cNvSpPr>
          <p:nvPr>
            <p:ph type="sldImg"/>
          </p:nvPr>
        </p:nvSpPr>
        <p:spPr bwMode="auto">
          <a:xfrm>
            <a:off x="2971800" y="549275"/>
            <a:ext cx="3657600" cy="2743200"/>
          </a:xfrm>
          <a:noFill/>
          <a:ln>
            <a:solidFill>
              <a:srgbClr val="000000"/>
            </a:solidFill>
            <a:miter lim="800000"/>
            <a:headEnd/>
            <a:tailEnd/>
          </a:ln>
        </p:spPr>
      </p:sp>
      <p:sp>
        <p:nvSpPr>
          <p:cNvPr id="39941" name="Rectangle 3"/>
          <p:cNvSpPr>
            <a:spLocks noGrp="1" noChangeArrowheads="1"/>
          </p:cNvSpPr>
          <p:nvPr>
            <p:ph type="body" idx="1"/>
          </p:nvPr>
        </p:nvSpPr>
        <p:spPr bwMode="auto">
          <a:xfrm>
            <a:off x="960990" y="3475220"/>
            <a:ext cx="7679221" cy="3290341"/>
          </a:xfrm>
          <a:noFill/>
        </p:spPr>
        <p:txBody>
          <a:bodyPr wrap="square" lIns="93158" tIns="46580" rIns="93158" bIns="46580" numCol="1" anchor="t" anchorCtr="0" compatLnSpc="1">
            <a:prstTxWarp prst="textNoShape">
              <a:avLst/>
            </a:prstTxWarp>
          </a:bodyPr>
          <a:lstStyle/>
          <a:p>
            <a:pPr>
              <a:spcBef>
                <a:spcPct val="0"/>
              </a:spcBef>
              <a:buFontTx/>
              <a:buChar char="•"/>
            </a:pPr>
            <a:r>
              <a:rPr lang="en-GB" smtClean="0">
                <a:solidFill>
                  <a:srgbClr val="FFFFFF"/>
                </a:solidFill>
                <a:latin typeface="StoneSansITCTTMedium"/>
                <a:ea typeface="ＭＳ Ｐゴシック" pitchFamily="-84" charset="-128"/>
              </a:rPr>
              <a:t>Less than 3% of the world’s water is</a:t>
            </a:r>
            <a:r>
              <a:rPr lang="fr-CH" smtClean="0">
                <a:solidFill>
                  <a:srgbClr val="FFFFFF"/>
                </a:solidFill>
                <a:latin typeface="StoneSansITCTTMedium"/>
                <a:ea typeface="ＭＳ Ｐゴシック" pitchFamily="-84" charset="-128"/>
              </a:rPr>
              <a:t> </a:t>
            </a:r>
            <a:r>
              <a:rPr lang="en-GB" smtClean="0">
                <a:solidFill>
                  <a:srgbClr val="FFFFFF"/>
                </a:solidFill>
                <a:latin typeface="StoneSansITCTTMedium"/>
                <a:ea typeface="ＭＳ Ｐゴシック" pitchFamily="-84" charset="-128"/>
              </a:rPr>
              <a:t>fresh – the rest is seawater and</a:t>
            </a:r>
            <a:r>
              <a:rPr lang="fr-CH" smtClean="0">
                <a:solidFill>
                  <a:srgbClr val="FFFFFF"/>
                </a:solidFill>
                <a:latin typeface="StoneSansITCTTMedium"/>
                <a:ea typeface="ＭＳ Ｐゴシック" pitchFamily="-84" charset="-128"/>
              </a:rPr>
              <a:t> </a:t>
            </a:r>
            <a:r>
              <a:rPr lang="en-GB" smtClean="0">
                <a:solidFill>
                  <a:srgbClr val="FFFFFF"/>
                </a:solidFill>
                <a:latin typeface="StoneSansITCTTMedium"/>
                <a:ea typeface="ＭＳ Ｐゴシック" pitchFamily="-84" charset="-128"/>
              </a:rPr>
              <a:t>undrinkable.</a:t>
            </a:r>
          </a:p>
          <a:p>
            <a:pPr>
              <a:spcBef>
                <a:spcPct val="0"/>
              </a:spcBef>
              <a:buFontTx/>
              <a:buChar char="•"/>
            </a:pPr>
            <a:r>
              <a:rPr lang="en-GB" smtClean="0">
                <a:solidFill>
                  <a:srgbClr val="FFFFFF"/>
                </a:solidFill>
                <a:latin typeface="StoneSansITCTTMedium"/>
                <a:ea typeface="ＭＳ Ｐゴシック" pitchFamily="-84" charset="-128"/>
              </a:rPr>
              <a:t>Of this 3% over 2.5% is frozen,</a:t>
            </a:r>
            <a:r>
              <a:rPr lang="fr-CH" smtClean="0">
                <a:solidFill>
                  <a:srgbClr val="FFFFFF"/>
                </a:solidFill>
                <a:latin typeface="StoneSansITCTTMedium"/>
                <a:ea typeface="ＭＳ Ｐゴシック" pitchFamily="-84" charset="-128"/>
              </a:rPr>
              <a:t> </a:t>
            </a:r>
            <a:r>
              <a:rPr lang="en-GB" smtClean="0">
                <a:solidFill>
                  <a:srgbClr val="FFFFFF"/>
                </a:solidFill>
                <a:latin typeface="StoneSansITCTTMedium"/>
                <a:ea typeface="ＭＳ Ｐゴシック" pitchFamily="-84" charset="-128"/>
              </a:rPr>
              <a:t>locked up in Antarctica</a:t>
            </a:r>
            <a:r>
              <a:rPr lang="en-GB" smtClean="0">
                <a:solidFill>
                  <a:srgbClr val="FFFFFF"/>
                </a:solidFill>
                <a:ea typeface="ＭＳ Ｐゴシック" pitchFamily="-84" charset="-128"/>
              </a:rPr>
              <a:t>, </a:t>
            </a:r>
            <a:r>
              <a:rPr lang="en-GB" smtClean="0">
                <a:solidFill>
                  <a:srgbClr val="FFFFFF"/>
                </a:solidFill>
                <a:latin typeface="StoneSansITCTTMedium"/>
                <a:ea typeface="ＭＳ Ｐゴシック" pitchFamily="-84" charset="-128"/>
              </a:rPr>
              <a:t>the Arctic and</a:t>
            </a:r>
            <a:r>
              <a:rPr lang="fr-CH" smtClean="0">
                <a:solidFill>
                  <a:srgbClr val="FFFFFF"/>
                </a:solidFill>
                <a:latin typeface="StoneSansITCTTMedium"/>
                <a:ea typeface="ＭＳ Ｐゴシック" pitchFamily="-84" charset="-128"/>
              </a:rPr>
              <a:t> </a:t>
            </a:r>
            <a:r>
              <a:rPr lang="en-GB" smtClean="0">
                <a:solidFill>
                  <a:srgbClr val="FFFFFF"/>
                </a:solidFill>
                <a:latin typeface="StoneSansITCTTMedium"/>
                <a:ea typeface="ＭＳ Ｐゴシック" pitchFamily="-84" charset="-128"/>
              </a:rPr>
              <a:t>glaciers, and not available to man.</a:t>
            </a:r>
          </a:p>
          <a:p>
            <a:pPr>
              <a:spcBef>
                <a:spcPct val="0"/>
              </a:spcBef>
              <a:buFontTx/>
              <a:buChar char="•"/>
            </a:pPr>
            <a:r>
              <a:rPr lang="en-GB" smtClean="0">
                <a:solidFill>
                  <a:srgbClr val="FFFFFF"/>
                </a:solidFill>
                <a:latin typeface="StoneSansITCTTMedium"/>
                <a:ea typeface="ＭＳ Ｐゴシック" pitchFamily="-84" charset="-128"/>
              </a:rPr>
              <a:t>Thus humanity must rely on this</a:t>
            </a:r>
            <a:r>
              <a:rPr lang="fr-CH" smtClean="0">
                <a:solidFill>
                  <a:srgbClr val="FFFFFF"/>
                </a:solidFill>
                <a:latin typeface="StoneSansITCTTMedium"/>
                <a:ea typeface="ＭＳ Ｐゴシック" pitchFamily="-84" charset="-128"/>
              </a:rPr>
              <a:t> </a:t>
            </a:r>
            <a:r>
              <a:rPr lang="en-GB" smtClean="0">
                <a:solidFill>
                  <a:srgbClr val="FFFFFF"/>
                </a:solidFill>
                <a:latin typeface="StoneSansITCTTMedium"/>
                <a:ea typeface="ＭＳ Ｐゴシック" pitchFamily="-84" charset="-128"/>
              </a:rPr>
              <a:t>0.5% for all of man’s and</a:t>
            </a:r>
            <a:r>
              <a:rPr lang="fr-CH" smtClean="0">
                <a:solidFill>
                  <a:srgbClr val="FFFFFF"/>
                </a:solidFill>
                <a:latin typeface="StoneSansITCTTMedium"/>
                <a:ea typeface="ＭＳ Ｐゴシック" pitchFamily="-84" charset="-128"/>
              </a:rPr>
              <a:t> </a:t>
            </a:r>
            <a:r>
              <a:rPr lang="en-GB" smtClean="0">
                <a:solidFill>
                  <a:srgbClr val="FFFFFF"/>
                </a:solidFill>
                <a:latin typeface="StoneSansITCTTMedium"/>
                <a:ea typeface="ＭＳ Ｐゴシック" pitchFamily="-84" charset="-128"/>
              </a:rPr>
              <a:t>ecosystem’s fresh water needs.</a:t>
            </a:r>
            <a:endParaRPr lang="fr-CH" smtClean="0">
              <a:solidFill>
                <a:srgbClr val="FFFFFF"/>
              </a:solidFill>
              <a:latin typeface="StoneSansITCTTMedium"/>
              <a:ea typeface="ＭＳ Ｐゴシック" pitchFamily="-84" charset="-128"/>
            </a:endParaRPr>
          </a:p>
          <a:p>
            <a:pPr>
              <a:spcBef>
                <a:spcPct val="0"/>
              </a:spcBef>
            </a:pPr>
            <a:endParaRPr lang="fr-CH" smtClean="0">
              <a:solidFill>
                <a:srgbClr val="FFFFFF"/>
              </a:solidFill>
              <a:latin typeface="StoneSansITCTTMedium"/>
              <a:ea typeface="ＭＳ Ｐゴシック" pitchFamily="-84" charset="-128"/>
            </a:endParaRPr>
          </a:p>
          <a:p>
            <a:pPr>
              <a:spcBef>
                <a:spcPct val="0"/>
              </a:spcBef>
            </a:pPr>
            <a:r>
              <a:rPr lang="en-GB" smtClean="0">
                <a:solidFill>
                  <a:srgbClr val="FFFFFF"/>
                </a:solidFill>
                <a:latin typeface="StoneSansSemITCTTSemi"/>
                <a:ea typeface="ＭＳ Ｐゴシック" pitchFamily="-84" charset="-128"/>
              </a:rPr>
              <a:t>Where is this 0.5 % of fresh water? </a:t>
            </a:r>
            <a:r>
              <a:rPr lang="en-GB" i="1" smtClean="0">
                <a:solidFill>
                  <a:srgbClr val="FFFFFF"/>
                </a:solidFill>
                <a:latin typeface="StoneSansSemITCTTSemiIta"/>
                <a:ea typeface="ＭＳ Ｐゴシック" pitchFamily="-84" charset="-128"/>
              </a:rPr>
              <a:t>How many Olympic-sized</a:t>
            </a:r>
            <a:r>
              <a:rPr lang="fr-CH" i="1" smtClean="0">
                <a:solidFill>
                  <a:srgbClr val="FFFFFF"/>
                </a:solidFill>
                <a:latin typeface="StoneSansSemITCTTSemiIta"/>
                <a:ea typeface="ＭＳ Ｐゴシック" pitchFamily="-84" charset="-128"/>
              </a:rPr>
              <a:t> </a:t>
            </a:r>
            <a:r>
              <a:rPr lang="en-GB" i="1" smtClean="0">
                <a:solidFill>
                  <a:srgbClr val="FFFFFF"/>
                </a:solidFill>
                <a:latin typeface="StoneSansSemITCTTSemiIta"/>
                <a:ea typeface="ＭＳ Ｐゴシック" pitchFamily="-84" charset="-128"/>
              </a:rPr>
              <a:t>swimming pools is that?</a:t>
            </a:r>
          </a:p>
          <a:p>
            <a:pPr>
              <a:spcBef>
                <a:spcPct val="0"/>
              </a:spcBef>
              <a:buFontTx/>
              <a:buChar char="•"/>
            </a:pPr>
            <a:r>
              <a:rPr lang="en-GB" smtClean="0">
                <a:solidFill>
                  <a:srgbClr val="FFFFFF"/>
                </a:solidFill>
                <a:latin typeface="StoneSansITCTTMedium"/>
                <a:ea typeface="ＭＳ Ｐゴシック" pitchFamily="-84" charset="-128"/>
              </a:rPr>
              <a:t>10,000,000 km3 stored in underground </a:t>
            </a:r>
            <a:r>
              <a:rPr lang="en-GB" smtClean="0">
                <a:solidFill>
                  <a:srgbClr val="FFFFFF"/>
                </a:solidFill>
                <a:latin typeface="StoneSansSemITCTTSemi"/>
                <a:ea typeface="ＭＳ Ｐゴシック" pitchFamily="-84" charset="-128"/>
              </a:rPr>
              <a:t>aquifers</a:t>
            </a:r>
            <a:r>
              <a:rPr lang="en-GB" smtClean="0">
                <a:solidFill>
                  <a:srgbClr val="FFFFFF"/>
                </a:solidFill>
                <a:latin typeface="StoneSansITCTTMedium"/>
                <a:ea typeface="ＭＳ Ｐゴシック" pitchFamily="-84" charset="-128"/>
              </a:rPr>
              <a:t>. </a:t>
            </a:r>
            <a:r>
              <a:rPr lang="fr-CH" smtClean="0">
                <a:solidFill>
                  <a:srgbClr val="FFFFFF"/>
                </a:solidFill>
                <a:latin typeface="StoneSansITCTTMedium"/>
                <a:ea typeface="ＭＳ Ｐゴシック" pitchFamily="-84" charset="-128"/>
              </a:rPr>
              <a:t>(</a:t>
            </a:r>
            <a:r>
              <a:rPr lang="en-GB" smtClean="0">
                <a:solidFill>
                  <a:srgbClr val="FFFFFF"/>
                </a:solidFill>
                <a:latin typeface="StoneSansSemITCTTSemi"/>
                <a:ea typeface="ＭＳ Ｐゴシック" pitchFamily="-84" charset="-128"/>
              </a:rPr>
              <a:t>4,000,000,000,000</a:t>
            </a:r>
            <a:r>
              <a:rPr lang="fr-CH" smtClean="0">
                <a:solidFill>
                  <a:srgbClr val="FFFFFF"/>
                </a:solidFill>
                <a:latin typeface="StoneSansSemITCTTSemi"/>
                <a:ea typeface="ＭＳ Ｐゴシック" pitchFamily="-84" charset="-128"/>
              </a:rPr>
              <a:t> swimming pools) </a:t>
            </a:r>
            <a:r>
              <a:rPr lang="en-GB" i="1" smtClean="0">
                <a:solidFill>
                  <a:srgbClr val="FFFFFF"/>
                </a:solidFill>
                <a:latin typeface="StoneSansITCTTMediumItalic"/>
                <a:ea typeface="ＭＳ Ｐゴシック" pitchFamily="-84" charset="-128"/>
              </a:rPr>
              <a:t>Since 1950 there has been a rapid expansion of</a:t>
            </a:r>
            <a:r>
              <a:rPr lang="fr-CH" i="1" smtClean="0">
                <a:solidFill>
                  <a:srgbClr val="FFFFFF"/>
                </a:solidFill>
                <a:latin typeface="StoneSansITCTTMediumItalic"/>
                <a:ea typeface="ＭＳ Ｐゴシック" pitchFamily="-84" charset="-128"/>
              </a:rPr>
              <a:t> </a:t>
            </a:r>
            <a:r>
              <a:rPr lang="en-GB" i="1" smtClean="0">
                <a:solidFill>
                  <a:srgbClr val="FFFFFF"/>
                </a:solidFill>
                <a:latin typeface="StoneSansITCTTMediumItalic"/>
                <a:ea typeface="ＭＳ Ｐゴシック" pitchFamily="-84" charset="-128"/>
              </a:rPr>
              <a:t>groundwater exploitation providing:</a:t>
            </a:r>
          </a:p>
          <a:p>
            <a:pPr lvl="2">
              <a:spcBef>
                <a:spcPct val="0"/>
              </a:spcBef>
              <a:buFontTx/>
              <a:buChar char="•"/>
            </a:pPr>
            <a:r>
              <a:rPr lang="en-GB" i="1" smtClean="0">
                <a:solidFill>
                  <a:srgbClr val="FFFFFF"/>
                </a:solidFill>
                <a:latin typeface="StoneSansITCTTMediumItalic"/>
                <a:ea typeface="ＭＳ Ｐゴシック" pitchFamily="-84" charset="-128"/>
              </a:rPr>
              <a:t>50% of all drinking water</a:t>
            </a:r>
          </a:p>
          <a:p>
            <a:pPr lvl="2">
              <a:spcBef>
                <a:spcPct val="0"/>
              </a:spcBef>
              <a:buFontTx/>
              <a:buChar char="•"/>
            </a:pPr>
            <a:r>
              <a:rPr lang="en-GB" i="1" smtClean="0">
                <a:solidFill>
                  <a:srgbClr val="FFFFFF"/>
                </a:solidFill>
                <a:latin typeface="StoneSansITCTTMediumItalic"/>
                <a:ea typeface="ＭＳ Ｐゴシック" pitchFamily="-84" charset="-128"/>
              </a:rPr>
              <a:t>40% of industrial water</a:t>
            </a:r>
          </a:p>
          <a:p>
            <a:pPr lvl="2">
              <a:spcBef>
                <a:spcPct val="0"/>
              </a:spcBef>
              <a:buFontTx/>
              <a:buChar char="•"/>
            </a:pPr>
            <a:r>
              <a:rPr lang="en-GB" i="1" smtClean="0">
                <a:solidFill>
                  <a:srgbClr val="FFFFFF"/>
                </a:solidFill>
                <a:latin typeface="StoneSansITCTTMediumItalic"/>
                <a:ea typeface="ＭＳ Ｐゴシック" pitchFamily="-84" charset="-128"/>
              </a:rPr>
              <a:t>20% of irrigation water.</a:t>
            </a:r>
          </a:p>
          <a:p>
            <a:pPr>
              <a:spcBef>
                <a:spcPct val="0"/>
              </a:spcBef>
            </a:pPr>
            <a:r>
              <a:rPr lang="en-GB" smtClean="0">
                <a:solidFill>
                  <a:srgbClr val="FFFFFF"/>
                </a:solidFill>
                <a:latin typeface="StoneSansITCTTMedium"/>
                <a:ea typeface="ＭＳ Ｐゴシック" pitchFamily="-84" charset="-128"/>
              </a:rPr>
              <a:t>• 119,000 km3 net of </a:t>
            </a:r>
            <a:r>
              <a:rPr lang="en-GB" smtClean="0">
                <a:solidFill>
                  <a:srgbClr val="FFFFFF"/>
                </a:solidFill>
                <a:latin typeface="StoneSansSemITCTTSemi"/>
                <a:ea typeface="ＭＳ Ｐゴシック" pitchFamily="-84" charset="-128"/>
              </a:rPr>
              <a:t>rainfall falling </a:t>
            </a:r>
            <a:r>
              <a:rPr lang="fr-CH" smtClean="0">
                <a:solidFill>
                  <a:srgbClr val="FFFFFF"/>
                </a:solidFill>
                <a:latin typeface="StoneSansSemITCTTSemi"/>
                <a:ea typeface="ＭＳ Ｐゴシック" pitchFamily="-84" charset="-128"/>
              </a:rPr>
              <a:t>(</a:t>
            </a:r>
            <a:r>
              <a:rPr lang="en-GB" smtClean="0">
                <a:solidFill>
                  <a:srgbClr val="FFFFFF"/>
                </a:solidFill>
                <a:latin typeface="StoneSansSemITCTTSemi"/>
                <a:ea typeface="ＭＳ Ｐゴシック" pitchFamily="-84" charset="-128"/>
              </a:rPr>
              <a:t>47,600,000,000</a:t>
            </a:r>
            <a:r>
              <a:rPr lang="fr-CH" smtClean="0">
                <a:solidFill>
                  <a:srgbClr val="FFFFFF"/>
                </a:solidFill>
                <a:latin typeface="StoneSansSemITCTTSemi"/>
                <a:ea typeface="ＭＳ Ｐゴシック" pitchFamily="-84" charset="-128"/>
              </a:rPr>
              <a:t> pools) </a:t>
            </a:r>
            <a:r>
              <a:rPr lang="en-GB" smtClean="0">
                <a:solidFill>
                  <a:srgbClr val="FFFFFF"/>
                </a:solidFill>
                <a:latin typeface="StoneSansSemITCTTSemi"/>
                <a:ea typeface="ＭＳ Ｐゴシック" pitchFamily="-84" charset="-128"/>
              </a:rPr>
              <a:t>on land </a:t>
            </a:r>
            <a:r>
              <a:rPr lang="en-GB" smtClean="0">
                <a:solidFill>
                  <a:srgbClr val="FFFFFF"/>
                </a:solidFill>
                <a:latin typeface="StoneSansITCTTMedium"/>
                <a:ea typeface="ＭＳ Ｐゴシック" pitchFamily="-84" charset="-128"/>
              </a:rPr>
              <a:t>after accounting for evaporation.</a:t>
            </a:r>
          </a:p>
          <a:p>
            <a:pPr>
              <a:spcBef>
                <a:spcPct val="0"/>
              </a:spcBef>
            </a:pPr>
            <a:r>
              <a:rPr lang="en-GB" smtClean="0">
                <a:solidFill>
                  <a:srgbClr val="FFFFFF"/>
                </a:solidFill>
                <a:latin typeface="StoneSansITCTTMedium"/>
                <a:ea typeface="ＭＳ Ｐゴシック" pitchFamily="-84" charset="-128"/>
              </a:rPr>
              <a:t>• 91,000 km3 in </a:t>
            </a:r>
            <a:r>
              <a:rPr lang="en-GB" smtClean="0">
                <a:solidFill>
                  <a:srgbClr val="FFFFFF"/>
                </a:solidFill>
                <a:latin typeface="StoneSansSemITCTTSemi"/>
                <a:ea typeface="ＭＳ Ｐゴシック" pitchFamily="-84" charset="-128"/>
              </a:rPr>
              <a:t>natural lakes</a:t>
            </a:r>
            <a:r>
              <a:rPr lang="en-GB" smtClean="0">
                <a:solidFill>
                  <a:srgbClr val="FFFFFF"/>
                </a:solidFill>
                <a:latin typeface="StoneSansITCTTMedium"/>
                <a:ea typeface="ＭＳ Ｐゴシック" pitchFamily="-84" charset="-128"/>
              </a:rPr>
              <a:t>. </a:t>
            </a:r>
            <a:r>
              <a:rPr lang="fr-CH" smtClean="0">
                <a:solidFill>
                  <a:srgbClr val="FFFFFF"/>
                </a:solidFill>
                <a:latin typeface="StoneSansITCTTMedium"/>
                <a:ea typeface="ＭＳ Ｐゴシック" pitchFamily="-84" charset="-128"/>
              </a:rPr>
              <a:t>(</a:t>
            </a:r>
            <a:r>
              <a:rPr lang="en-GB" smtClean="0">
                <a:solidFill>
                  <a:srgbClr val="FFFFFF"/>
                </a:solidFill>
                <a:latin typeface="StoneSansSemITCTTSemi"/>
                <a:ea typeface="ＭＳ Ｐゴシック" pitchFamily="-84" charset="-128"/>
              </a:rPr>
              <a:t>36,400,000,000</a:t>
            </a:r>
            <a:r>
              <a:rPr lang="fr-CH" smtClean="0">
                <a:solidFill>
                  <a:srgbClr val="FFFFFF"/>
                </a:solidFill>
                <a:latin typeface="StoneSansSemITCTTSemi"/>
                <a:ea typeface="ＭＳ Ｐゴシック" pitchFamily="-84" charset="-128"/>
              </a:rPr>
              <a:t> pools)</a:t>
            </a:r>
            <a:endParaRPr lang="en-GB" smtClean="0">
              <a:solidFill>
                <a:srgbClr val="FFFFFF"/>
              </a:solidFill>
              <a:latin typeface="StoneSansSemITCTTSemi"/>
              <a:ea typeface="ＭＳ Ｐゴシック" pitchFamily="-84" charset="-128"/>
            </a:endParaRPr>
          </a:p>
          <a:p>
            <a:pPr>
              <a:spcBef>
                <a:spcPct val="0"/>
              </a:spcBef>
            </a:pPr>
            <a:r>
              <a:rPr lang="en-GB" smtClean="0">
                <a:solidFill>
                  <a:srgbClr val="FFFFFF"/>
                </a:solidFill>
                <a:latin typeface="StoneSansITCTTMedium"/>
                <a:ea typeface="ＭＳ Ｐゴシック" pitchFamily="-84" charset="-128"/>
              </a:rPr>
              <a:t>• Over 5,000 km3 in </a:t>
            </a:r>
            <a:r>
              <a:rPr lang="en-GB" smtClean="0">
                <a:solidFill>
                  <a:srgbClr val="FFFFFF"/>
                </a:solidFill>
                <a:latin typeface="StoneSansSemITCTTSemi"/>
                <a:ea typeface="ＭＳ Ｐゴシック" pitchFamily="-84" charset="-128"/>
              </a:rPr>
              <a:t>man made storage facilities</a:t>
            </a:r>
            <a:r>
              <a:rPr lang="fr-CH" smtClean="0">
                <a:solidFill>
                  <a:srgbClr val="FFFFFF"/>
                </a:solidFill>
                <a:latin typeface="StoneSansSemITCTTSemi"/>
                <a:ea typeface="ＭＳ Ｐゴシック" pitchFamily="-84" charset="-128"/>
              </a:rPr>
              <a:t> </a:t>
            </a:r>
            <a:r>
              <a:rPr lang="en-GB" smtClean="0">
                <a:solidFill>
                  <a:srgbClr val="FFFFFF"/>
                </a:solidFill>
                <a:latin typeface="StoneSansITCTTMedium"/>
                <a:ea typeface="ＭＳ Ｐゴシック" pitchFamily="-84" charset="-128"/>
              </a:rPr>
              <a:t>reservoirs.</a:t>
            </a:r>
            <a:r>
              <a:rPr lang="en-GB" smtClean="0">
                <a:solidFill>
                  <a:srgbClr val="FFFFFF"/>
                </a:solidFill>
                <a:latin typeface="StoneSansSemITCTTSemi"/>
                <a:ea typeface="ＭＳ Ｐゴシック" pitchFamily="-84" charset="-128"/>
              </a:rPr>
              <a:t> </a:t>
            </a:r>
            <a:r>
              <a:rPr lang="fr-CH" smtClean="0">
                <a:solidFill>
                  <a:srgbClr val="FFFFFF"/>
                </a:solidFill>
                <a:latin typeface="StoneSansSemITCTTSemi"/>
                <a:ea typeface="ＭＳ Ｐゴシック" pitchFamily="-84" charset="-128"/>
              </a:rPr>
              <a:t>(</a:t>
            </a:r>
            <a:r>
              <a:rPr lang="en-GB" smtClean="0">
                <a:solidFill>
                  <a:srgbClr val="FFFFFF"/>
                </a:solidFill>
                <a:latin typeface="StoneSansSemITCTTSemi"/>
                <a:ea typeface="ＭＳ Ｐゴシック" pitchFamily="-84" charset="-128"/>
              </a:rPr>
              <a:t>2,000,000,000</a:t>
            </a:r>
            <a:r>
              <a:rPr lang="fr-CH" smtClean="0">
                <a:solidFill>
                  <a:srgbClr val="FFFFFF"/>
                </a:solidFill>
                <a:latin typeface="StoneSansSemITCTTSemi"/>
                <a:ea typeface="ＭＳ Ｐゴシック" pitchFamily="-84" charset="-128"/>
              </a:rPr>
              <a:t> pools) </a:t>
            </a:r>
            <a:r>
              <a:rPr lang="en-GB" i="1" smtClean="0">
                <a:solidFill>
                  <a:srgbClr val="FFFFFF"/>
                </a:solidFill>
                <a:latin typeface="StoneSansITCTTMediumItalic"/>
                <a:ea typeface="ＭＳ Ｐゴシック" pitchFamily="-84" charset="-128"/>
              </a:rPr>
              <a:t>There has been a 7 fold increase in global</a:t>
            </a:r>
            <a:r>
              <a:rPr lang="fr-CH" i="1" smtClean="0">
                <a:solidFill>
                  <a:srgbClr val="FFFFFF"/>
                </a:solidFill>
                <a:latin typeface="StoneSansITCTTMediumItalic"/>
                <a:ea typeface="ＭＳ Ｐゴシック" pitchFamily="-84" charset="-128"/>
              </a:rPr>
              <a:t> </a:t>
            </a:r>
            <a:r>
              <a:rPr lang="en-GB" i="1" smtClean="0">
                <a:solidFill>
                  <a:srgbClr val="FFFFFF"/>
                </a:solidFill>
                <a:latin typeface="StoneSansITCTTMediumItalic"/>
                <a:ea typeface="ＭＳ Ｐゴシック" pitchFamily="-84" charset="-128"/>
              </a:rPr>
              <a:t>storage capacity since 1950.</a:t>
            </a:r>
          </a:p>
          <a:p>
            <a:pPr>
              <a:spcBef>
                <a:spcPct val="0"/>
              </a:spcBef>
            </a:pPr>
            <a:r>
              <a:rPr lang="en-GB" smtClean="0">
                <a:solidFill>
                  <a:srgbClr val="FFFFFF"/>
                </a:solidFill>
                <a:latin typeface="StoneSansITCTTMedium"/>
                <a:ea typeface="ＭＳ Ｐゴシック" pitchFamily="-84" charset="-128"/>
              </a:rPr>
              <a:t>• 2,120 km3 in </a:t>
            </a:r>
            <a:r>
              <a:rPr lang="en-GB" smtClean="0">
                <a:solidFill>
                  <a:srgbClr val="FFFFFF"/>
                </a:solidFill>
                <a:latin typeface="StoneSansSemITCTTSemi"/>
                <a:ea typeface="ＭＳ Ｐゴシック" pitchFamily="-84" charset="-128"/>
              </a:rPr>
              <a:t>rivers </a:t>
            </a:r>
            <a:r>
              <a:rPr lang="en-GB" smtClean="0">
                <a:solidFill>
                  <a:srgbClr val="FFFFFF"/>
                </a:solidFill>
                <a:latin typeface="StoneSansITCTTMedium"/>
                <a:ea typeface="ＭＳ Ｐゴシック" pitchFamily="-84" charset="-128"/>
              </a:rPr>
              <a:t>– constantly replaced from </a:t>
            </a:r>
            <a:r>
              <a:rPr lang="en-GB" smtClean="0">
                <a:solidFill>
                  <a:srgbClr val="FFFFFF"/>
                </a:solidFill>
                <a:latin typeface="StoneSansSemITCTTSemi"/>
                <a:ea typeface="ＭＳ Ｐゴシック" pitchFamily="-84" charset="-128"/>
              </a:rPr>
              <a:t>848,000,000</a:t>
            </a:r>
            <a:r>
              <a:rPr lang="fr-CH" smtClean="0">
                <a:solidFill>
                  <a:srgbClr val="FFFFFF"/>
                </a:solidFill>
                <a:latin typeface="StoneSansSemITCTTSemi"/>
                <a:ea typeface="ＭＳ Ｐゴシック" pitchFamily="-84" charset="-128"/>
              </a:rPr>
              <a:t> </a:t>
            </a:r>
            <a:r>
              <a:rPr lang="en-GB" smtClean="0">
                <a:solidFill>
                  <a:srgbClr val="FFFFFF"/>
                </a:solidFill>
                <a:latin typeface="StoneSansITCTTMedium"/>
                <a:ea typeface="ＭＳ Ｐゴシック" pitchFamily="-84" charset="-128"/>
              </a:rPr>
              <a:t>rainfall and melting snow and ice.</a:t>
            </a:r>
            <a:endParaRPr lang="en-GB" smtClean="0">
              <a:solidFill>
                <a:srgbClr val="000000"/>
              </a:solidFill>
              <a:latin typeface="StoneSansSemITCTTSemi"/>
              <a:ea typeface="ＭＳ Ｐゴシック" pitchFamily="-84" charset="-128"/>
            </a:endParaRPr>
          </a:p>
          <a:p>
            <a:pPr>
              <a:spcBef>
                <a:spcPct val="0"/>
              </a:spcBef>
            </a:pPr>
            <a:endParaRPr lang="en-GB" smtClean="0">
              <a:solidFill>
                <a:srgbClr val="FFFFFF"/>
              </a:solidFill>
              <a:latin typeface="StoneSansITCTTMedium"/>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84" charset="-128"/>
              </a:rPr>
              <a:t>How many AF and/or BBL’s per day </a:t>
            </a:r>
          </a:p>
          <a:p>
            <a:endParaRPr lang="en-US" smtClean="0">
              <a:ea typeface="ＭＳ Ｐゴシック" pitchFamily="-84" charset="-128"/>
            </a:endParaRPr>
          </a:p>
          <a:p>
            <a:endParaRPr lang="en-US" smtClean="0">
              <a:ea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ea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97ADD9-FD0B-4EEA-A861-30FC2ACF68D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AFA682-5CFD-43BE-A37F-4DB0434D6EA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76400"/>
            <a:ext cx="1943100" cy="403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76400"/>
            <a:ext cx="5676900" cy="403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8A466F-B0FB-4B95-A68C-EAB37B3A1D9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819400"/>
            <a:ext cx="381000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819400"/>
            <a:ext cx="381000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5867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5867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5867400"/>
            <a:ext cx="1905000" cy="457200"/>
          </a:xfrm>
        </p:spPr>
        <p:txBody>
          <a:bodyPr/>
          <a:lstStyle>
            <a:lvl1pPr>
              <a:defRPr/>
            </a:lvl1pPr>
          </a:lstStyle>
          <a:p>
            <a:fld id="{921A4D97-0C73-4A27-9947-AAB6BCFD919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819400"/>
            <a:ext cx="381000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19400"/>
            <a:ext cx="381000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5867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5867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5867400"/>
            <a:ext cx="1905000" cy="457200"/>
          </a:xfrm>
        </p:spPr>
        <p:txBody>
          <a:bodyPr/>
          <a:lstStyle>
            <a:lvl1pPr>
              <a:defRPr/>
            </a:lvl1pPr>
          </a:lstStyle>
          <a:p>
            <a:fld id="{CB15DD11-6743-4C1E-9C40-826E3BD5E66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819400"/>
            <a:ext cx="3810000" cy="28956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819400"/>
            <a:ext cx="381000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5867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5867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5867400"/>
            <a:ext cx="1905000" cy="457200"/>
          </a:xfrm>
        </p:spPr>
        <p:txBody>
          <a:bodyPr/>
          <a:lstStyle>
            <a:lvl1pPr>
              <a:defRPr/>
            </a:lvl1pPr>
          </a:lstStyle>
          <a:p>
            <a:fld id="{42A9E023-0949-4F02-BD35-43CDDC6EFF5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6764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2819400"/>
            <a:ext cx="3810000"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819400"/>
            <a:ext cx="3810000"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43400"/>
            <a:ext cx="3810000"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43400"/>
            <a:ext cx="3810000"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5867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5867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5867400"/>
            <a:ext cx="1905000" cy="457200"/>
          </a:xfrm>
        </p:spPr>
        <p:txBody>
          <a:bodyPr/>
          <a:lstStyle>
            <a:lvl1pPr>
              <a:defRPr/>
            </a:lvl1pPr>
          </a:lstStyle>
          <a:p>
            <a:fld id="{D4028708-8613-4F03-9F27-B3C197B4982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819400"/>
            <a:ext cx="381000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819400"/>
            <a:ext cx="3810000" cy="28956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5867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5867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5867400"/>
            <a:ext cx="1905000" cy="457200"/>
          </a:xfrm>
        </p:spPr>
        <p:txBody>
          <a:bodyPr/>
          <a:lstStyle>
            <a:lvl1pPr>
              <a:defRPr/>
            </a:lvl1pPr>
          </a:lstStyle>
          <a:p>
            <a:fld id="{B9CDC72F-51CA-4A57-AAE6-CAC439C47A8E}"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7724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219200" y="1981200"/>
            <a:ext cx="7772400" cy="4114800"/>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685800" y="5867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5867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5867400"/>
            <a:ext cx="1905000" cy="457200"/>
          </a:xfrm>
          <a:prstGeom prst="rect">
            <a:avLst/>
          </a:prstGeom>
        </p:spPr>
        <p:txBody>
          <a:bodyPr/>
          <a:lstStyle>
            <a:lvl1pPr>
              <a:defRPr/>
            </a:lvl1pPr>
          </a:lstStyle>
          <a:p>
            <a:pPr>
              <a:defRPr/>
            </a:pPr>
            <a:fld id="{33F884A4-A696-4C5B-BB6E-0DF98F2760B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7F03FD-39FF-4BBE-8B5F-4EB038652C3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936A3F-F4B8-4A0E-8946-35393AA6718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819400"/>
            <a:ext cx="3810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19400"/>
            <a:ext cx="38100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3E6910-162A-402D-82CD-E1450388E9A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379772C-A887-414A-945D-29907098DF2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19CAA6F-1751-42BD-82A0-7DFC54A3B37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6FBD09F-4380-43D6-90C4-A79AD797D1F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FCCFE7-BF63-4214-BEF2-EE69DBF5EA8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FD06F6-ABB8-4121-824E-A7D100E5F48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76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819400"/>
            <a:ext cx="77724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5867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5867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5867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5A78CD36-2614-45D8-9B4D-2B876AFC2BD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ヒラギノ角ゴ Pro W3"/>
          <a:cs typeface="ヒラギノ角ゴ Pro W3"/>
        </a:defRPr>
      </a:lvl2pPr>
      <a:lvl3pPr algn="ctr" rtl="0" eaLnBrk="1" fontAlgn="base" hangingPunct="1">
        <a:spcBef>
          <a:spcPct val="0"/>
        </a:spcBef>
        <a:spcAft>
          <a:spcPct val="0"/>
        </a:spcAft>
        <a:defRPr sz="4400">
          <a:solidFill>
            <a:schemeClr val="tx2"/>
          </a:solidFill>
          <a:latin typeface="Arial" pitchFamily="34" charset="0"/>
          <a:ea typeface="ヒラギノ角ゴ Pro W3"/>
          <a:cs typeface="ヒラギノ角ゴ Pro W3"/>
        </a:defRPr>
      </a:lvl3pPr>
      <a:lvl4pPr algn="ctr" rtl="0" eaLnBrk="1" fontAlgn="base" hangingPunct="1">
        <a:spcBef>
          <a:spcPct val="0"/>
        </a:spcBef>
        <a:spcAft>
          <a:spcPct val="0"/>
        </a:spcAft>
        <a:defRPr sz="4400">
          <a:solidFill>
            <a:schemeClr val="tx2"/>
          </a:solidFill>
          <a:latin typeface="Arial" pitchFamily="34" charset="0"/>
          <a:ea typeface="ヒラギノ角ゴ Pro W3"/>
          <a:cs typeface="ヒラギノ角ゴ Pro W3"/>
        </a:defRPr>
      </a:lvl4pPr>
      <a:lvl5pPr algn="ctr" rtl="0" eaLnBrk="1" fontAlgn="base" hangingPunct="1">
        <a:spcBef>
          <a:spcPct val="0"/>
        </a:spcBef>
        <a:spcAft>
          <a:spcPct val="0"/>
        </a:spcAft>
        <a:defRPr sz="4400">
          <a:solidFill>
            <a:schemeClr val="tx2"/>
          </a:solidFill>
          <a:latin typeface="Arial" pitchFamily="34" charset="0"/>
          <a:ea typeface="ヒラギノ角ゴ Pro W3"/>
          <a:cs typeface="ヒラギノ角ゴ Pro W3"/>
        </a:defRPr>
      </a:lvl5pPr>
      <a:lvl6pPr marL="457200" algn="ctr" rtl="0" eaLnBrk="1" fontAlgn="base" hangingPunct="1">
        <a:spcBef>
          <a:spcPct val="0"/>
        </a:spcBef>
        <a:spcAft>
          <a:spcPct val="0"/>
        </a:spcAft>
        <a:defRPr sz="4400">
          <a:solidFill>
            <a:schemeClr val="tx2"/>
          </a:solidFill>
          <a:latin typeface="Arial" pitchFamily="34" charset="0"/>
          <a:ea typeface="ヒラギノ角ゴ Pro W3"/>
          <a:cs typeface="ヒラギノ角ゴ Pro W3"/>
        </a:defRPr>
      </a:lvl6pPr>
      <a:lvl7pPr marL="914400" algn="ctr" rtl="0" eaLnBrk="1" fontAlgn="base" hangingPunct="1">
        <a:spcBef>
          <a:spcPct val="0"/>
        </a:spcBef>
        <a:spcAft>
          <a:spcPct val="0"/>
        </a:spcAft>
        <a:defRPr sz="4400">
          <a:solidFill>
            <a:schemeClr val="tx2"/>
          </a:solidFill>
          <a:latin typeface="Arial" pitchFamily="34" charset="0"/>
          <a:ea typeface="ヒラギノ角ゴ Pro W3"/>
          <a:cs typeface="ヒラギノ角ゴ Pro W3"/>
        </a:defRPr>
      </a:lvl7pPr>
      <a:lvl8pPr marL="1371600" algn="ctr" rtl="0" eaLnBrk="1" fontAlgn="base" hangingPunct="1">
        <a:spcBef>
          <a:spcPct val="0"/>
        </a:spcBef>
        <a:spcAft>
          <a:spcPct val="0"/>
        </a:spcAft>
        <a:defRPr sz="4400">
          <a:solidFill>
            <a:schemeClr val="tx2"/>
          </a:solidFill>
          <a:latin typeface="Arial" pitchFamily="34" charset="0"/>
          <a:ea typeface="ヒラギノ角ゴ Pro W3"/>
          <a:cs typeface="ヒラギノ角ゴ Pro W3"/>
        </a:defRPr>
      </a:lvl8pPr>
      <a:lvl9pPr marL="1828800" algn="ctr" rtl="0" eaLnBrk="1" fontAlgn="base" hangingPunct="1">
        <a:spcBef>
          <a:spcPct val="0"/>
        </a:spcBef>
        <a:spcAft>
          <a:spcPct val="0"/>
        </a:spcAft>
        <a:defRPr sz="4400">
          <a:solidFill>
            <a:schemeClr val="tx2"/>
          </a:solidFill>
          <a:latin typeface="Arial" pitchFamily="34" charset="0"/>
          <a:ea typeface="ヒラギノ角ゴ Pro W3"/>
          <a:cs typeface="ヒラギノ角ゴ Pro W3"/>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s3.amazonaws.com/static.texastribune.org/media/images/TxTrib-MidlandWater-RH001_JPG_800x1000_q100.JPG"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dave.stewart@stewartenv.com"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16" name="Text Box 268"/>
          <p:cNvSpPr txBox="1">
            <a:spLocks noChangeArrowheads="1"/>
          </p:cNvSpPr>
          <p:nvPr/>
        </p:nvSpPr>
        <p:spPr bwMode="auto">
          <a:xfrm>
            <a:off x="0" y="5029200"/>
            <a:ext cx="8763000" cy="707886"/>
          </a:xfrm>
          <a:prstGeom prst="rect">
            <a:avLst/>
          </a:prstGeom>
          <a:noFill/>
          <a:ln w="9525">
            <a:noFill/>
            <a:miter lim="800000"/>
            <a:headEnd/>
            <a:tailEnd/>
          </a:ln>
          <a:effectLst/>
        </p:spPr>
        <p:txBody>
          <a:bodyPr>
            <a:spAutoFit/>
          </a:bodyPr>
          <a:lstStyle/>
          <a:p>
            <a:pPr algn="ctr">
              <a:spcBef>
                <a:spcPct val="50000"/>
              </a:spcBef>
            </a:pPr>
            <a:r>
              <a:rPr lang="en-US" sz="2000" b="1" dirty="0" smtClean="0"/>
              <a:t>THE SEARCH FOR WATER USED IN HYDRAULIC FRACTURING: WATER REUSE AND REDUCING POTENTIAL EARTHQUAKE ACTIVITY</a:t>
            </a:r>
            <a:endParaRPr lang="en-US" sz="2000" b="1" dirty="0"/>
          </a:p>
        </p:txBody>
      </p:sp>
      <p:sp>
        <p:nvSpPr>
          <p:cNvPr id="5" name="TextBox 4"/>
          <p:cNvSpPr txBox="1"/>
          <p:nvPr/>
        </p:nvSpPr>
        <p:spPr>
          <a:xfrm>
            <a:off x="3548306" y="5791200"/>
            <a:ext cx="1624163" cy="707886"/>
          </a:xfrm>
          <a:prstGeom prst="rect">
            <a:avLst/>
          </a:prstGeom>
          <a:noFill/>
        </p:spPr>
        <p:txBody>
          <a:bodyPr wrap="none" rtlCol="0">
            <a:spAutoFit/>
          </a:bodyPr>
          <a:lstStyle/>
          <a:p>
            <a:pPr algn="ctr"/>
            <a:endParaRPr lang="en-US" sz="2000" dirty="0" smtClean="0"/>
          </a:p>
          <a:p>
            <a:pPr algn="ctr"/>
            <a:r>
              <a:rPr lang="en-US" sz="2000" dirty="0" smtClean="0"/>
              <a:t>April 8, 2015</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772400" cy="838200"/>
          </a:xfrm>
        </p:spPr>
        <p:txBody>
          <a:bodyPr/>
          <a:lstStyle/>
          <a:p>
            <a:r>
              <a:rPr lang="en-US" sz="3200" dirty="0" smtClean="0"/>
              <a:t>Relationship to Brackish Water for Hydraulic Makeup</a:t>
            </a:r>
            <a:endParaRPr lang="en-US" sz="3200" dirty="0"/>
          </a:p>
        </p:txBody>
      </p:sp>
      <p:sp>
        <p:nvSpPr>
          <p:cNvPr id="3" name="Content Placeholder 2"/>
          <p:cNvSpPr>
            <a:spLocks noGrp="1"/>
          </p:cNvSpPr>
          <p:nvPr>
            <p:ph idx="1"/>
          </p:nvPr>
        </p:nvSpPr>
        <p:spPr/>
        <p:txBody>
          <a:bodyPr/>
          <a:lstStyle/>
          <a:p>
            <a:pPr algn="ctr">
              <a:buNone/>
            </a:pPr>
            <a:r>
              <a:rPr lang="en-US" dirty="0" smtClean="0"/>
              <a:t>The produced water and the potential brackish water in the areas of production well activity can provide all the water necessary for hydraulic fracturing – reducing the need for Class II well injection, potential reduction of earthquake activity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a:spLocks noGrp="1" noChangeArrowheads="1"/>
          </p:cNvSpPr>
          <p:nvPr>
            <p:ph type="title" idx="4294967295"/>
          </p:nvPr>
        </p:nvSpPr>
        <p:spPr bwMode="auto">
          <a:xfrm>
            <a:off x="609600" y="2362200"/>
            <a:ext cx="7342188" cy="685800"/>
          </a:xfrm>
          <a:prstGeom prst="rect">
            <a:avLst/>
          </a:prstGeom>
          <a:noFill/>
          <a:ln>
            <a:miter lim="800000"/>
            <a:headEnd/>
            <a:tailEnd/>
          </a:ln>
        </p:spPr>
        <p:txBody>
          <a:bodyPr lIns="45720" tIns="0" rIns="45720" bIns="0" anchor="b"/>
          <a:lstStyle/>
          <a:p>
            <a:r>
              <a:rPr lang="fr-CH" sz="2400" dirty="0" smtClean="0">
                <a:ea typeface="ＭＳ Ｐゴシック" pitchFamily="-84" charset="-128"/>
              </a:rPr>
              <a:t>The global situation for water is not improving and will be an impediment to industrialized growth over time.</a:t>
            </a:r>
            <a:endParaRPr lang="en-GB" sz="2400" dirty="0" smtClean="0">
              <a:ea typeface="ＭＳ Ｐゴシック" pitchFamily="-84" charset="-128"/>
            </a:endParaRPr>
          </a:p>
        </p:txBody>
      </p:sp>
      <p:pic>
        <p:nvPicPr>
          <p:cNvPr id="15363" name="Picture 7"/>
          <p:cNvPicPr>
            <a:picLocks noChangeAspect="1"/>
          </p:cNvPicPr>
          <p:nvPr/>
        </p:nvPicPr>
        <p:blipFill>
          <a:blip r:embed="rId3" cstate="print"/>
          <a:srcRect r="35098"/>
          <a:stretch>
            <a:fillRect/>
          </a:stretch>
        </p:blipFill>
        <p:spPr bwMode="auto">
          <a:xfrm>
            <a:off x="228600" y="3276600"/>
            <a:ext cx="4076700" cy="3275013"/>
          </a:xfrm>
          <a:prstGeom prst="rect">
            <a:avLst/>
          </a:prstGeom>
          <a:noFill/>
          <a:ln w="9525">
            <a:noFill/>
            <a:miter lim="800000"/>
            <a:headEnd/>
            <a:tailEnd/>
          </a:ln>
        </p:spPr>
      </p:pic>
      <p:pic>
        <p:nvPicPr>
          <p:cNvPr id="15364" name="Picture 4" descr="File:Earth water distribution.svg"/>
          <p:cNvPicPr>
            <a:picLocks noChangeAspect="1" noChangeArrowheads="1"/>
          </p:cNvPicPr>
          <p:nvPr/>
        </p:nvPicPr>
        <p:blipFill>
          <a:blip r:embed="rId4" cstate="print"/>
          <a:srcRect/>
          <a:stretch>
            <a:fillRect/>
          </a:stretch>
        </p:blipFill>
        <p:spPr bwMode="auto">
          <a:xfrm>
            <a:off x="6019800" y="3048000"/>
            <a:ext cx="3124200" cy="3505200"/>
          </a:xfrm>
          <a:prstGeom prst="rect">
            <a:avLst/>
          </a:prstGeom>
          <a:noFill/>
          <a:ln w="9525">
            <a:noFill/>
            <a:miter lim="800000"/>
            <a:headEnd/>
            <a:tailEnd/>
          </a:ln>
        </p:spPr>
      </p:pic>
      <p:sp>
        <p:nvSpPr>
          <p:cNvPr id="15365" name="TextBox 8"/>
          <p:cNvSpPr txBox="1">
            <a:spLocks noChangeArrowheads="1"/>
          </p:cNvSpPr>
          <p:nvPr/>
        </p:nvSpPr>
        <p:spPr bwMode="auto">
          <a:xfrm>
            <a:off x="3733800" y="5410200"/>
            <a:ext cx="3124200" cy="646113"/>
          </a:xfrm>
          <a:prstGeom prst="rect">
            <a:avLst/>
          </a:prstGeom>
          <a:noFill/>
          <a:ln w="9525">
            <a:noFill/>
            <a:miter lim="800000"/>
            <a:headEnd/>
            <a:tailEnd/>
          </a:ln>
        </p:spPr>
        <p:txBody>
          <a:bodyPr>
            <a:spAutoFit/>
          </a:bodyPr>
          <a:lstStyle/>
          <a:p>
            <a:r>
              <a:rPr lang="en-US" b="1">
                <a:solidFill>
                  <a:srgbClr val="FF0000"/>
                </a:solidFill>
              </a:rPr>
              <a:t>Brackish Water Doubles Fresh Water Supply</a:t>
            </a:r>
          </a:p>
        </p:txBody>
      </p:sp>
      <p:sp>
        <p:nvSpPr>
          <p:cNvPr id="15366"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EADDC3E4-53D6-4A83-9EE1-8F3C22B0BBD5}" type="slidenum">
              <a:rPr lang="en-US" sz="1200" b="1">
                <a:solidFill>
                  <a:srgbClr val="000000"/>
                </a:solidFill>
                <a:latin typeface="Calibri" pitchFamily="34" charset="0"/>
              </a:rPr>
              <a:pPr algn="r"/>
              <a:t>11</a:t>
            </a:fld>
            <a:endParaRPr lang="en-US" sz="1200" b="1">
              <a:solidFill>
                <a:srgbClr val="000000"/>
              </a:solidFill>
              <a:latin typeface="Calibri" pitchFamily="34" charset="0"/>
            </a:endParaRPr>
          </a:p>
        </p:txBody>
      </p:sp>
      <p:sp>
        <p:nvSpPr>
          <p:cNvPr id="15367" name="TextBox 6"/>
          <p:cNvSpPr txBox="1">
            <a:spLocks noChangeArrowheads="1"/>
          </p:cNvSpPr>
          <p:nvPr/>
        </p:nvSpPr>
        <p:spPr bwMode="auto">
          <a:xfrm>
            <a:off x="1981200" y="1600200"/>
            <a:ext cx="5078413" cy="461963"/>
          </a:xfrm>
          <a:prstGeom prst="rect">
            <a:avLst/>
          </a:prstGeom>
          <a:noFill/>
          <a:ln w="9525">
            <a:noFill/>
            <a:miter lim="800000"/>
            <a:headEnd/>
            <a:tailEnd/>
          </a:ln>
        </p:spPr>
        <p:txBody>
          <a:bodyPr wrap="none">
            <a:spAutoFit/>
          </a:bodyPr>
          <a:lstStyle/>
          <a:p>
            <a:r>
              <a:rPr lang="en-US" sz="2400" b="1" dirty="0"/>
              <a:t>Brackish Water Supplies Globally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p:cNvSpPr>
          <p:nvPr>
            <p:ph type="title" idx="4294967295"/>
          </p:nvPr>
        </p:nvSpPr>
        <p:spPr bwMode="auto">
          <a:xfrm>
            <a:off x="533400" y="1752600"/>
            <a:ext cx="8610600" cy="533400"/>
          </a:xfrm>
          <a:prstGeom prst="rect">
            <a:avLst/>
          </a:prstGeom>
          <a:noFill/>
          <a:ln>
            <a:miter lim="800000"/>
            <a:headEnd/>
            <a:tailEnd/>
          </a:ln>
        </p:spPr>
        <p:txBody>
          <a:bodyPr/>
          <a:lstStyle/>
          <a:p>
            <a:r>
              <a:rPr lang="en-US" sz="2800" b="1" dirty="0" smtClean="0">
                <a:ea typeface="ＭＳ Ｐゴシック" pitchFamily="-84" charset="-128"/>
              </a:rPr>
              <a:t>Water Use as a Function for Energy Development as an Overall Portion of Water Management</a:t>
            </a:r>
          </a:p>
        </p:txBody>
      </p:sp>
      <p:graphicFrame>
        <p:nvGraphicFramePr>
          <p:cNvPr id="1026" name="Object 2"/>
          <p:cNvGraphicFramePr>
            <a:graphicFrameLocks noChangeAspect="1"/>
          </p:cNvGraphicFramePr>
          <p:nvPr>
            <p:ph sz="half" idx="4294967295"/>
          </p:nvPr>
        </p:nvGraphicFramePr>
        <p:xfrm>
          <a:off x="5029200" y="4343400"/>
          <a:ext cx="3902075" cy="1876425"/>
        </p:xfrm>
        <a:graphic>
          <a:graphicData uri="http://schemas.openxmlformats.org/presentationml/2006/ole">
            <p:oleObj spid="_x0000_s540674" name="Chart" r:id="rId4" imgW="4610100" imgH="2000250" progId="Excel.Sheet.8">
              <p:embed/>
            </p:oleObj>
          </a:graphicData>
        </a:graphic>
      </p:graphicFrame>
      <p:sp>
        <p:nvSpPr>
          <p:cNvPr id="1028" name="Rectangle 2"/>
          <p:cNvSpPr>
            <a:spLocks noChangeArrowheads="1"/>
          </p:cNvSpPr>
          <p:nvPr/>
        </p:nvSpPr>
        <p:spPr bwMode="auto">
          <a:xfrm>
            <a:off x="0" y="2362200"/>
            <a:ext cx="5029200" cy="4216539"/>
          </a:xfrm>
          <a:prstGeom prst="rect">
            <a:avLst/>
          </a:prstGeom>
          <a:noFill/>
          <a:ln w="9525">
            <a:noFill/>
            <a:miter lim="800000"/>
            <a:headEnd/>
            <a:tailEnd/>
          </a:ln>
        </p:spPr>
        <p:txBody>
          <a:bodyPr wrap="square">
            <a:spAutoFit/>
          </a:bodyPr>
          <a:lstStyle/>
          <a:p>
            <a:pPr marL="285750" indent="-285750">
              <a:buSzPct val="100000"/>
            </a:pPr>
            <a:endParaRPr lang="en-US" sz="2400" dirty="0">
              <a:latin typeface="Eurostile"/>
              <a:ea typeface="Eurostile"/>
              <a:cs typeface="Eurostile"/>
            </a:endParaRPr>
          </a:p>
          <a:p>
            <a:pPr marL="285750" indent="-285750">
              <a:buSzPct val="100000"/>
              <a:buFont typeface="Wingdings" pitchFamily="2" charset="2"/>
              <a:buChar char="v"/>
            </a:pPr>
            <a:r>
              <a:rPr lang="en-US" sz="2000" dirty="0">
                <a:latin typeface="Eurostile"/>
                <a:ea typeface="Eurostile"/>
                <a:cs typeface="Eurostile"/>
              </a:rPr>
              <a:t>What is the percentage of total fracking and energy development = </a:t>
            </a:r>
            <a:r>
              <a:rPr lang="en-US" sz="2000" b="1" dirty="0">
                <a:latin typeface="Eurostile"/>
                <a:ea typeface="Eurostile"/>
                <a:cs typeface="Eurostile"/>
              </a:rPr>
              <a:t>0.14% of total</a:t>
            </a:r>
            <a:r>
              <a:rPr lang="en-US" sz="2000" dirty="0">
                <a:latin typeface="Eurostile"/>
                <a:ea typeface="Eurostile"/>
                <a:cs typeface="Eurostile"/>
              </a:rPr>
              <a:t> use in the US typical - (example is Colorado)</a:t>
            </a:r>
          </a:p>
          <a:p>
            <a:pPr marL="285750" indent="-285750">
              <a:buSzPct val="100000"/>
              <a:buFont typeface="Wingdings" pitchFamily="2" charset="2"/>
              <a:buChar char="v"/>
            </a:pPr>
            <a:r>
              <a:rPr lang="en-US" sz="2000" dirty="0">
                <a:latin typeface="Eurostile"/>
                <a:ea typeface="Eurostile"/>
                <a:cs typeface="Eurostile"/>
              </a:rPr>
              <a:t>Largest use is Agricultural at 85%</a:t>
            </a:r>
          </a:p>
          <a:p>
            <a:pPr marL="285750" indent="-285750">
              <a:buSzPct val="100000"/>
              <a:buFont typeface="Wingdings" pitchFamily="2" charset="2"/>
              <a:buChar char="v"/>
            </a:pPr>
            <a:r>
              <a:rPr lang="en-US" sz="2000" dirty="0">
                <a:latin typeface="Eurostile"/>
                <a:ea typeface="Eurostile"/>
                <a:cs typeface="Eurostile"/>
              </a:rPr>
              <a:t>Second highest use is Municipal and Industrial at 7%</a:t>
            </a:r>
          </a:p>
          <a:p>
            <a:pPr marL="285750" indent="-285750">
              <a:buSzPct val="100000"/>
              <a:buFont typeface="Wingdings" pitchFamily="2" charset="2"/>
              <a:buChar char="v"/>
            </a:pPr>
            <a:r>
              <a:rPr lang="en-US" sz="2000" dirty="0">
                <a:latin typeface="Eurostile"/>
                <a:ea typeface="Eurostile"/>
                <a:cs typeface="Eurostile"/>
              </a:rPr>
              <a:t>All others is 8%</a:t>
            </a:r>
          </a:p>
          <a:p>
            <a:pPr marL="285750" indent="-285750">
              <a:buSzPct val="100000"/>
              <a:buFont typeface="Wingdings" pitchFamily="2" charset="2"/>
              <a:buChar char="v"/>
            </a:pPr>
            <a:r>
              <a:rPr lang="en-US" sz="2000" dirty="0">
                <a:latin typeface="Eurostile"/>
                <a:ea typeface="Eurostile"/>
                <a:cs typeface="Eurostile"/>
              </a:rPr>
              <a:t>This 0.14% equals the amount of water used on an annual basis by the City of Denver.</a:t>
            </a:r>
          </a:p>
          <a:p>
            <a:pPr marL="285750" indent="-285750">
              <a:buSzPct val="100000"/>
            </a:pPr>
            <a:endParaRPr lang="en-US" sz="2400" dirty="0">
              <a:latin typeface="Eurostile"/>
              <a:ea typeface="Eurostile"/>
              <a:cs typeface="Eurostile"/>
            </a:endParaRPr>
          </a:p>
        </p:txBody>
      </p:sp>
      <p:sp>
        <p:nvSpPr>
          <p:cNvPr id="1029"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8A883530-885A-460D-9AF0-6C6C9C583809}" type="slidenum">
              <a:rPr lang="en-US" sz="1200" b="1">
                <a:solidFill>
                  <a:srgbClr val="000000"/>
                </a:solidFill>
                <a:latin typeface="Calibri" pitchFamily="34" charset="0"/>
              </a:rPr>
              <a:pPr algn="r"/>
              <a:t>12</a:t>
            </a:fld>
            <a:endParaRPr lang="en-US" sz="1200" b="1">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title" idx="4294967295"/>
          </p:nvPr>
        </p:nvSpPr>
        <p:spPr bwMode="auto">
          <a:xfrm>
            <a:off x="838200" y="1524000"/>
            <a:ext cx="7772400" cy="838200"/>
          </a:xfrm>
          <a:prstGeom prst="rect">
            <a:avLst/>
          </a:prstGeom>
          <a:noFill/>
          <a:ln>
            <a:miter lim="800000"/>
            <a:headEnd/>
            <a:tailEnd/>
          </a:ln>
        </p:spPr>
        <p:txBody>
          <a:bodyPr/>
          <a:lstStyle/>
          <a:p>
            <a:r>
              <a:rPr lang="en-US" dirty="0" smtClean="0">
                <a:ea typeface="ＭＳ Ｐゴシック" pitchFamily="-84" charset="-128"/>
              </a:rPr>
              <a:t>Brackish Water in the US</a:t>
            </a:r>
          </a:p>
        </p:txBody>
      </p:sp>
      <p:sp>
        <p:nvSpPr>
          <p:cNvPr id="16387" name="Rectangle 8"/>
          <p:cNvSpPr>
            <a:spLocks noGrp="1" noChangeArrowheads="1"/>
          </p:cNvSpPr>
          <p:nvPr>
            <p:ph type="body" sz="half" idx="4294967295"/>
          </p:nvPr>
        </p:nvSpPr>
        <p:spPr bwMode="auto">
          <a:xfrm>
            <a:off x="3429000" y="2590800"/>
            <a:ext cx="5181600" cy="3962400"/>
          </a:xfrm>
          <a:prstGeom prst="rect">
            <a:avLst/>
          </a:prstGeom>
          <a:noFill/>
          <a:ln>
            <a:miter lim="800000"/>
            <a:headEnd/>
            <a:tailEnd/>
          </a:ln>
        </p:spPr>
        <p:txBody>
          <a:bodyPr/>
          <a:lstStyle/>
          <a:p>
            <a:r>
              <a:rPr lang="en-US" sz="2400" dirty="0" smtClean="0">
                <a:ea typeface="ＭＳ Ｐゴシック" pitchFamily="-84" charset="-128"/>
              </a:rPr>
              <a:t>Efforts to find new untapped water supplies in the US</a:t>
            </a:r>
          </a:p>
          <a:p>
            <a:r>
              <a:rPr lang="en-US" sz="2400" dirty="0" smtClean="0">
                <a:ea typeface="ＭＳ Ｐゴシック" pitchFamily="-84" charset="-128"/>
              </a:rPr>
              <a:t>NAS study on desalination</a:t>
            </a:r>
          </a:p>
          <a:p>
            <a:r>
              <a:rPr lang="en-US" sz="2400" dirty="0" smtClean="0">
                <a:ea typeface="ＭＳ Ｐゴシック" pitchFamily="-84" charset="-128"/>
              </a:rPr>
              <a:t>Constraints are not the technology, but the financial, environmental and social factors</a:t>
            </a:r>
          </a:p>
          <a:p>
            <a:r>
              <a:rPr lang="en-US" sz="2400" dirty="0" smtClean="0">
                <a:ea typeface="ＭＳ Ｐゴシック" pitchFamily="-84" charset="-128"/>
              </a:rPr>
              <a:t>Participation is needed by all in the development of this resource to limit any significant issues associated with this treatment</a:t>
            </a:r>
          </a:p>
        </p:txBody>
      </p:sp>
      <p:pic>
        <p:nvPicPr>
          <p:cNvPr id="16388" name="Picture 10" descr="Book Cover"/>
          <p:cNvPicPr>
            <a:picLocks noChangeAspect="1" noChangeArrowheads="1"/>
          </p:cNvPicPr>
          <p:nvPr/>
        </p:nvPicPr>
        <p:blipFill>
          <a:blip r:embed="rId3" cstate="print"/>
          <a:srcRect/>
          <a:stretch>
            <a:fillRect/>
          </a:stretch>
        </p:blipFill>
        <p:spPr bwMode="auto">
          <a:xfrm>
            <a:off x="685800" y="2667000"/>
            <a:ext cx="2174875" cy="3282950"/>
          </a:xfrm>
          <a:prstGeom prst="rect">
            <a:avLst/>
          </a:prstGeom>
          <a:noFill/>
          <a:ln w="9525">
            <a:noFill/>
            <a:miter lim="800000"/>
            <a:headEnd/>
            <a:tailEnd/>
          </a:ln>
        </p:spPr>
      </p:pic>
      <p:sp>
        <p:nvSpPr>
          <p:cNvPr id="16389"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7F5EBE36-C57B-4635-936D-2DFEB8280617}" type="slidenum">
              <a:rPr lang="en-US" sz="1200" b="1">
                <a:solidFill>
                  <a:srgbClr val="000000"/>
                </a:solidFill>
                <a:latin typeface="Calibri" pitchFamily="34" charset="0"/>
              </a:rPr>
              <a:pPr algn="r"/>
              <a:t>13</a:t>
            </a:fld>
            <a:endParaRPr lang="en-US" sz="1200" b="1">
              <a:solidFill>
                <a:srgbClr val="000000"/>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rw12"/>
          <p:cNvPicPr>
            <a:picLocks noChangeAspect="1" noChangeArrowheads="1"/>
          </p:cNvPicPr>
          <p:nvPr/>
        </p:nvPicPr>
        <p:blipFill>
          <a:blip r:embed="rId3" cstate="print"/>
          <a:srcRect r="8315" b="18567"/>
          <a:stretch>
            <a:fillRect/>
          </a:stretch>
        </p:blipFill>
        <p:spPr bwMode="auto">
          <a:xfrm>
            <a:off x="1676400" y="2362200"/>
            <a:ext cx="5595938" cy="4295775"/>
          </a:xfrm>
          <a:prstGeom prst="rect">
            <a:avLst/>
          </a:prstGeom>
          <a:noFill/>
          <a:ln w="9525">
            <a:noFill/>
            <a:miter lim="800000"/>
            <a:headEnd/>
            <a:tailEnd/>
          </a:ln>
        </p:spPr>
      </p:pic>
      <p:sp>
        <p:nvSpPr>
          <p:cNvPr id="17411" name="Rectangle 3"/>
          <p:cNvSpPr>
            <a:spLocks noChangeArrowheads="1"/>
          </p:cNvSpPr>
          <p:nvPr/>
        </p:nvSpPr>
        <p:spPr bwMode="auto">
          <a:xfrm>
            <a:off x="762000" y="1600200"/>
            <a:ext cx="7772400" cy="523875"/>
          </a:xfrm>
          <a:prstGeom prst="rect">
            <a:avLst/>
          </a:prstGeom>
          <a:noFill/>
          <a:ln w="9525">
            <a:noFill/>
            <a:miter lim="800000"/>
            <a:headEnd/>
            <a:tailEnd/>
          </a:ln>
        </p:spPr>
        <p:txBody>
          <a:bodyPr>
            <a:spAutoFit/>
          </a:bodyPr>
          <a:lstStyle/>
          <a:p>
            <a:pPr eaLnBrk="0" hangingPunct="0"/>
            <a:r>
              <a:rPr lang="en-US" sz="2800" dirty="0"/>
              <a:t>Inland Desalination a Now-Attainable Solution</a:t>
            </a:r>
          </a:p>
        </p:txBody>
      </p:sp>
      <p:pic>
        <p:nvPicPr>
          <p:cNvPr id="17412" name="Picture 4" descr="AN00433_[1]"/>
          <p:cNvPicPr>
            <a:picLocks noChangeAspect="1" noChangeArrowheads="1"/>
          </p:cNvPicPr>
          <p:nvPr/>
        </p:nvPicPr>
        <p:blipFill>
          <a:blip r:embed="rId4" cstate="print"/>
          <a:srcRect/>
          <a:stretch>
            <a:fillRect/>
          </a:stretch>
        </p:blipFill>
        <p:spPr bwMode="auto">
          <a:xfrm>
            <a:off x="609600" y="4114800"/>
            <a:ext cx="1524000" cy="561975"/>
          </a:xfrm>
          <a:prstGeom prst="rect">
            <a:avLst/>
          </a:prstGeom>
          <a:noFill/>
          <a:ln w="9525">
            <a:noFill/>
            <a:miter lim="800000"/>
            <a:headEnd/>
            <a:tailEnd/>
          </a:ln>
        </p:spPr>
      </p:pic>
      <p:pic>
        <p:nvPicPr>
          <p:cNvPr id="17413" name="Picture 5" descr="AN00433_[1]"/>
          <p:cNvPicPr>
            <a:picLocks noChangeAspect="1" noChangeArrowheads="1"/>
          </p:cNvPicPr>
          <p:nvPr/>
        </p:nvPicPr>
        <p:blipFill>
          <a:blip r:embed="rId4" cstate="print"/>
          <a:srcRect/>
          <a:stretch>
            <a:fillRect/>
          </a:stretch>
        </p:blipFill>
        <p:spPr bwMode="auto">
          <a:xfrm>
            <a:off x="5105400" y="4724400"/>
            <a:ext cx="1676400" cy="620713"/>
          </a:xfrm>
          <a:prstGeom prst="rect">
            <a:avLst/>
          </a:prstGeom>
          <a:noFill/>
          <a:ln w="9525">
            <a:noFill/>
            <a:miter lim="800000"/>
            <a:headEnd/>
            <a:tailEnd/>
          </a:ln>
        </p:spPr>
      </p:pic>
      <p:pic>
        <p:nvPicPr>
          <p:cNvPr id="17414" name="Picture 6" descr="AN00433_[1]"/>
          <p:cNvPicPr>
            <a:picLocks noChangeAspect="1" noChangeArrowheads="1"/>
          </p:cNvPicPr>
          <p:nvPr/>
        </p:nvPicPr>
        <p:blipFill>
          <a:blip r:embed="rId4" cstate="print"/>
          <a:srcRect/>
          <a:stretch>
            <a:fillRect/>
          </a:stretch>
        </p:blipFill>
        <p:spPr bwMode="auto">
          <a:xfrm>
            <a:off x="6781800" y="3352800"/>
            <a:ext cx="1524000" cy="563563"/>
          </a:xfrm>
          <a:prstGeom prst="rect">
            <a:avLst/>
          </a:prstGeom>
          <a:noFill/>
          <a:ln w="9525">
            <a:noFill/>
            <a:miter lim="800000"/>
            <a:headEnd/>
            <a:tailEnd/>
          </a:ln>
        </p:spPr>
      </p:pic>
      <p:sp>
        <p:nvSpPr>
          <p:cNvPr id="17415" name="Text Box 7"/>
          <p:cNvSpPr txBox="1">
            <a:spLocks noChangeArrowheads="1"/>
          </p:cNvSpPr>
          <p:nvPr/>
        </p:nvSpPr>
        <p:spPr bwMode="auto">
          <a:xfrm>
            <a:off x="3033713" y="2838450"/>
            <a:ext cx="2909887" cy="427038"/>
          </a:xfrm>
          <a:prstGeom prst="rect">
            <a:avLst/>
          </a:prstGeom>
          <a:noFill/>
          <a:ln w="9525">
            <a:noFill/>
            <a:miter lim="800000"/>
            <a:headEnd/>
            <a:tailEnd/>
          </a:ln>
        </p:spPr>
        <p:txBody>
          <a:bodyPr>
            <a:spAutoFit/>
          </a:bodyPr>
          <a:lstStyle/>
          <a:p>
            <a:pPr>
              <a:spcBef>
                <a:spcPct val="50000"/>
              </a:spcBef>
            </a:pPr>
            <a:r>
              <a:rPr lang="en-US" sz="2200" dirty="0">
                <a:solidFill>
                  <a:srgbClr val="0070C0"/>
                </a:solidFill>
              </a:rPr>
              <a:t>Saline Aquifers</a:t>
            </a:r>
          </a:p>
        </p:txBody>
      </p:sp>
      <p:sp>
        <p:nvSpPr>
          <p:cNvPr id="17416" name="Text Box 7"/>
          <p:cNvSpPr txBox="1">
            <a:spLocks noChangeArrowheads="1"/>
          </p:cNvSpPr>
          <p:nvPr/>
        </p:nvSpPr>
        <p:spPr bwMode="auto">
          <a:xfrm>
            <a:off x="7086600" y="1143000"/>
            <a:ext cx="2057400" cy="336550"/>
          </a:xfrm>
          <a:prstGeom prst="rect">
            <a:avLst/>
          </a:prstGeom>
          <a:noFill/>
          <a:ln w="9525">
            <a:noFill/>
            <a:miter lim="800000"/>
            <a:headEnd/>
            <a:tailEnd/>
          </a:ln>
        </p:spPr>
        <p:txBody>
          <a:bodyPr>
            <a:spAutoFit/>
          </a:bodyPr>
          <a:lstStyle/>
          <a:p>
            <a:pPr algn="r" eaLnBrk="0" hangingPunct="0">
              <a:spcBef>
                <a:spcPct val="50000"/>
              </a:spcBef>
            </a:pPr>
            <a:r>
              <a:rPr lang="en-US" sz="1600" b="1">
                <a:solidFill>
                  <a:schemeClr val="bg1"/>
                </a:solidFill>
              </a:rPr>
              <a:t>Resources</a:t>
            </a:r>
          </a:p>
        </p:txBody>
      </p:sp>
      <p:sp>
        <p:nvSpPr>
          <p:cNvPr id="17417" name="TextBox 8"/>
          <p:cNvSpPr txBox="1">
            <a:spLocks noChangeArrowheads="1"/>
          </p:cNvSpPr>
          <p:nvPr/>
        </p:nvSpPr>
        <p:spPr bwMode="auto">
          <a:xfrm>
            <a:off x="7010400" y="4267200"/>
            <a:ext cx="2133600" cy="1200150"/>
          </a:xfrm>
          <a:prstGeom prst="rect">
            <a:avLst/>
          </a:prstGeom>
          <a:noFill/>
          <a:ln w="9525">
            <a:noFill/>
            <a:miter lim="800000"/>
            <a:headEnd/>
            <a:tailEnd/>
          </a:ln>
        </p:spPr>
        <p:txBody>
          <a:bodyPr>
            <a:spAutoFit/>
          </a:bodyPr>
          <a:lstStyle/>
          <a:p>
            <a:r>
              <a:rPr lang="en-US" b="1" dirty="0"/>
              <a:t>These aquifers can provide water for energy development</a:t>
            </a:r>
          </a:p>
        </p:txBody>
      </p:sp>
      <p:sp>
        <p:nvSpPr>
          <p:cNvPr id="17418"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F7963F4D-ECD3-4765-BBDA-0816D0DC7009}" type="slidenum">
              <a:rPr lang="en-US" sz="1200" b="1">
                <a:solidFill>
                  <a:srgbClr val="000000"/>
                </a:solidFill>
                <a:latin typeface="Calibri" pitchFamily="34" charset="0"/>
              </a:rPr>
              <a:pPr algn="r"/>
              <a:t>14</a:t>
            </a:fld>
            <a:endParaRPr lang="en-US" sz="1200" b="1">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5"/>
          <p:cNvPicPr>
            <a:picLocks noChangeAspect="1" noChangeArrowheads="1"/>
          </p:cNvPicPr>
          <p:nvPr/>
        </p:nvPicPr>
        <p:blipFill>
          <a:blip r:embed="rId3" cstate="print"/>
          <a:srcRect/>
          <a:stretch>
            <a:fillRect/>
          </a:stretch>
        </p:blipFill>
        <p:spPr bwMode="auto">
          <a:xfrm>
            <a:off x="6248400" y="1905000"/>
            <a:ext cx="2895600" cy="2332038"/>
          </a:xfrm>
          <a:prstGeom prst="rect">
            <a:avLst/>
          </a:prstGeom>
          <a:noFill/>
          <a:ln w="9525">
            <a:noFill/>
            <a:miter lim="800000"/>
            <a:headEnd/>
            <a:tailEnd/>
          </a:ln>
        </p:spPr>
      </p:pic>
      <p:sp>
        <p:nvSpPr>
          <p:cNvPr id="18434" name="Rectangle 2"/>
          <p:cNvSpPr>
            <a:spLocks noChangeArrowheads="1"/>
          </p:cNvSpPr>
          <p:nvPr/>
        </p:nvSpPr>
        <p:spPr bwMode="auto">
          <a:xfrm>
            <a:off x="0" y="1676400"/>
            <a:ext cx="6324600" cy="533400"/>
          </a:xfrm>
          <a:prstGeom prst="rect">
            <a:avLst/>
          </a:prstGeom>
          <a:noFill/>
          <a:ln w="9525">
            <a:noFill/>
            <a:miter lim="800000"/>
            <a:headEnd/>
            <a:tailEnd/>
          </a:ln>
        </p:spPr>
        <p:txBody>
          <a:bodyPr anchor="ctr"/>
          <a:lstStyle/>
          <a:p>
            <a:r>
              <a:rPr lang="en-US" sz="2800" dirty="0"/>
              <a:t>Oil, Gas and Coal Basins</a:t>
            </a:r>
          </a:p>
          <a:p>
            <a:r>
              <a:rPr lang="en-US" sz="2800" dirty="0">
                <a:solidFill>
                  <a:schemeClr val="accent2"/>
                </a:solidFill>
              </a:rPr>
              <a:t>Compare to Saline Water Locations</a:t>
            </a:r>
          </a:p>
        </p:txBody>
      </p:sp>
      <p:sp>
        <p:nvSpPr>
          <p:cNvPr id="18435" name="Rectangle 3"/>
          <p:cNvSpPr>
            <a:spLocks noChangeArrowheads="1"/>
          </p:cNvSpPr>
          <p:nvPr/>
        </p:nvSpPr>
        <p:spPr bwMode="auto">
          <a:xfrm>
            <a:off x="5334000" y="3962400"/>
            <a:ext cx="3581400" cy="976313"/>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dirty="0"/>
              <a:t>Opportunity to convert brackish water as a new water resource</a:t>
            </a:r>
          </a:p>
          <a:p>
            <a:pPr marL="342900" indent="-342900">
              <a:lnSpc>
                <a:spcPct val="90000"/>
              </a:lnSpc>
              <a:spcBef>
                <a:spcPct val="20000"/>
              </a:spcBef>
              <a:buFontTx/>
              <a:buChar char="•"/>
            </a:pPr>
            <a:r>
              <a:rPr lang="en-US" dirty="0"/>
              <a:t>Will not fight with other entities, such as municipalities and agriculture for this water</a:t>
            </a:r>
          </a:p>
        </p:txBody>
      </p:sp>
      <p:sp>
        <p:nvSpPr>
          <p:cNvPr id="18437" name="Rectangle 6"/>
          <p:cNvSpPr>
            <a:spLocks noChangeArrowheads="1"/>
          </p:cNvSpPr>
          <p:nvPr/>
        </p:nvSpPr>
        <p:spPr bwMode="auto">
          <a:xfrm>
            <a:off x="3533775" y="3100388"/>
            <a:ext cx="9144000" cy="0"/>
          </a:xfrm>
          <a:prstGeom prst="rect">
            <a:avLst/>
          </a:prstGeom>
          <a:noFill/>
          <a:ln w="9525">
            <a:noFill/>
            <a:miter lim="800000"/>
            <a:headEnd/>
            <a:tailEnd/>
          </a:ln>
        </p:spPr>
        <p:txBody>
          <a:bodyPr>
            <a:spAutoFit/>
          </a:bodyPr>
          <a:lstStyle/>
          <a:p>
            <a:endParaRPr lang="en-US"/>
          </a:p>
        </p:txBody>
      </p:sp>
      <p:pic>
        <p:nvPicPr>
          <p:cNvPr id="18438" name="Picture 7"/>
          <p:cNvPicPr>
            <a:picLocks noChangeAspect="1" noChangeArrowheads="1"/>
          </p:cNvPicPr>
          <p:nvPr/>
        </p:nvPicPr>
        <p:blipFill>
          <a:blip r:embed="rId4" cstate="print"/>
          <a:srcRect/>
          <a:stretch>
            <a:fillRect/>
          </a:stretch>
        </p:blipFill>
        <p:spPr bwMode="auto">
          <a:xfrm>
            <a:off x="304800" y="2819400"/>
            <a:ext cx="4930775" cy="3800475"/>
          </a:xfrm>
          <a:prstGeom prst="rect">
            <a:avLst/>
          </a:prstGeom>
          <a:noFill/>
          <a:ln w="9525">
            <a:noFill/>
            <a:miter lim="800000"/>
            <a:headEnd/>
            <a:tailEnd/>
          </a:ln>
        </p:spPr>
      </p:pic>
      <p:sp>
        <p:nvSpPr>
          <p:cNvPr id="18439" name="TextBox 7"/>
          <p:cNvSpPr txBox="1">
            <a:spLocks noChangeArrowheads="1"/>
          </p:cNvSpPr>
          <p:nvPr/>
        </p:nvSpPr>
        <p:spPr bwMode="auto">
          <a:xfrm>
            <a:off x="7391400" y="6581775"/>
            <a:ext cx="1752600" cy="276225"/>
          </a:xfrm>
          <a:prstGeom prst="rect">
            <a:avLst/>
          </a:prstGeom>
          <a:noFill/>
          <a:ln w="9525">
            <a:noFill/>
            <a:miter lim="800000"/>
            <a:headEnd/>
            <a:tailEnd/>
          </a:ln>
        </p:spPr>
        <p:txBody>
          <a:bodyPr>
            <a:spAutoFit/>
          </a:bodyPr>
          <a:lstStyle/>
          <a:p>
            <a:r>
              <a:rPr lang="en-US" sz="1200"/>
              <a:t>Kevin Price, USBR</a:t>
            </a:r>
          </a:p>
        </p:txBody>
      </p:sp>
      <p:sp>
        <p:nvSpPr>
          <p:cNvPr id="18440" name="Text Box 7"/>
          <p:cNvSpPr txBox="1">
            <a:spLocks noChangeArrowheads="1"/>
          </p:cNvSpPr>
          <p:nvPr/>
        </p:nvSpPr>
        <p:spPr bwMode="auto">
          <a:xfrm>
            <a:off x="7086600" y="1143000"/>
            <a:ext cx="2057400" cy="336550"/>
          </a:xfrm>
          <a:prstGeom prst="rect">
            <a:avLst/>
          </a:prstGeom>
          <a:noFill/>
          <a:ln w="9525">
            <a:noFill/>
            <a:miter lim="800000"/>
            <a:headEnd/>
            <a:tailEnd/>
          </a:ln>
        </p:spPr>
        <p:txBody>
          <a:bodyPr>
            <a:spAutoFit/>
          </a:bodyPr>
          <a:lstStyle/>
          <a:p>
            <a:pPr algn="r" eaLnBrk="0" hangingPunct="0">
              <a:spcBef>
                <a:spcPct val="50000"/>
              </a:spcBef>
            </a:pPr>
            <a:r>
              <a:rPr lang="en-US" sz="1600" b="1">
                <a:solidFill>
                  <a:schemeClr val="bg1"/>
                </a:solidFill>
              </a:rPr>
              <a:t>Resources</a:t>
            </a:r>
          </a:p>
        </p:txBody>
      </p:sp>
      <p:sp>
        <p:nvSpPr>
          <p:cNvPr id="18441"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FC5801CC-E304-4B86-A6F3-1B89D8F217D3}" type="slidenum">
              <a:rPr lang="en-US" sz="1200" b="1">
                <a:solidFill>
                  <a:srgbClr val="000000"/>
                </a:solidFill>
                <a:latin typeface="Calibri" pitchFamily="34" charset="0"/>
              </a:rPr>
              <a:pPr algn="r"/>
              <a:t>15</a:t>
            </a:fld>
            <a:endParaRPr lang="en-US" sz="1200" b="1">
              <a:solidFill>
                <a:srgbClr val="000000"/>
              </a:solidFill>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609600" y="1524000"/>
            <a:ext cx="7772400" cy="6096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ea typeface="ＭＳ Ｐゴシック" pitchFamily="-84" charset="-128"/>
              </a:rPr>
              <a:t>Drought Projections in North America</a:t>
            </a:r>
          </a:p>
        </p:txBody>
      </p:sp>
      <p:sp>
        <p:nvSpPr>
          <p:cNvPr id="19459" name="Content Placeholder 2"/>
          <p:cNvSpPr>
            <a:spLocks noGrp="1"/>
          </p:cNvSpPr>
          <p:nvPr>
            <p:ph idx="1"/>
          </p:nvPr>
        </p:nvSpPr>
        <p:spPr bwMode="auto">
          <a:xfrm>
            <a:off x="4572000" y="3276600"/>
            <a:ext cx="4191000" cy="2895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ea typeface="ＭＳ Ｐゴシック" pitchFamily="-84" charset="-128"/>
              </a:rPr>
              <a:t>Data from UN</a:t>
            </a:r>
          </a:p>
          <a:p>
            <a:r>
              <a:rPr lang="en-US" dirty="0" smtClean="0">
                <a:ea typeface="ＭＳ Ｐゴシック" pitchFamily="-84" charset="-128"/>
              </a:rPr>
              <a:t>Note the movement of water to the north due to climate change predictions</a:t>
            </a:r>
          </a:p>
        </p:txBody>
      </p:sp>
      <p:pic>
        <p:nvPicPr>
          <p:cNvPr id="19460" name="Picture 2"/>
          <p:cNvPicPr>
            <a:picLocks noChangeAspect="1" noChangeArrowheads="1"/>
          </p:cNvPicPr>
          <p:nvPr/>
        </p:nvPicPr>
        <p:blipFill>
          <a:blip r:embed="rId3" cstate="print"/>
          <a:srcRect/>
          <a:stretch>
            <a:fillRect/>
          </a:stretch>
        </p:blipFill>
        <p:spPr bwMode="auto">
          <a:xfrm>
            <a:off x="228600" y="2514600"/>
            <a:ext cx="3894138" cy="4049713"/>
          </a:xfrm>
          <a:prstGeom prst="rect">
            <a:avLst/>
          </a:prstGeom>
          <a:noFill/>
          <a:ln w="9525">
            <a:noFill/>
            <a:miter lim="800000"/>
            <a:headEnd/>
            <a:tailEnd/>
          </a:ln>
        </p:spPr>
      </p:pic>
      <p:sp>
        <p:nvSpPr>
          <p:cNvPr id="19461"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420A4EBB-83DC-4963-B4C1-4EE14F4B537F}" type="slidenum">
              <a:rPr lang="en-US" sz="1200" b="1">
                <a:solidFill>
                  <a:srgbClr val="000000"/>
                </a:solidFill>
                <a:latin typeface="Calibri" pitchFamily="34" charset="0"/>
              </a:rPr>
              <a:pPr algn="r"/>
              <a:t>16</a:t>
            </a:fld>
            <a:endParaRPr lang="en-US" sz="1200" b="1">
              <a:solidFill>
                <a:srgbClr val="000000"/>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7086600" y="1143000"/>
            <a:ext cx="2057400" cy="336550"/>
          </a:xfrm>
          <a:prstGeom prst="rect">
            <a:avLst/>
          </a:prstGeom>
          <a:noFill/>
          <a:ln w="9525">
            <a:noFill/>
            <a:miter lim="800000"/>
            <a:headEnd/>
            <a:tailEnd/>
          </a:ln>
        </p:spPr>
        <p:txBody>
          <a:bodyPr>
            <a:spAutoFit/>
          </a:bodyPr>
          <a:lstStyle/>
          <a:p>
            <a:pPr algn="r" eaLnBrk="0" hangingPunct="0">
              <a:spcBef>
                <a:spcPct val="50000"/>
              </a:spcBef>
            </a:pPr>
            <a:r>
              <a:rPr lang="en-US" sz="1600" b="1">
                <a:solidFill>
                  <a:schemeClr val="bg1"/>
                </a:solidFill>
              </a:rPr>
              <a:t>Problem</a:t>
            </a:r>
          </a:p>
        </p:txBody>
      </p:sp>
      <p:sp>
        <p:nvSpPr>
          <p:cNvPr id="20484" name="TextBox 4"/>
          <p:cNvSpPr txBox="1">
            <a:spLocks noChangeArrowheads="1"/>
          </p:cNvSpPr>
          <p:nvPr/>
        </p:nvSpPr>
        <p:spPr bwMode="auto">
          <a:xfrm>
            <a:off x="5867400" y="2667000"/>
            <a:ext cx="3276600" cy="3785652"/>
          </a:xfrm>
          <a:prstGeom prst="rect">
            <a:avLst/>
          </a:prstGeom>
          <a:noFill/>
          <a:ln w="9525">
            <a:noFill/>
            <a:miter lim="800000"/>
            <a:headEnd/>
            <a:tailEnd/>
          </a:ln>
        </p:spPr>
        <p:txBody>
          <a:bodyPr wrap="square">
            <a:spAutoFit/>
          </a:bodyPr>
          <a:lstStyle/>
          <a:p>
            <a:pPr>
              <a:buFont typeface="Arial" pitchFamily="34" charset="0"/>
              <a:buChar char="•"/>
            </a:pPr>
            <a:r>
              <a:rPr lang="en-US" dirty="0"/>
              <a:t>  Drought is still a significant issue in Western US</a:t>
            </a:r>
          </a:p>
          <a:p>
            <a:pPr>
              <a:buFont typeface="Arial" pitchFamily="34" charset="0"/>
              <a:buChar char="•"/>
            </a:pPr>
            <a:r>
              <a:rPr lang="en-US" dirty="0"/>
              <a:t>  Energy Development can demand water in short </a:t>
            </a:r>
            <a:r>
              <a:rPr lang="en-US" dirty="0" smtClean="0"/>
              <a:t>supply</a:t>
            </a:r>
          </a:p>
          <a:p>
            <a:pPr>
              <a:buFont typeface="Arial" pitchFamily="34" charset="0"/>
              <a:buChar char="•"/>
            </a:pPr>
            <a:r>
              <a:rPr lang="en-US" dirty="0" smtClean="0"/>
              <a:t>  Colorado example of water limitations on energy development</a:t>
            </a:r>
            <a:endParaRPr lang="en-US" dirty="0"/>
          </a:p>
        </p:txBody>
      </p:sp>
      <p:sp>
        <p:nvSpPr>
          <p:cNvPr id="20485"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FB52C844-0DEF-4F47-9D36-7162ED86F08E}" type="slidenum">
              <a:rPr lang="en-US" sz="1200" b="1">
                <a:solidFill>
                  <a:srgbClr val="000000"/>
                </a:solidFill>
                <a:latin typeface="Calibri" pitchFamily="34" charset="0"/>
              </a:rPr>
              <a:pPr algn="r"/>
              <a:t>17</a:t>
            </a:fld>
            <a:endParaRPr lang="en-US" sz="1200" b="1">
              <a:solidFill>
                <a:srgbClr val="000000"/>
              </a:solidFill>
              <a:latin typeface="Calibri" pitchFamily="34" charset="0"/>
            </a:endParaRPr>
          </a:p>
        </p:txBody>
      </p:sp>
      <p:sp>
        <p:nvSpPr>
          <p:cNvPr id="20486" name="TextBox 6"/>
          <p:cNvSpPr txBox="1">
            <a:spLocks noChangeArrowheads="1"/>
          </p:cNvSpPr>
          <p:nvPr/>
        </p:nvSpPr>
        <p:spPr bwMode="auto">
          <a:xfrm flipH="1">
            <a:off x="914400" y="1524000"/>
            <a:ext cx="6477000" cy="584200"/>
          </a:xfrm>
          <a:prstGeom prst="rect">
            <a:avLst/>
          </a:prstGeom>
          <a:noFill/>
          <a:ln w="9525">
            <a:noFill/>
            <a:miter lim="800000"/>
            <a:headEnd/>
            <a:tailEnd/>
          </a:ln>
        </p:spPr>
        <p:txBody>
          <a:bodyPr>
            <a:spAutoFit/>
          </a:bodyPr>
          <a:lstStyle/>
          <a:p>
            <a:r>
              <a:rPr lang="en-US" sz="3200" b="1" dirty="0"/>
              <a:t>Drought in the Western US</a:t>
            </a:r>
          </a:p>
        </p:txBody>
      </p:sp>
      <p:pic>
        <p:nvPicPr>
          <p:cNvPr id="614402" name="Picture 2" descr="Current U.S. Drought Monitor"/>
          <p:cNvPicPr>
            <a:picLocks noChangeAspect="1" noChangeArrowheads="1"/>
          </p:cNvPicPr>
          <p:nvPr/>
        </p:nvPicPr>
        <p:blipFill>
          <a:blip r:embed="rId3" cstate="print"/>
          <a:srcRect/>
          <a:stretch>
            <a:fillRect/>
          </a:stretch>
        </p:blipFill>
        <p:spPr bwMode="auto">
          <a:xfrm>
            <a:off x="304800" y="2220191"/>
            <a:ext cx="5334000" cy="412172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bwMode="auto">
          <a:xfrm>
            <a:off x="0" y="1447800"/>
            <a:ext cx="6248400" cy="685800"/>
          </a:xfrm>
          <a:prstGeom prst="rect">
            <a:avLst/>
          </a:prstGeom>
          <a:noFill/>
          <a:ln>
            <a:miter lim="800000"/>
            <a:headEnd/>
            <a:tailEnd/>
          </a:ln>
        </p:spPr>
        <p:txBody>
          <a:bodyPr/>
          <a:lstStyle/>
          <a:p>
            <a:r>
              <a:rPr lang="en-US" sz="2000" b="1" dirty="0" smtClean="0">
                <a:ea typeface="ＭＳ Ｐゴシック" pitchFamily="-84" charset="-128"/>
              </a:rPr>
              <a:t>What is the impact of the drought on energy production -Texas Example</a:t>
            </a:r>
            <a:endParaRPr lang="en-US" sz="1400" b="1" dirty="0" smtClean="0">
              <a:ea typeface="ＭＳ Ｐゴシック" pitchFamily="-84" charset="-128"/>
            </a:endParaRPr>
          </a:p>
        </p:txBody>
      </p:sp>
      <p:sp>
        <p:nvSpPr>
          <p:cNvPr id="21507" name="Rectangle 2"/>
          <p:cNvSpPr>
            <a:spLocks noChangeArrowheads="1"/>
          </p:cNvSpPr>
          <p:nvPr/>
        </p:nvSpPr>
        <p:spPr bwMode="auto">
          <a:xfrm>
            <a:off x="0" y="1828800"/>
            <a:ext cx="5638800" cy="4616648"/>
          </a:xfrm>
          <a:prstGeom prst="rect">
            <a:avLst/>
          </a:prstGeom>
          <a:noFill/>
          <a:ln w="9525">
            <a:noFill/>
            <a:miter lim="800000"/>
            <a:headEnd/>
            <a:tailEnd/>
          </a:ln>
        </p:spPr>
        <p:txBody>
          <a:bodyPr>
            <a:spAutoFit/>
          </a:bodyPr>
          <a:lstStyle/>
          <a:p>
            <a:pPr marL="285750" indent="-285750">
              <a:buSzPct val="100000"/>
              <a:buFontTx/>
              <a:buBlip>
                <a:blip r:embed="rId3"/>
              </a:buBlip>
            </a:pPr>
            <a:endParaRPr lang="en-US" sz="2400" dirty="0">
              <a:latin typeface="Eurostile"/>
              <a:ea typeface="Eurostile"/>
              <a:cs typeface="Eurostile"/>
            </a:endParaRPr>
          </a:p>
          <a:p>
            <a:pPr marL="285750" indent="-285750">
              <a:buSzPct val="100000"/>
              <a:buFont typeface="Wingdings" pitchFamily="2" charset="2"/>
              <a:buChar char="v"/>
            </a:pPr>
            <a:r>
              <a:rPr lang="en-US" sz="1800" dirty="0">
                <a:latin typeface="Eurostile"/>
                <a:ea typeface="Eurostile"/>
                <a:cs typeface="Eurostile"/>
              </a:rPr>
              <a:t>Availability of water in Permian Basin with extended drought</a:t>
            </a:r>
          </a:p>
          <a:p>
            <a:pPr marL="742950" lvl="1" indent="-285750">
              <a:buSzPct val="100000"/>
              <a:buFont typeface="Wingdings" pitchFamily="2" charset="2"/>
              <a:buChar char="v"/>
            </a:pPr>
            <a:r>
              <a:rPr lang="en-US" sz="1800" dirty="0">
                <a:latin typeface="Eurostile"/>
                <a:ea typeface="Eurostile"/>
                <a:cs typeface="Eurostile"/>
              </a:rPr>
              <a:t>Colorado River basin issues</a:t>
            </a:r>
          </a:p>
          <a:p>
            <a:pPr marL="742950" lvl="1" indent="-285750">
              <a:buSzPct val="100000"/>
              <a:buFont typeface="Wingdings" pitchFamily="2" charset="2"/>
              <a:buChar char="v"/>
            </a:pPr>
            <a:r>
              <a:rPr lang="en-US" sz="1800" dirty="0">
                <a:latin typeface="Eurostile"/>
                <a:ea typeface="Eurostile"/>
                <a:cs typeface="Eurostile"/>
              </a:rPr>
              <a:t>Municipal water supplies are stretched already</a:t>
            </a:r>
          </a:p>
          <a:p>
            <a:pPr marL="1600200" lvl="3" indent="-228600">
              <a:buSzPct val="100000"/>
              <a:buFont typeface="Wingdings" pitchFamily="2" charset="2"/>
              <a:buChar char="v"/>
            </a:pPr>
            <a:r>
              <a:rPr lang="en-US" sz="1800" dirty="0">
                <a:latin typeface="Eurostile"/>
                <a:ea typeface="Eurostile"/>
                <a:cs typeface="Eurostile"/>
              </a:rPr>
              <a:t>Lake JB Thomas </a:t>
            </a:r>
            <a:r>
              <a:rPr lang="en-US" sz="1800" dirty="0" smtClean="0">
                <a:latin typeface="Eurostile"/>
                <a:ea typeface="Eurostile"/>
                <a:cs typeface="Eurostile"/>
              </a:rPr>
              <a:t>44.0</a:t>
            </a:r>
            <a:r>
              <a:rPr lang="en-US" sz="1800" dirty="0">
                <a:latin typeface="Eurostile"/>
                <a:ea typeface="Eurostile"/>
                <a:cs typeface="Eurostile"/>
              </a:rPr>
              <a:t>% full (0.1% </a:t>
            </a:r>
            <a:r>
              <a:rPr lang="en-US" sz="1800" dirty="0" smtClean="0">
                <a:latin typeface="Eurostile"/>
                <a:ea typeface="Eurostile"/>
                <a:cs typeface="Eurostile"/>
              </a:rPr>
              <a:t>3 months </a:t>
            </a:r>
            <a:r>
              <a:rPr lang="en-US" sz="1800" dirty="0">
                <a:latin typeface="Eurostile"/>
                <a:ea typeface="Eurostile"/>
                <a:cs typeface="Eurostile"/>
              </a:rPr>
              <a:t>ago)</a:t>
            </a:r>
          </a:p>
          <a:p>
            <a:pPr marL="1600200" lvl="3" indent="-228600">
              <a:buSzPct val="100000"/>
              <a:buFont typeface="Wingdings" pitchFamily="2" charset="2"/>
              <a:buChar char="v"/>
            </a:pPr>
            <a:r>
              <a:rPr lang="en-US" sz="1800" dirty="0">
                <a:latin typeface="Eurostile"/>
                <a:ea typeface="Eurostile"/>
                <a:cs typeface="Eurostile"/>
              </a:rPr>
              <a:t>EV Spence Reservoir </a:t>
            </a:r>
            <a:r>
              <a:rPr lang="en-US" sz="1800" dirty="0" smtClean="0">
                <a:latin typeface="Eurostile"/>
                <a:ea typeface="Eurostile"/>
                <a:cs typeface="Eurostile"/>
              </a:rPr>
              <a:t>1.8% full</a:t>
            </a:r>
            <a:endParaRPr lang="en-US" sz="1800" dirty="0">
              <a:latin typeface="Eurostile"/>
              <a:ea typeface="Eurostile"/>
              <a:cs typeface="Eurostile"/>
            </a:endParaRPr>
          </a:p>
          <a:p>
            <a:pPr marL="1600200" lvl="3" indent="-228600">
              <a:buSzPct val="100000"/>
              <a:buFont typeface="Wingdings" pitchFamily="2" charset="2"/>
              <a:buChar char="v"/>
            </a:pPr>
            <a:r>
              <a:rPr lang="en-US" sz="1800" dirty="0">
                <a:latin typeface="Eurostile"/>
                <a:ea typeface="Eurostile"/>
                <a:cs typeface="Eurostile"/>
              </a:rPr>
              <a:t>OH </a:t>
            </a:r>
            <a:r>
              <a:rPr lang="en-US" sz="1800" dirty="0" err="1">
                <a:latin typeface="Eurostile"/>
                <a:ea typeface="Eurostile"/>
                <a:cs typeface="Eurostile"/>
              </a:rPr>
              <a:t>Ivie</a:t>
            </a:r>
            <a:r>
              <a:rPr lang="en-US" sz="1800" dirty="0">
                <a:latin typeface="Eurostile"/>
                <a:ea typeface="Eurostile"/>
                <a:cs typeface="Eurostile"/>
              </a:rPr>
              <a:t> </a:t>
            </a:r>
            <a:r>
              <a:rPr lang="en-US" sz="1800" dirty="0" smtClean="0">
                <a:latin typeface="Eurostile"/>
                <a:ea typeface="Eurostile"/>
                <a:cs typeface="Eurostile"/>
              </a:rPr>
              <a:t>Reservoir 13.6% full</a:t>
            </a:r>
            <a:endParaRPr lang="en-US" sz="1800" b="1" dirty="0">
              <a:latin typeface="Eurostile"/>
              <a:ea typeface="Eurostile"/>
              <a:cs typeface="Eurostile"/>
            </a:endParaRPr>
          </a:p>
          <a:p>
            <a:pPr marL="285750" indent="-285750">
              <a:buSzPct val="100000"/>
              <a:buFont typeface="Wingdings" pitchFamily="2" charset="2"/>
              <a:buChar char="v"/>
            </a:pPr>
            <a:r>
              <a:rPr lang="en-US" sz="1800" dirty="0">
                <a:latin typeface="Eurostile"/>
                <a:ea typeface="Eurostile"/>
                <a:cs typeface="Eurostile"/>
              </a:rPr>
              <a:t>Requirement for District is to supply </a:t>
            </a:r>
            <a:r>
              <a:rPr lang="en-US" sz="1800" b="1" dirty="0">
                <a:latin typeface="Eurostile"/>
                <a:ea typeface="Eurostile"/>
                <a:cs typeface="Eurostile"/>
              </a:rPr>
              <a:t>water for drinking and public safety</a:t>
            </a:r>
            <a:r>
              <a:rPr lang="en-US" sz="1800" dirty="0">
                <a:latin typeface="Eurostile"/>
                <a:ea typeface="Eurostile"/>
                <a:cs typeface="Eurostile"/>
              </a:rPr>
              <a:t> – water for E&amp;P operations is not a concern and very limited at this point</a:t>
            </a:r>
          </a:p>
          <a:p>
            <a:pPr marL="285750" indent="-285750">
              <a:buSzPct val="100000"/>
              <a:buFont typeface="Wingdings" pitchFamily="2" charset="2"/>
              <a:buChar char="v"/>
            </a:pPr>
            <a:r>
              <a:rPr lang="en-US" sz="1800" dirty="0">
                <a:latin typeface="Eurostile"/>
                <a:ea typeface="Eurostile"/>
                <a:cs typeface="Eurostile"/>
              </a:rPr>
              <a:t>“If you don’t have water, you can’t attract industry” – Guy Andrews – Economic Development Director – Odessa Texas</a:t>
            </a:r>
          </a:p>
        </p:txBody>
      </p:sp>
      <p:pic>
        <p:nvPicPr>
          <p:cNvPr id="21508" name="Picture 7" descr="thomas_full"/>
          <p:cNvPicPr>
            <a:picLocks noChangeAspect="1" noChangeArrowheads="1"/>
          </p:cNvPicPr>
          <p:nvPr/>
        </p:nvPicPr>
        <p:blipFill>
          <a:blip r:embed="rId4" cstate="print"/>
          <a:srcRect/>
          <a:stretch>
            <a:fillRect/>
          </a:stretch>
        </p:blipFill>
        <p:spPr bwMode="auto">
          <a:xfrm>
            <a:off x="5715000" y="3200400"/>
            <a:ext cx="1905000" cy="1428750"/>
          </a:xfrm>
          <a:prstGeom prst="rect">
            <a:avLst/>
          </a:prstGeom>
          <a:noFill/>
          <a:ln w="9525">
            <a:noFill/>
            <a:miter lim="800000"/>
            <a:headEnd/>
            <a:tailEnd/>
          </a:ln>
        </p:spPr>
      </p:pic>
      <p:pic>
        <p:nvPicPr>
          <p:cNvPr id="21509" name="Picture 9" descr="thomas_now"/>
          <p:cNvPicPr>
            <a:picLocks noChangeAspect="1" noChangeArrowheads="1"/>
          </p:cNvPicPr>
          <p:nvPr/>
        </p:nvPicPr>
        <p:blipFill>
          <a:blip r:embed="rId5" cstate="print"/>
          <a:srcRect/>
          <a:stretch>
            <a:fillRect/>
          </a:stretch>
        </p:blipFill>
        <p:spPr bwMode="auto">
          <a:xfrm>
            <a:off x="6019800" y="4800600"/>
            <a:ext cx="1919288" cy="1500188"/>
          </a:xfrm>
          <a:prstGeom prst="rect">
            <a:avLst/>
          </a:prstGeom>
          <a:noFill/>
          <a:ln w="9525">
            <a:noFill/>
            <a:miter lim="800000"/>
            <a:headEnd/>
            <a:tailEnd/>
          </a:ln>
        </p:spPr>
      </p:pic>
      <p:sp>
        <p:nvSpPr>
          <p:cNvPr id="21510" name="Text Box 10"/>
          <p:cNvSpPr txBox="1">
            <a:spLocks noChangeArrowheads="1"/>
          </p:cNvSpPr>
          <p:nvPr/>
        </p:nvSpPr>
        <p:spPr bwMode="auto">
          <a:xfrm>
            <a:off x="7381875" y="3708400"/>
            <a:ext cx="1762125" cy="831850"/>
          </a:xfrm>
          <a:prstGeom prst="rect">
            <a:avLst/>
          </a:prstGeom>
          <a:noFill/>
          <a:ln w="9525">
            <a:noFill/>
            <a:miter lim="800000"/>
            <a:headEnd/>
            <a:tailEnd/>
          </a:ln>
        </p:spPr>
        <p:txBody>
          <a:bodyPr>
            <a:spAutoFit/>
          </a:bodyPr>
          <a:lstStyle/>
          <a:p>
            <a:pPr algn="r">
              <a:spcBef>
                <a:spcPct val="50000"/>
              </a:spcBef>
            </a:pPr>
            <a:r>
              <a:rPr lang="en-US"/>
              <a:t>Full Reservoir</a:t>
            </a:r>
          </a:p>
        </p:txBody>
      </p:sp>
      <p:sp>
        <p:nvSpPr>
          <p:cNvPr id="21511" name="Text Box 11"/>
          <p:cNvSpPr txBox="1">
            <a:spLocks noChangeArrowheads="1"/>
          </p:cNvSpPr>
          <p:nvPr/>
        </p:nvSpPr>
        <p:spPr bwMode="auto">
          <a:xfrm>
            <a:off x="7239000" y="5432425"/>
            <a:ext cx="1905000" cy="831850"/>
          </a:xfrm>
          <a:prstGeom prst="rect">
            <a:avLst/>
          </a:prstGeom>
          <a:noFill/>
          <a:ln w="9525">
            <a:noFill/>
            <a:miter lim="800000"/>
            <a:headEnd/>
            <a:tailEnd/>
          </a:ln>
        </p:spPr>
        <p:txBody>
          <a:bodyPr>
            <a:spAutoFit/>
          </a:bodyPr>
          <a:lstStyle/>
          <a:p>
            <a:pPr algn="r">
              <a:spcBef>
                <a:spcPct val="50000"/>
              </a:spcBef>
            </a:pPr>
            <a:r>
              <a:rPr lang="en-US"/>
              <a:t>Current Conditions</a:t>
            </a:r>
          </a:p>
        </p:txBody>
      </p:sp>
      <p:pic>
        <p:nvPicPr>
          <p:cNvPr id="21512" name="Picture 2" descr="Trees that were once mostly submerged are now high and dry in the southwestern portion of O.H. Ivie Reservoir southeast of Ballinger Texas. The reservoir is less than 30 percent full, as of April 20 2011.">
            <a:hlinkClick r:id="rId6" tooltip="Trees that were once mostly submerged are now high and dry in the southwestern portion of O.H. Ivie Reservoir southeast of Ballinger Texas. The reservoir is less than 30 percent full, as of April 20 2011."/>
          </p:cNvPr>
          <p:cNvPicPr>
            <a:picLocks noChangeAspect="1" noChangeArrowheads="1"/>
          </p:cNvPicPr>
          <p:nvPr/>
        </p:nvPicPr>
        <p:blipFill>
          <a:blip r:embed="rId7" cstate="print"/>
          <a:srcRect/>
          <a:stretch>
            <a:fillRect/>
          </a:stretch>
        </p:blipFill>
        <p:spPr bwMode="auto">
          <a:xfrm>
            <a:off x="6400800" y="1524000"/>
            <a:ext cx="2197100" cy="1550988"/>
          </a:xfrm>
          <a:prstGeom prst="rect">
            <a:avLst/>
          </a:prstGeom>
          <a:noFill/>
          <a:ln w="9525">
            <a:noFill/>
            <a:miter lim="800000"/>
            <a:headEnd/>
            <a:tailEnd/>
          </a:ln>
        </p:spPr>
      </p:pic>
      <p:sp>
        <p:nvSpPr>
          <p:cNvPr id="21513"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E623E050-7222-4BA6-BB76-D2332C22775C}" type="slidenum">
              <a:rPr lang="en-US" sz="1200" b="1">
                <a:solidFill>
                  <a:srgbClr val="000000"/>
                </a:solidFill>
                <a:latin typeface="Calibri" pitchFamily="34" charset="0"/>
              </a:rPr>
              <a:pPr algn="r"/>
              <a:t>18</a:t>
            </a:fld>
            <a:endParaRPr lang="en-US" sz="1200" b="1">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533400" y="2133600"/>
            <a:ext cx="8153400" cy="533400"/>
          </a:xfrm>
          <a:noFill/>
          <a:ln>
            <a:miter lim="800000"/>
            <a:headEnd/>
            <a:tailEnd/>
          </a:ln>
        </p:spPr>
        <p:txBody>
          <a:bodyPr vert="horz" wrap="square" lIns="91440" tIns="45720" rIns="91440" bIns="45720" numCol="1" anchorCtr="0" compatLnSpc="1">
            <a:prstTxWarp prst="textNoShape">
              <a:avLst/>
            </a:prstTxWarp>
          </a:bodyPr>
          <a:lstStyle/>
          <a:p>
            <a:pPr algn="ctr"/>
            <a:r>
              <a:rPr lang="en-US" sz="3600" dirty="0" smtClean="0">
                <a:ea typeface="ＭＳ Ｐゴシック" pitchFamily="-84" charset="-128"/>
              </a:rPr>
              <a:t>Conventional Brackish Water Treatment Technology</a:t>
            </a:r>
            <a:endParaRPr lang="en-US" sz="3200" dirty="0" smtClean="0">
              <a:ea typeface="ＭＳ Ｐゴシック" pitchFamily="-84" charset="-128"/>
            </a:endParaRPr>
          </a:p>
        </p:txBody>
      </p:sp>
      <p:sp>
        <p:nvSpPr>
          <p:cNvPr id="22531" name="Text Placeholder 3"/>
          <p:cNvSpPr>
            <a:spLocks noGrp="1"/>
          </p:cNvSpPr>
          <p:nvPr>
            <p:ph type="body" sz="half" idx="2"/>
          </p:nvPr>
        </p:nvSpPr>
        <p:spPr bwMode="auto">
          <a:xfrm>
            <a:off x="533400" y="2667000"/>
            <a:ext cx="3008313" cy="3001963"/>
          </a:xfrm>
          <a:noFill/>
          <a:ln>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400" dirty="0" smtClean="0">
                <a:ea typeface="ＭＳ Ｐゴシック" pitchFamily="-84" charset="-128"/>
              </a:rPr>
              <a:t>  </a:t>
            </a:r>
            <a:r>
              <a:rPr lang="en-US" sz="2000" dirty="0" smtClean="0">
                <a:ea typeface="ＭＳ Ｐゴシック" pitchFamily="-84" charset="-128"/>
              </a:rPr>
              <a:t>Scale forming compounds will limit recovery of this type of water to 50 to 70 percent</a:t>
            </a:r>
          </a:p>
          <a:p>
            <a:pPr>
              <a:buFont typeface="Arial" pitchFamily="34" charset="0"/>
              <a:buChar char="•"/>
            </a:pPr>
            <a:r>
              <a:rPr lang="en-US" sz="2000" dirty="0" smtClean="0">
                <a:ea typeface="ＭＳ Ｐゴシック" pitchFamily="-84" charset="-128"/>
              </a:rPr>
              <a:t>  Calcium sulfate and calcium carbonate will cause issues</a:t>
            </a:r>
          </a:p>
          <a:p>
            <a:pPr>
              <a:buFont typeface="Arial" pitchFamily="34" charset="0"/>
              <a:buChar char="•"/>
            </a:pPr>
            <a:r>
              <a:rPr lang="en-US" sz="2000" dirty="0" smtClean="0">
                <a:ea typeface="ＭＳ Ｐゴシック" pitchFamily="-84" charset="-128"/>
              </a:rPr>
              <a:t>  Scaling compounds can be an issue as the make up water for hydraulic fracturing make up water</a:t>
            </a:r>
          </a:p>
        </p:txBody>
      </p:sp>
      <p:pic>
        <p:nvPicPr>
          <p:cNvPr id="22532" name="Content Placeholder 4"/>
          <p:cNvPicPr>
            <a:picLocks noGrp="1"/>
          </p:cNvPicPr>
          <p:nvPr>
            <p:ph idx="1"/>
          </p:nvPr>
        </p:nvPicPr>
        <p:blipFill>
          <a:blip r:embed="rId3" cstate="print"/>
          <a:srcRect l="7187" t="27718" r="7492" b="22554"/>
          <a:stretch>
            <a:fillRect/>
          </a:stretch>
        </p:blipFill>
        <p:spPr bwMode="auto">
          <a:xfrm>
            <a:off x="3581400" y="3048000"/>
            <a:ext cx="5562600" cy="2665413"/>
          </a:xfrm>
          <a:noFill/>
          <a:ln>
            <a:miter lim="800000"/>
            <a:headEnd/>
            <a:tailEnd/>
          </a:ln>
        </p:spPr>
      </p:pic>
      <p:sp>
        <p:nvSpPr>
          <p:cNvPr id="22533" name="TextBox 5"/>
          <p:cNvSpPr txBox="1">
            <a:spLocks noChangeArrowheads="1"/>
          </p:cNvSpPr>
          <p:nvPr/>
        </p:nvSpPr>
        <p:spPr bwMode="auto">
          <a:xfrm>
            <a:off x="4343400" y="5562600"/>
            <a:ext cx="2706688" cy="338138"/>
          </a:xfrm>
          <a:prstGeom prst="rect">
            <a:avLst/>
          </a:prstGeom>
          <a:noFill/>
          <a:ln w="9525">
            <a:noFill/>
            <a:miter lim="800000"/>
            <a:headEnd/>
            <a:tailEnd/>
          </a:ln>
        </p:spPr>
        <p:txBody>
          <a:bodyPr wrap="none">
            <a:spAutoFit/>
          </a:bodyPr>
          <a:lstStyle/>
          <a:p>
            <a:r>
              <a:rPr lang="en-US" sz="1600" dirty="0"/>
              <a:t>Conventional TDS Removal</a:t>
            </a:r>
          </a:p>
        </p:txBody>
      </p:sp>
      <p:sp>
        <p:nvSpPr>
          <p:cNvPr id="22534"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481FBD17-5AD8-40E0-ABE9-ACB37E40190F}" type="slidenum">
              <a:rPr lang="en-US" sz="1200" b="1">
                <a:solidFill>
                  <a:srgbClr val="000000"/>
                </a:solidFill>
                <a:latin typeface="Calibri" pitchFamily="34" charset="0"/>
              </a:rPr>
              <a:pPr algn="r"/>
              <a:t>19</a:t>
            </a:fld>
            <a:endParaRPr lang="en-US" sz="1200" b="1">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609600" y="1676400"/>
            <a:ext cx="3581400" cy="685800"/>
          </a:xfrm>
          <a:prstGeom prst="rect">
            <a:avLst/>
          </a:prstGeom>
          <a:noFill/>
          <a:ln>
            <a:miter lim="800000"/>
            <a:headEnd/>
            <a:tailEnd/>
          </a:ln>
        </p:spPr>
        <p:txBody>
          <a:bodyPr/>
          <a:lstStyle/>
          <a:p>
            <a:r>
              <a:rPr lang="en-US" dirty="0" smtClean="0">
                <a:ea typeface="ＭＳ Ｐゴシック" pitchFamily="-84" charset="-128"/>
              </a:rPr>
              <a:t>Overview</a:t>
            </a:r>
          </a:p>
        </p:txBody>
      </p:sp>
      <p:sp>
        <p:nvSpPr>
          <p:cNvPr id="13315" name="Rectangle 3"/>
          <p:cNvSpPr>
            <a:spLocks noGrp="1" noChangeArrowheads="1"/>
          </p:cNvSpPr>
          <p:nvPr>
            <p:ph type="body" idx="4294967295"/>
          </p:nvPr>
        </p:nvSpPr>
        <p:spPr bwMode="auto">
          <a:xfrm>
            <a:off x="304800" y="2438400"/>
            <a:ext cx="4191000" cy="3048000"/>
          </a:xfrm>
          <a:prstGeom prst="rect">
            <a:avLst/>
          </a:prstGeom>
          <a:noFill/>
          <a:ln>
            <a:miter lim="800000"/>
            <a:headEnd/>
            <a:tailEnd/>
          </a:ln>
        </p:spPr>
        <p:txBody>
          <a:bodyPr/>
          <a:lstStyle/>
          <a:p>
            <a:pPr>
              <a:lnSpc>
                <a:spcPct val="80000"/>
              </a:lnSpc>
              <a:spcBef>
                <a:spcPct val="0"/>
              </a:spcBef>
              <a:spcAft>
                <a:spcPct val="50000"/>
              </a:spcAft>
            </a:pPr>
            <a:r>
              <a:rPr lang="en-US" sz="2000" dirty="0" smtClean="0">
                <a:ea typeface="ＭＳ Ｐゴシック" pitchFamily="-84" charset="-128"/>
              </a:rPr>
              <a:t>Energy issues with water and its associated costs for </a:t>
            </a:r>
            <a:r>
              <a:rPr lang="en-US" sz="2000" dirty="0" smtClean="0">
                <a:ea typeface="ＭＳ Ｐゴシック" pitchFamily="-84" charset="-128"/>
              </a:rPr>
              <a:t>development</a:t>
            </a:r>
          </a:p>
          <a:p>
            <a:pPr lvl="1">
              <a:lnSpc>
                <a:spcPct val="80000"/>
              </a:lnSpc>
              <a:spcBef>
                <a:spcPct val="0"/>
              </a:spcBef>
              <a:spcAft>
                <a:spcPct val="50000"/>
              </a:spcAft>
            </a:pPr>
            <a:r>
              <a:rPr lang="en-US" sz="1600" dirty="0" smtClean="0">
                <a:ea typeface="ＭＳ Ｐゴシック" pitchFamily="-84" charset="-128"/>
              </a:rPr>
              <a:t>Earthquake activity and its relationship with Class II injection wells</a:t>
            </a:r>
            <a:endParaRPr lang="en-US" sz="1600" dirty="0" smtClean="0">
              <a:ea typeface="ＭＳ Ｐゴシック" pitchFamily="-84" charset="-128"/>
            </a:endParaRPr>
          </a:p>
          <a:p>
            <a:pPr lvl="1">
              <a:lnSpc>
                <a:spcPct val="80000"/>
              </a:lnSpc>
              <a:spcBef>
                <a:spcPct val="0"/>
              </a:spcBef>
              <a:spcAft>
                <a:spcPct val="50000"/>
              </a:spcAft>
            </a:pPr>
            <a:r>
              <a:rPr lang="en-US" sz="1600" dirty="0" smtClean="0">
                <a:ea typeface="ＭＳ Ｐゴシック" pitchFamily="-84" charset="-128"/>
              </a:rPr>
              <a:t>Drought conditions are requiring the investigation of different water sources</a:t>
            </a:r>
          </a:p>
          <a:p>
            <a:pPr lvl="1">
              <a:lnSpc>
                <a:spcPct val="80000"/>
              </a:lnSpc>
              <a:spcBef>
                <a:spcPct val="0"/>
              </a:spcBef>
              <a:spcAft>
                <a:spcPct val="50000"/>
              </a:spcAft>
            </a:pPr>
            <a:r>
              <a:rPr lang="en-US" sz="1600" dirty="0" smtClean="0">
                <a:ea typeface="ＭＳ Ｐゴシック" pitchFamily="-84" charset="-128"/>
              </a:rPr>
              <a:t>Water required for unconventional plays for oil and gas – 60,000 to 650,000 gals per well for drilling</a:t>
            </a:r>
          </a:p>
          <a:p>
            <a:pPr>
              <a:lnSpc>
                <a:spcPct val="80000"/>
              </a:lnSpc>
              <a:spcBef>
                <a:spcPct val="0"/>
              </a:spcBef>
              <a:spcAft>
                <a:spcPct val="50000"/>
              </a:spcAft>
            </a:pPr>
            <a:r>
              <a:rPr lang="en-US" sz="2000" dirty="0" smtClean="0">
                <a:ea typeface="ＭＳ Ｐゴシック" pitchFamily="-84" charset="-128"/>
              </a:rPr>
              <a:t>What </a:t>
            </a:r>
            <a:r>
              <a:rPr lang="en-US" sz="2000" dirty="0" smtClean="0">
                <a:ea typeface="ＭＳ Ｐゴシック" pitchFamily="-84" charset="-128"/>
              </a:rPr>
              <a:t>issues need to be solved in the future?</a:t>
            </a:r>
          </a:p>
        </p:txBody>
      </p:sp>
      <p:pic>
        <p:nvPicPr>
          <p:cNvPr id="13316" name="Picture 2" descr="http://img.timeinc.net/time/photoessays/2012/1202/mexico_drought/mexico_drought_001.jpg"/>
          <p:cNvPicPr>
            <a:picLocks noChangeAspect="1" noChangeArrowheads="1"/>
          </p:cNvPicPr>
          <p:nvPr/>
        </p:nvPicPr>
        <p:blipFill>
          <a:blip r:embed="rId3" cstate="print"/>
          <a:srcRect/>
          <a:stretch>
            <a:fillRect/>
          </a:stretch>
        </p:blipFill>
        <p:spPr bwMode="auto">
          <a:xfrm>
            <a:off x="4779963" y="1752600"/>
            <a:ext cx="4364037" cy="2886075"/>
          </a:xfrm>
          <a:prstGeom prst="rect">
            <a:avLst/>
          </a:prstGeom>
          <a:noFill/>
          <a:ln w="9525">
            <a:noFill/>
            <a:miter lim="800000"/>
            <a:headEnd/>
            <a:tailEnd/>
          </a:ln>
        </p:spPr>
      </p:pic>
      <p:sp>
        <p:nvSpPr>
          <p:cNvPr id="13317"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D7CE1728-39A8-46B3-B487-47204CB027C9}" type="slidenum">
              <a:rPr lang="en-US" sz="1200" b="1">
                <a:solidFill>
                  <a:srgbClr val="000000"/>
                </a:solidFill>
                <a:latin typeface="Calibri" pitchFamily="34" charset="0"/>
              </a:rPr>
              <a:pPr algn="r"/>
              <a:t>2</a:t>
            </a:fld>
            <a:endParaRPr lang="en-US" sz="1200" b="1">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381000" y="2133600"/>
            <a:ext cx="8305800" cy="609600"/>
          </a:xfrm>
          <a:noFill/>
          <a:ln>
            <a:miter lim="800000"/>
            <a:headEnd/>
            <a:tailEnd/>
          </a:ln>
        </p:spPr>
        <p:txBody>
          <a:bodyPr vert="horz" wrap="square" lIns="91440" tIns="45720" rIns="91440" bIns="45720" numCol="1" anchorCtr="0" compatLnSpc="1">
            <a:prstTxWarp prst="textNoShape">
              <a:avLst/>
            </a:prstTxWarp>
          </a:bodyPr>
          <a:lstStyle/>
          <a:p>
            <a:pPr algn="ctr"/>
            <a:r>
              <a:rPr lang="en-US" sz="3600" dirty="0" smtClean="0">
                <a:ea typeface="ＭＳ Ｐゴシック" pitchFamily="-84" charset="-128"/>
              </a:rPr>
              <a:t>High Recovery TDS Treatment Technology</a:t>
            </a:r>
          </a:p>
        </p:txBody>
      </p:sp>
      <p:sp>
        <p:nvSpPr>
          <p:cNvPr id="23555" name="Text Placeholder 3"/>
          <p:cNvSpPr>
            <a:spLocks noGrp="1"/>
          </p:cNvSpPr>
          <p:nvPr>
            <p:ph type="body" sz="half" idx="2"/>
          </p:nvPr>
        </p:nvSpPr>
        <p:spPr bwMode="auto">
          <a:xfrm>
            <a:off x="381000" y="3352800"/>
            <a:ext cx="3008313" cy="3078163"/>
          </a:xfrm>
          <a:noFill/>
          <a:ln>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400" dirty="0" smtClean="0">
                <a:ea typeface="ＭＳ Ｐゴシック" pitchFamily="-84" charset="-128"/>
              </a:rPr>
              <a:t>  Removal of scale forming compounds are the key to high recovery systems</a:t>
            </a:r>
          </a:p>
          <a:p>
            <a:pPr>
              <a:buFont typeface="Arial" pitchFamily="34" charset="0"/>
              <a:buChar char="•"/>
            </a:pPr>
            <a:r>
              <a:rPr lang="en-US" sz="2400" dirty="0" smtClean="0">
                <a:ea typeface="ＭＳ Ｐゴシック" pitchFamily="-84" charset="-128"/>
              </a:rPr>
              <a:t>  Removal of scale forming compounds allow increase of water to 95% to 98%</a:t>
            </a:r>
          </a:p>
        </p:txBody>
      </p:sp>
      <p:pic>
        <p:nvPicPr>
          <p:cNvPr id="23556" name="Picture 2"/>
          <p:cNvPicPr>
            <a:picLocks noGrp="1" noChangeAspect="1" noChangeArrowheads="1"/>
          </p:cNvPicPr>
          <p:nvPr>
            <p:ph idx="1"/>
          </p:nvPr>
        </p:nvPicPr>
        <p:blipFill>
          <a:blip r:embed="rId3" cstate="print"/>
          <a:srcRect/>
          <a:stretch>
            <a:fillRect/>
          </a:stretch>
        </p:blipFill>
        <p:spPr bwMode="auto">
          <a:xfrm>
            <a:off x="3200400" y="3200400"/>
            <a:ext cx="5645150" cy="2873375"/>
          </a:xfrm>
          <a:noFill/>
          <a:ln>
            <a:miter lim="800000"/>
            <a:headEnd/>
            <a:tailEnd/>
          </a:ln>
        </p:spPr>
      </p:pic>
      <p:sp>
        <p:nvSpPr>
          <p:cNvPr id="23557"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371736F5-8168-45A9-8B98-40DDF7D9534F}" type="slidenum">
              <a:rPr lang="en-US" sz="1200" b="1">
                <a:solidFill>
                  <a:srgbClr val="000000"/>
                </a:solidFill>
                <a:latin typeface="Calibri" pitchFamily="34" charset="0"/>
              </a:rPr>
              <a:pPr algn="r"/>
              <a:t>20</a:t>
            </a:fld>
            <a:endParaRPr lang="en-US" sz="1200" b="1">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9"/>
          <p:cNvSpPr>
            <a:spLocks noGrp="1"/>
          </p:cNvSpPr>
          <p:nvPr>
            <p:ph type="title"/>
          </p:nvPr>
        </p:nvSpPr>
        <p:spPr bwMode="auto">
          <a:xfrm>
            <a:off x="762000" y="1600200"/>
            <a:ext cx="7772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smtClean="0">
                <a:ea typeface="ＭＳ Ｐゴシック" pitchFamily="-84" charset="-128"/>
              </a:rPr>
              <a:t>Presentation of Results from Operating Facilities</a:t>
            </a:r>
          </a:p>
        </p:txBody>
      </p:sp>
      <p:sp>
        <p:nvSpPr>
          <p:cNvPr id="24579" name="Content Placeholder 11"/>
          <p:cNvSpPr>
            <a:spLocks noGrp="1"/>
          </p:cNvSpPr>
          <p:nvPr>
            <p:ph sz="half" idx="1"/>
          </p:nvPr>
        </p:nvSpPr>
        <p:spPr bwMode="auto">
          <a:xfrm>
            <a:off x="533400" y="3124200"/>
            <a:ext cx="3810000" cy="2895600"/>
          </a:xfrm>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ea typeface="ＭＳ Ｐゴシック" pitchFamily="-84" charset="-128"/>
              </a:rPr>
              <a:t>Compounds that require removal for treatment</a:t>
            </a:r>
          </a:p>
          <a:p>
            <a:pPr lvl="1"/>
            <a:r>
              <a:rPr lang="en-US" sz="2000" dirty="0" smtClean="0">
                <a:ea typeface="ＭＳ Ｐゴシック" pitchFamily="-84" charset="-128"/>
              </a:rPr>
              <a:t>Barium Sulfate</a:t>
            </a:r>
          </a:p>
          <a:p>
            <a:pPr lvl="1"/>
            <a:r>
              <a:rPr lang="en-US" sz="2000" dirty="0" smtClean="0">
                <a:ea typeface="ＭＳ Ｐゴシック" pitchFamily="-84" charset="-128"/>
              </a:rPr>
              <a:t>Calcium sulfate</a:t>
            </a:r>
          </a:p>
          <a:p>
            <a:pPr lvl="1"/>
            <a:r>
              <a:rPr lang="en-US" sz="2000" dirty="0" smtClean="0">
                <a:ea typeface="ＭＳ Ｐゴシック" pitchFamily="-84" charset="-128"/>
              </a:rPr>
              <a:t>Calcium carbonate</a:t>
            </a:r>
          </a:p>
          <a:p>
            <a:pPr lvl="1"/>
            <a:r>
              <a:rPr lang="en-US" sz="2000" dirty="0" smtClean="0">
                <a:ea typeface="ＭＳ Ｐゴシック" pitchFamily="-84" charset="-128"/>
              </a:rPr>
              <a:t>Silica</a:t>
            </a:r>
          </a:p>
          <a:p>
            <a:pPr lvl="1"/>
            <a:r>
              <a:rPr lang="en-US" sz="2000" dirty="0" smtClean="0">
                <a:ea typeface="ＭＳ Ｐゴシック" pitchFamily="-84" charset="-128"/>
              </a:rPr>
              <a:t>Iron</a:t>
            </a:r>
          </a:p>
          <a:p>
            <a:pPr lvl="1"/>
            <a:r>
              <a:rPr lang="en-US" sz="2000" dirty="0" smtClean="0">
                <a:ea typeface="ＭＳ Ｐゴシック" pitchFamily="-84" charset="-128"/>
              </a:rPr>
              <a:t>Boron</a:t>
            </a:r>
          </a:p>
        </p:txBody>
      </p:sp>
      <p:sp>
        <p:nvSpPr>
          <p:cNvPr id="24580" name="Content Placeholder 12"/>
          <p:cNvSpPr>
            <a:spLocks noGrp="1"/>
          </p:cNvSpPr>
          <p:nvPr>
            <p:ph sz="half" idx="2"/>
          </p:nvPr>
        </p:nvSpPr>
        <p:spPr bwMode="auto">
          <a:xfrm>
            <a:off x="4572000" y="3200400"/>
            <a:ext cx="3810000" cy="2895600"/>
          </a:xfrm>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ea typeface="ＭＳ Ｐゴシック" pitchFamily="-84" charset="-128"/>
              </a:rPr>
              <a:t>EC/CMF will remove most of the compounds</a:t>
            </a:r>
          </a:p>
          <a:p>
            <a:r>
              <a:rPr lang="en-US" sz="2400" dirty="0" smtClean="0">
                <a:ea typeface="ＭＳ Ｐゴシック" pitchFamily="-84" charset="-128"/>
              </a:rPr>
              <a:t>Boron can be removed utilizing RO with proper pretreatment</a:t>
            </a:r>
          </a:p>
        </p:txBody>
      </p:sp>
      <p:sp>
        <p:nvSpPr>
          <p:cNvPr id="24581"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2F9376C3-FAF5-49AA-91D0-1A8E0EB83ED8}" type="slidenum">
              <a:rPr lang="en-US" sz="1200" b="1">
                <a:solidFill>
                  <a:srgbClr val="000000"/>
                </a:solidFill>
                <a:latin typeface="Calibri" pitchFamily="34" charset="0"/>
              </a:rPr>
              <a:pPr algn="r"/>
              <a:t>21</a:t>
            </a:fld>
            <a:endParaRPr lang="en-US" sz="1200" b="1">
              <a:solidFill>
                <a:srgbClr val="000000"/>
              </a:solidFill>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0098" name="Group 2"/>
          <p:cNvGraphicFramePr>
            <a:graphicFrameLocks noGrp="1"/>
          </p:cNvGraphicFramePr>
          <p:nvPr>
            <p:ph idx="1"/>
          </p:nvPr>
        </p:nvGraphicFramePr>
        <p:xfrm>
          <a:off x="1524000" y="2124727"/>
          <a:ext cx="6019800" cy="4351129"/>
        </p:xfrm>
        <a:graphic>
          <a:graphicData uri="http://schemas.openxmlformats.org/drawingml/2006/table">
            <a:tbl>
              <a:tblPr/>
              <a:tblGrid>
                <a:gridCol w="3009900"/>
                <a:gridCol w="3009900"/>
              </a:tblGrid>
              <a:tr h="827737">
                <a:tc>
                  <a:txBody>
                    <a:bodyPr/>
                    <a:lstStyle/>
                    <a:p>
                      <a:pPr marL="0" marR="0" lvl="0" indent="0" algn="ctr" defTabSz="914400" rtl="0" eaLnBrk="1" fontAlgn="base" latinLnBrk="0" hangingPunct="1">
                        <a:lnSpc>
                          <a:spcPct val="100000"/>
                        </a:lnSpc>
                        <a:spcBef>
                          <a:spcPct val="20000"/>
                        </a:spcBef>
                        <a:spcAft>
                          <a:spcPct val="0"/>
                        </a:spcAft>
                        <a:buClrTx/>
                        <a:buSzPct val="135000"/>
                        <a:buFontTx/>
                        <a:buNone/>
                        <a:tabLst/>
                      </a:pPr>
                      <a:r>
                        <a:rPr kumimoji="0" lang="en-US" sz="2400" b="1" i="0" u="none" strike="noStrike" cap="none" normalizeH="0" baseline="0" dirty="0" smtClean="0">
                          <a:ln>
                            <a:noFill/>
                          </a:ln>
                          <a:solidFill>
                            <a:srgbClr val="000066"/>
                          </a:solidFill>
                          <a:effectLst/>
                          <a:latin typeface="Palatino Linotype" pitchFamily="18" charset="0"/>
                          <a:ea typeface="ＭＳ Ｐゴシック" pitchFamily="1" charset="-128"/>
                        </a:rPr>
                        <a:t>Water Supply Options</a:t>
                      </a:r>
                    </a:p>
                  </a:txBody>
                  <a:tcPr marL="90000" marR="90000" marT="108000" marB="46800" horzOverflow="overflow">
                    <a:lnL w="38100" cap="flat" cmpd="sng" algn="ctr">
                      <a:solidFill>
                        <a:srgbClr val="FF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rgbClr val="CCECFF">
                        <a:alpha val="87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35000"/>
                        <a:buFontTx/>
                        <a:buNone/>
                        <a:tabLst/>
                      </a:pPr>
                      <a:r>
                        <a:rPr kumimoji="0" lang="en-US" sz="2400" b="1" i="0" u="none" strike="noStrike" cap="none" normalizeH="0" baseline="0" dirty="0" smtClean="0">
                          <a:ln>
                            <a:noFill/>
                          </a:ln>
                          <a:solidFill>
                            <a:srgbClr val="000066"/>
                          </a:solidFill>
                          <a:effectLst/>
                          <a:latin typeface="Palatino Linotype" pitchFamily="18" charset="0"/>
                          <a:ea typeface="ＭＳ Ｐゴシック" pitchFamily="1" charset="-128"/>
                        </a:rPr>
                        <a:t>Cost (US $/bbl)</a:t>
                      </a:r>
                    </a:p>
                  </a:txBody>
                  <a:tcPr marL="90000" marR="90000" marT="108000" marB="46800" horzOverflow="overflow">
                    <a:lnL w="12700" cap="flat" cmpd="sng" algn="ctr">
                      <a:solidFill>
                        <a:schemeClr val="tx1"/>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rgbClr val="CCECFF">
                        <a:alpha val="87000"/>
                      </a:srgbClr>
                    </a:solidFill>
                  </a:tcPr>
                </a:tc>
              </a:tr>
              <a:tr h="737673">
                <a:tc>
                  <a:txBody>
                    <a:bodyPr/>
                    <a:lstStyle/>
                    <a:p>
                      <a:pPr marL="0" marR="0" lvl="0" indent="0" algn="l" defTabSz="914400" rtl="0" eaLnBrk="1" fontAlgn="base" latinLnBrk="0" hangingPunct="1">
                        <a:lnSpc>
                          <a:spcPct val="100000"/>
                        </a:lnSpc>
                        <a:spcBef>
                          <a:spcPct val="20000"/>
                        </a:spcBef>
                        <a:spcAft>
                          <a:spcPct val="0"/>
                        </a:spcAft>
                        <a:buClrTx/>
                        <a:buSzPct val="135000"/>
                        <a:buFontTx/>
                        <a:buNone/>
                        <a:tabLst/>
                      </a:pPr>
                      <a:r>
                        <a:rPr kumimoji="0" lang="en-US" sz="2000" b="0" i="0" u="none" strike="noStrike" cap="none" normalizeH="0" baseline="0" dirty="0" smtClean="0">
                          <a:ln>
                            <a:noFill/>
                          </a:ln>
                          <a:solidFill>
                            <a:srgbClr val="000066"/>
                          </a:solidFill>
                          <a:effectLst/>
                          <a:latin typeface="Palatino Linotype" pitchFamily="18" charset="0"/>
                          <a:ea typeface="ＭＳ Ｐゴシック" pitchFamily="1" charset="-128"/>
                        </a:rPr>
                        <a:t>Demand Mgmt/Repair leaks</a:t>
                      </a:r>
                    </a:p>
                  </a:txBody>
                  <a:tcPr horzOverflow="overflow">
                    <a:lnL w="38100" cap="flat" cmpd="sng" algn="ctr">
                      <a:solidFill>
                        <a:srgbClr val="FF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CC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87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35000"/>
                        <a:buFontTx/>
                        <a:buNone/>
                        <a:tabLst/>
                      </a:pPr>
                      <a:r>
                        <a:rPr kumimoji="0" lang="en-US" sz="2000" b="0" i="0" u="none" strike="noStrike" cap="none" normalizeH="0" baseline="0" dirty="0" smtClean="0">
                          <a:ln>
                            <a:noFill/>
                          </a:ln>
                          <a:solidFill>
                            <a:srgbClr val="000066"/>
                          </a:solidFill>
                          <a:effectLst/>
                          <a:latin typeface="Palatino Linotype" pitchFamily="18" charset="0"/>
                          <a:ea typeface="ＭＳ Ｐゴシック" pitchFamily="1" charset="-128"/>
                        </a:rPr>
                        <a:t>$0.02 </a:t>
                      </a:r>
                      <a:r>
                        <a:rPr kumimoji="0" lang="en-US" sz="2000" b="0" i="0" u="none" strike="noStrike" cap="none" normalizeH="0" baseline="0" dirty="0" smtClean="0">
                          <a:ln>
                            <a:noFill/>
                          </a:ln>
                          <a:solidFill>
                            <a:srgbClr val="000066"/>
                          </a:solidFill>
                          <a:effectLst/>
                          <a:latin typeface="Geneva"/>
                          <a:ea typeface="ＭＳ Ｐゴシック" pitchFamily="1" charset="-128"/>
                        </a:rPr>
                        <a:t>–</a:t>
                      </a:r>
                      <a:r>
                        <a:rPr kumimoji="0" lang="en-US" sz="2000" b="0" i="0" u="none" strike="noStrike" cap="none" normalizeH="0" baseline="0" dirty="0" smtClean="0">
                          <a:ln>
                            <a:noFill/>
                          </a:ln>
                          <a:solidFill>
                            <a:srgbClr val="000066"/>
                          </a:solidFill>
                          <a:effectLst/>
                          <a:latin typeface="Palatino Linotype" pitchFamily="18" charset="0"/>
                          <a:ea typeface="ＭＳ Ｐゴシック" pitchFamily="1" charset="-128"/>
                        </a:rPr>
                        <a:t> 0.11</a:t>
                      </a:r>
                    </a:p>
                  </a:txBody>
                  <a:tcPr horzOverflow="overflow">
                    <a:lnL w="12700" cap="flat" cmpd="sng" algn="ctr">
                      <a:solidFill>
                        <a:schemeClr val="tx1"/>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87000"/>
                      </a:srgbClr>
                    </a:solidFill>
                  </a:tcPr>
                </a:tc>
              </a:tr>
              <a:tr h="736613">
                <a:tc>
                  <a:txBody>
                    <a:bodyPr/>
                    <a:lstStyle/>
                    <a:p>
                      <a:pPr marL="0" marR="0" lvl="0" indent="0" algn="l" defTabSz="914400" rtl="0" eaLnBrk="1" fontAlgn="base" latinLnBrk="0" hangingPunct="1">
                        <a:lnSpc>
                          <a:spcPct val="100000"/>
                        </a:lnSpc>
                        <a:spcBef>
                          <a:spcPct val="20000"/>
                        </a:spcBef>
                        <a:spcAft>
                          <a:spcPct val="0"/>
                        </a:spcAft>
                        <a:buClrTx/>
                        <a:buSzPct val="135000"/>
                        <a:buFontTx/>
                        <a:buNone/>
                        <a:tabLst/>
                      </a:pPr>
                      <a:r>
                        <a:rPr kumimoji="0" lang="en-US" sz="2000" b="0" i="0" u="none" strike="noStrike" cap="none" normalizeH="0" baseline="0" dirty="0" smtClean="0">
                          <a:ln>
                            <a:noFill/>
                          </a:ln>
                          <a:solidFill>
                            <a:srgbClr val="000066"/>
                          </a:solidFill>
                          <a:effectLst/>
                          <a:latin typeface="Palatino Linotype" pitchFamily="18" charset="0"/>
                          <a:ea typeface="ＭＳ Ｐゴシック" pitchFamily="1" charset="-128"/>
                        </a:rPr>
                        <a:t>Desalination of Brackish water</a:t>
                      </a:r>
                    </a:p>
                  </a:txBody>
                  <a:tcPr horzOverflow="overflow">
                    <a:lnL w="38100" cap="flat" cmpd="sng" algn="ctr">
                      <a:solidFill>
                        <a:srgbClr val="FF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87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35000"/>
                        <a:buFontTx/>
                        <a:buNone/>
                        <a:tabLst/>
                      </a:pPr>
                      <a:r>
                        <a:rPr kumimoji="0" lang="en-US" sz="2000" b="0" i="0" u="none" strike="noStrike" cap="none" normalizeH="0" baseline="0" dirty="0" smtClean="0">
                          <a:ln>
                            <a:noFill/>
                          </a:ln>
                          <a:solidFill>
                            <a:srgbClr val="000066"/>
                          </a:solidFill>
                          <a:effectLst/>
                          <a:latin typeface="Palatino Linotype" pitchFamily="18" charset="0"/>
                          <a:ea typeface="ＭＳ Ｐゴシック" pitchFamily="1" charset="-128"/>
                        </a:rPr>
                        <a:t>$0.03 </a:t>
                      </a:r>
                      <a:r>
                        <a:rPr kumimoji="0" lang="en-US" sz="2000" b="0" i="0" u="none" strike="noStrike" cap="none" normalizeH="0" baseline="0" dirty="0" smtClean="0">
                          <a:ln>
                            <a:noFill/>
                          </a:ln>
                          <a:solidFill>
                            <a:srgbClr val="000066"/>
                          </a:solidFill>
                          <a:effectLst/>
                          <a:latin typeface="Geneva"/>
                          <a:ea typeface="ＭＳ Ｐゴシック" pitchFamily="1" charset="-128"/>
                        </a:rPr>
                        <a:t>–</a:t>
                      </a:r>
                      <a:r>
                        <a:rPr kumimoji="0" lang="en-US" sz="2000" b="0" i="0" u="none" strike="noStrike" cap="none" normalizeH="0" baseline="0" dirty="0" smtClean="0">
                          <a:ln>
                            <a:noFill/>
                          </a:ln>
                          <a:solidFill>
                            <a:srgbClr val="000066"/>
                          </a:solidFill>
                          <a:effectLst/>
                          <a:latin typeface="Palatino Linotype" pitchFamily="18" charset="0"/>
                          <a:ea typeface="ＭＳ Ｐゴシック" pitchFamily="1" charset="-128"/>
                        </a:rPr>
                        <a:t> 0.30*</a:t>
                      </a:r>
                    </a:p>
                  </a:txBody>
                  <a:tcPr horzOverflow="overflow">
                    <a:lnL w="12700" cap="flat" cmpd="sng" algn="ctr">
                      <a:solidFill>
                        <a:schemeClr val="tx1"/>
                      </a:solidFill>
                      <a:prstDash val="solid"/>
                      <a:round/>
                      <a:headEnd type="none" w="med" len="med"/>
                      <a:tailEnd type="none" w="med" len="med"/>
                    </a:lnL>
                    <a:lnR w="38100" cap="flat" cmpd="sng" algn="ctr">
                      <a:solidFill>
                        <a:srgbClr val="FFCC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87000"/>
                      </a:srgbClr>
                    </a:solidFill>
                  </a:tcPr>
                </a:tc>
              </a:tr>
              <a:tr h="654704">
                <a:tc>
                  <a:txBody>
                    <a:bodyPr/>
                    <a:lstStyle/>
                    <a:p>
                      <a:pPr marL="0" marR="0" lvl="0" indent="0" algn="l" defTabSz="914400" rtl="0" eaLnBrk="1" fontAlgn="base" latinLnBrk="0" hangingPunct="1">
                        <a:lnSpc>
                          <a:spcPct val="100000"/>
                        </a:lnSpc>
                        <a:spcBef>
                          <a:spcPct val="20000"/>
                        </a:spcBef>
                        <a:spcAft>
                          <a:spcPct val="0"/>
                        </a:spcAft>
                        <a:buClrTx/>
                        <a:buSzPct val="135000"/>
                        <a:buFontTx/>
                        <a:buNone/>
                        <a:tabLst/>
                      </a:pPr>
                      <a:r>
                        <a:rPr kumimoji="0" lang="en-US" sz="2000" b="0" i="0" u="none" strike="noStrike" cap="none" normalizeH="0" baseline="0" dirty="0" smtClean="0">
                          <a:ln>
                            <a:noFill/>
                          </a:ln>
                          <a:solidFill>
                            <a:srgbClr val="000066"/>
                          </a:solidFill>
                          <a:effectLst/>
                          <a:latin typeface="Palatino Linotype" pitchFamily="18" charset="0"/>
                          <a:ea typeface="ＭＳ Ｐゴシック" pitchFamily="1" charset="-128"/>
                        </a:rPr>
                        <a:t>Wastewater reuse &amp; Produced Water Reuse</a:t>
                      </a:r>
                    </a:p>
                  </a:txBody>
                  <a:tcPr horzOverflow="overflow">
                    <a:lnL w="38100" cap="flat" cmpd="sng" algn="ctr">
                      <a:solidFill>
                        <a:srgbClr val="FF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87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35000"/>
                        <a:buFontTx/>
                        <a:buNone/>
                        <a:tabLst/>
                      </a:pPr>
                      <a:r>
                        <a:rPr kumimoji="0" lang="en-US" sz="2000" b="0" i="0" u="none" strike="noStrike" cap="none" normalizeH="0" baseline="0" dirty="0" smtClean="0">
                          <a:ln>
                            <a:noFill/>
                          </a:ln>
                          <a:solidFill>
                            <a:srgbClr val="000066"/>
                          </a:solidFill>
                          <a:effectLst/>
                          <a:latin typeface="Palatino Linotype" pitchFamily="18" charset="0"/>
                          <a:ea typeface="ＭＳ Ｐゴシック" pitchFamily="1" charset="-128"/>
                        </a:rPr>
                        <a:t>$</a:t>
                      </a:r>
                      <a:r>
                        <a:rPr kumimoji="0" lang="en-US" sz="2000" b="0" i="0" u="none" strike="noStrike" cap="none" normalizeH="0" baseline="0" dirty="0" smtClean="0">
                          <a:ln>
                            <a:noFill/>
                          </a:ln>
                          <a:solidFill>
                            <a:srgbClr val="000066"/>
                          </a:solidFill>
                          <a:effectLst/>
                          <a:latin typeface="Palatino Linotype" pitchFamily="18" charset="0"/>
                          <a:ea typeface="ＭＳ Ｐゴシック" pitchFamily="1" charset="-128"/>
                        </a:rPr>
                        <a:t>0.20 </a:t>
                      </a:r>
                      <a:r>
                        <a:rPr kumimoji="0" lang="en-US" sz="2000" b="0" i="0" u="none" strike="noStrike" cap="none" normalizeH="0" baseline="0" dirty="0" smtClean="0">
                          <a:ln>
                            <a:noFill/>
                          </a:ln>
                          <a:solidFill>
                            <a:srgbClr val="000066"/>
                          </a:solidFill>
                          <a:effectLst/>
                          <a:latin typeface="Geneva"/>
                          <a:ea typeface="ＭＳ Ｐゴシック" pitchFamily="1" charset="-128"/>
                        </a:rPr>
                        <a:t>–</a:t>
                      </a:r>
                      <a:r>
                        <a:rPr kumimoji="0" lang="en-US" sz="2000" b="0" i="0" u="none" strike="noStrike" cap="none" normalizeH="0" baseline="0" dirty="0" smtClean="0">
                          <a:ln>
                            <a:noFill/>
                          </a:ln>
                          <a:solidFill>
                            <a:srgbClr val="000066"/>
                          </a:solidFill>
                          <a:effectLst/>
                          <a:latin typeface="Palatino Linotype" pitchFamily="18" charset="0"/>
                          <a:ea typeface="ＭＳ Ｐゴシック" pitchFamily="1" charset="-128"/>
                        </a:rPr>
                        <a:t> 1.80</a:t>
                      </a:r>
                    </a:p>
                  </a:txBody>
                  <a:tcPr horzOverflow="overflow">
                    <a:lnL w="12700" cap="flat" cmpd="sng" algn="ctr">
                      <a:solidFill>
                        <a:schemeClr val="tx1"/>
                      </a:solidFill>
                      <a:prstDash val="solid"/>
                      <a:round/>
                      <a:headEnd type="none" w="med" len="med"/>
                      <a:tailEnd type="none" w="med" len="med"/>
                    </a:lnL>
                    <a:lnR w="38100" cap="flat" cmpd="sng" algn="ctr">
                      <a:solidFill>
                        <a:srgbClr val="FFCC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87000"/>
                      </a:srgbClr>
                    </a:solidFill>
                  </a:tcPr>
                </a:tc>
              </a:tr>
              <a:tr h="588443">
                <a:tc>
                  <a:txBody>
                    <a:bodyPr/>
                    <a:lstStyle/>
                    <a:p>
                      <a:pPr marL="0" marR="0" lvl="0" indent="0" algn="l" defTabSz="914400" rtl="0" eaLnBrk="1" fontAlgn="base" latinLnBrk="0" hangingPunct="1">
                        <a:lnSpc>
                          <a:spcPct val="100000"/>
                        </a:lnSpc>
                        <a:spcBef>
                          <a:spcPct val="20000"/>
                        </a:spcBef>
                        <a:spcAft>
                          <a:spcPct val="0"/>
                        </a:spcAft>
                        <a:buClrTx/>
                        <a:buSzPct val="135000"/>
                        <a:buFontTx/>
                        <a:buNone/>
                        <a:tabLst/>
                      </a:pPr>
                      <a:r>
                        <a:rPr kumimoji="0" lang="en-US" sz="2000" b="0" i="0" u="none" strike="noStrike" cap="none" normalizeH="0" baseline="0" dirty="0" smtClean="0">
                          <a:ln>
                            <a:noFill/>
                          </a:ln>
                          <a:solidFill>
                            <a:srgbClr val="000066"/>
                          </a:solidFill>
                          <a:effectLst/>
                          <a:latin typeface="Palatino Linotype" pitchFamily="18" charset="0"/>
                          <a:ea typeface="ＭＳ Ｐゴシック" pitchFamily="1" charset="-128"/>
                        </a:rPr>
                        <a:t>Long distance transfer</a:t>
                      </a:r>
                    </a:p>
                  </a:txBody>
                  <a:tcPr horzOverflow="overflow">
                    <a:lnL w="38100" cap="flat" cmpd="sng" algn="ctr">
                      <a:solidFill>
                        <a:srgbClr val="FF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87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35000"/>
                        <a:buFontTx/>
                        <a:buNone/>
                        <a:tabLst/>
                      </a:pPr>
                      <a:r>
                        <a:rPr kumimoji="0" lang="en-US" sz="2000" b="0" i="0" u="none" strike="noStrike" cap="none" normalizeH="0" baseline="0" dirty="0" smtClean="0">
                          <a:ln>
                            <a:noFill/>
                          </a:ln>
                          <a:solidFill>
                            <a:srgbClr val="000066"/>
                          </a:solidFill>
                          <a:effectLst/>
                          <a:latin typeface="Palatino Linotype" pitchFamily="18" charset="0"/>
                          <a:ea typeface="ＭＳ Ｐゴシック" pitchFamily="1" charset="-128"/>
                        </a:rPr>
                        <a:t>$0.30 - $1.00</a:t>
                      </a:r>
                    </a:p>
                  </a:txBody>
                  <a:tcPr horzOverflow="overflow">
                    <a:lnL w="12700" cap="flat" cmpd="sng" algn="ctr">
                      <a:solidFill>
                        <a:schemeClr val="tx1"/>
                      </a:solidFill>
                      <a:prstDash val="solid"/>
                      <a:round/>
                      <a:headEnd type="none" w="med" len="med"/>
                      <a:tailEnd type="none" w="med" len="med"/>
                    </a:lnL>
                    <a:lnR w="38100" cap="flat" cmpd="sng" algn="ctr">
                      <a:solidFill>
                        <a:srgbClr val="FFCC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87000"/>
                      </a:srgbClr>
                    </a:solidFill>
                  </a:tcPr>
                </a:tc>
              </a:tr>
              <a:tr h="654704">
                <a:tc>
                  <a:txBody>
                    <a:bodyPr/>
                    <a:lstStyle/>
                    <a:p>
                      <a:pPr marL="0" marR="0" lvl="0" indent="0" algn="l" defTabSz="914400" rtl="0" eaLnBrk="1" fontAlgn="base" latinLnBrk="0" hangingPunct="1">
                        <a:lnSpc>
                          <a:spcPct val="100000"/>
                        </a:lnSpc>
                        <a:spcBef>
                          <a:spcPct val="20000"/>
                        </a:spcBef>
                        <a:spcAft>
                          <a:spcPct val="0"/>
                        </a:spcAft>
                        <a:buClrTx/>
                        <a:buSzPct val="135000"/>
                        <a:buFontTx/>
                        <a:buNone/>
                        <a:tabLst/>
                      </a:pPr>
                      <a:r>
                        <a:rPr kumimoji="0" lang="en-US" sz="2000" b="0" i="0" u="none" strike="noStrike" cap="none" normalizeH="0" baseline="0" dirty="0" smtClean="0">
                          <a:ln>
                            <a:noFill/>
                          </a:ln>
                          <a:solidFill>
                            <a:srgbClr val="000066"/>
                          </a:solidFill>
                          <a:effectLst/>
                          <a:latin typeface="Palatino Linotype" pitchFamily="18" charset="0"/>
                          <a:ea typeface="ＭＳ Ｐゴシック" pitchFamily="1" charset="-128"/>
                        </a:rPr>
                        <a:t>Desalination of Sea Water</a:t>
                      </a:r>
                    </a:p>
                  </a:txBody>
                  <a:tcPr horzOverflow="overflow">
                    <a:lnL w="38100" cap="flat" cmpd="sng" algn="ctr">
                      <a:solidFill>
                        <a:srgbClr val="FFCC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rgbClr val="CCECFF">
                        <a:alpha val="87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35000"/>
                        <a:buFontTx/>
                        <a:buNone/>
                        <a:tabLst/>
                      </a:pPr>
                      <a:r>
                        <a:rPr kumimoji="0" lang="en-US" sz="2000" b="0" i="0" u="none" strike="noStrike" cap="none" normalizeH="0" baseline="0" dirty="0" smtClean="0">
                          <a:ln>
                            <a:noFill/>
                          </a:ln>
                          <a:solidFill>
                            <a:srgbClr val="000066"/>
                          </a:solidFill>
                          <a:effectLst/>
                          <a:latin typeface="Palatino Linotype" pitchFamily="18" charset="0"/>
                          <a:ea typeface="ＭＳ Ｐゴシック" pitchFamily="1" charset="-128"/>
                        </a:rPr>
                        <a:t>$0.20 </a:t>
                      </a:r>
                      <a:r>
                        <a:rPr kumimoji="0" lang="en-US" sz="2000" b="0" i="0" u="none" strike="noStrike" cap="none" normalizeH="0" baseline="0" dirty="0" smtClean="0">
                          <a:ln>
                            <a:noFill/>
                          </a:ln>
                          <a:solidFill>
                            <a:srgbClr val="000066"/>
                          </a:solidFill>
                          <a:effectLst/>
                          <a:latin typeface="Geneva"/>
                          <a:ea typeface="ＭＳ Ｐゴシック" pitchFamily="1" charset="-128"/>
                        </a:rPr>
                        <a:t>–</a:t>
                      </a:r>
                      <a:r>
                        <a:rPr kumimoji="0" lang="en-US" sz="2000" b="0" i="0" u="none" strike="noStrike" cap="none" normalizeH="0" baseline="0" dirty="0" smtClean="0">
                          <a:ln>
                            <a:noFill/>
                          </a:ln>
                          <a:solidFill>
                            <a:srgbClr val="000066"/>
                          </a:solidFill>
                          <a:effectLst/>
                          <a:latin typeface="Palatino Linotype" pitchFamily="18" charset="0"/>
                          <a:ea typeface="ＭＳ Ｐゴシック" pitchFamily="1" charset="-128"/>
                        </a:rPr>
                        <a:t> 0.50</a:t>
                      </a:r>
                    </a:p>
                  </a:txBody>
                  <a:tcPr horzOverflow="overflow">
                    <a:lnL w="12700" cap="flat" cmpd="sng" algn="ctr">
                      <a:solidFill>
                        <a:schemeClr val="tx1"/>
                      </a:solidFill>
                      <a:prstDash val="solid"/>
                      <a:round/>
                      <a:headEnd type="none" w="med" len="med"/>
                      <a:tailEnd type="none" w="med" len="med"/>
                    </a:lnL>
                    <a:lnR w="38100" cap="flat" cmpd="sng" algn="ctr">
                      <a:solidFill>
                        <a:srgbClr val="FFCC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rgbClr val="CCECFF">
                        <a:alpha val="87000"/>
                      </a:srgbClr>
                    </a:solidFill>
                  </a:tcPr>
                </a:tc>
              </a:tr>
            </a:tbl>
          </a:graphicData>
        </a:graphic>
      </p:graphicFrame>
      <p:sp>
        <p:nvSpPr>
          <p:cNvPr id="25625" name="Text Box 5"/>
          <p:cNvSpPr txBox="1">
            <a:spLocks noChangeArrowheads="1"/>
          </p:cNvSpPr>
          <p:nvPr/>
        </p:nvSpPr>
        <p:spPr bwMode="auto">
          <a:xfrm rot="-5400000">
            <a:off x="5487988" y="3275012"/>
            <a:ext cx="4876800" cy="307975"/>
          </a:xfrm>
          <a:prstGeom prst="rect">
            <a:avLst/>
          </a:prstGeom>
          <a:noFill/>
          <a:ln w="9525">
            <a:noFill/>
            <a:miter lim="800000"/>
            <a:headEnd/>
            <a:tailEnd/>
          </a:ln>
        </p:spPr>
        <p:txBody>
          <a:bodyPr>
            <a:spAutoFit/>
          </a:bodyPr>
          <a:lstStyle/>
          <a:p>
            <a:pPr>
              <a:spcBef>
                <a:spcPct val="50000"/>
              </a:spcBef>
            </a:pPr>
            <a:r>
              <a:rPr lang="en-US" sz="1400">
                <a:latin typeface="Times New Roman" pitchFamily="18" charset="0"/>
              </a:rPr>
              <a:t>* </a:t>
            </a:r>
            <a:r>
              <a:rPr lang="en-US" sz="1400"/>
              <a:t>Very dependent on chemical make up of brackish water</a:t>
            </a:r>
          </a:p>
        </p:txBody>
      </p:sp>
      <p:sp>
        <p:nvSpPr>
          <p:cNvPr id="25626" name="Text Box 7"/>
          <p:cNvSpPr txBox="1">
            <a:spLocks noChangeArrowheads="1"/>
          </p:cNvSpPr>
          <p:nvPr/>
        </p:nvSpPr>
        <p:spPr bwMode="auto">
          <a:xfrm>
            <a:off x="7086600" y="1143000"/>
            <a:ext cx="2057400" cy="336550"/>
          </a:xfrm>
          <a:prstGeom prst="rect">
            <a:avLst/>
          </a:prstGeom>
          <a:noFill/>
          <a:ln w="9525">
            <a:noFill/>
            <a:miter lim="800000"/>
            <a:headEnd/>
            <a:tailEnd/>
          </a:ln>
        </p:spPr>
        <p:txBody>
          <a:bodyPr>
            <a:spAutoFit/>
          </a:bodyPr>
          <a:lstStyle/>
          <a:p>
            <a:pPr algn="r" eaLnBrk="0" hangingPunct="0">
              <a:spcBef>
                <a:spcPct val="50000"/>
              </a:spcBef>
            </a:pPr>
            <a:r>
              <a:rPr lang="en-US" sz="1600" b="1">
                <a:solidFill>
                  <a:schemeClr val="bg1"/>
                </a:solidFill>
              </a:rPr>
              <a:t>Technology</a:t>
            </a:r>
          </a:p>
        </p:txBody>
      </p:sp>
      <p:sp>
        <p:nvSpPr>
          <p:cNvPr id="25627"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DBCE577D-7703-453B-B469-02FA2BF40F2F}" type="slidenum">
              <a:rPr lang="en-US" sz="1200" b="1">
                <a:solidFill>
                  <a:srgbClr val="000000"/>
                </a:solidFill>
                <a:latin typeface="Calibri" pitchFamily="34" charset="0"/>
              </a:rPr>
              <a:pPr algn="r"/>
              <a:t>22</a:t>
            </a:fld>
            <a:endParaRPr lang="en-US" sz="1200" b="1">
              <a:solidFill>
                <a:srgbClr val="000000"/>
              </a:solidFill>
              <a:latin typeface="Calibri" pitchFamily="34" charset="0"/>
            </a:endParaRPr>
          </a:p>
        </p:txBody>
      </p:sp>
      <p:sp>
        <p:nvSpPr>
          <p:cNvPr id="25628" name="TextBox 5"/>
          <p:cNvSpPr txBox="1">
            <a:spLocks noChangeArrowheads="1"/>
          </p:cNvSpPr>
          <p:nvPr/>
        </p:nvSpPr>
        <p:spPr bwMode="auto">
          <a:xfrm>
            <a:off x="914400" y="1524000"/>
            <a:ext cx="6019800" cy="461963"/>
          </a:xfrm>
          <a:prstGeom prst="rect">
            <a:avLst/>
          </a:prstGeom>
          <a:noFill/>
          <a:ln w="9525">
            <a:noFill/>
            <a:miter lim="800000"/>
            <a:headEnd/>
            <a:tailEnd/>
          </a:ln>
        </p:spPr>
        <p:txBody>
          <a:bodyPr>
            <a:spAutoFit/>
          </a:bodyPr>
          <a:lstStyle/>
          <a:p>
            <a:r>
              <a:rPr lang="en-US" sz="2400" b="1" dirty="0"/>
              <a:t>Costs of Water Treatment - Comparison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533400" y="1524000"/>
            <a:ext cx="7772400" cy="838200"/>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smtClean="0">
                <a:ea typeface="ＭＳ Ｐゴシック" pitchFamily="-84" charset="-128"/>
              </a:rPr>
              <a:t>Technology - Benefits of Desalination </a:t>
            </a:r>
            <a:endParaRPr lang="en-US" sz="3800" b="1" dirty="0" smtClean="0">
              <a:ea typeface="ＭＳ Ｐゴシック" pitchFamily="-84" charset="-128"/>
            </a:endParaRPr>
          </a:p>
        </p:txBody>
      </p:sp>
      <p:sp>
        <p:nvSpPr>
          <p:cNvPr id="26627" name="Rectangle 3"/>
          <p:cNvSpPr>
            <a:spLocks noGrp="1" noChangeArrowheads="1"/>
          </p:cNvSpPr>
          <p:nvPr>
            <p:ph type="body" idx="1"/>
          </p:nvPr>
        </p:nvSpPr>
        <p:spPr bwMode="auto">
          <a:xfrm>
            <a:off x="228600" y="2286000"/>
            <a:ext cx="7862888" cy="4070350"/>
          </a:xfrm>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ea typeface="ＭＳ Ｐゴシック" pitchFamily="-84" charset="-128"/>
              </a:rPr>
              <a:t>Increased supply from non-traditional sources</a:t>
            </a:r>
          </a:p>
          <a:p>
            <a:r>
              <a:rPr lang="en-US" sz="2400" dirty="0" smtClean="0">
                <a:ea typeface="ＭＳ Ｐゴシック" pitchFamily="-84" charset="-128"/>
              </a:rPr>
              <a:t>Drought proofing – does not depend on the climate changes that are likely to occur</a:t>
            </a:r>
          </a:p>
          <a:p>
            <a:r>
              <a:rPr lang="en-US" sz="2400" dirty="0" smtClean="0">
                <a:ea typeface="ＭＳ Ｐゴシック" pitchFamily="-84" charset="-128"/>
              </a:rPr>
              <a:t>Local control</a:t>
            </a:r>
          </a:p>
          <a:p>
            <a:r>
              <a:rPr lang="en-US" sz="2400" dirty="0" smtClean="0">
                <a:ea typeface="ＭＳ Ｐゴシック" pitchFamily="-84" charset="-128"/>
              </a:rPr>
              <a:t>Regional redundancy, security</a:t>
            </a:r>
          </a:p>
          <a:p>
            <a:r>
              <a:rPr lang="en-US" sz="2400" dirty="0" smtClean="0">
                <a:ea typeface="ＭＳ Ｐゴシック" pitchFamily="-84" charset="-128"/>
              </a:rPr>
              <a:t>High quality supply</a:t>
            </a:r>
          </a:p>
          <a:p>
            <a:r>
              <a:rPr lang="en-US" sz="2400" dirty="0" smtClean="0">
                <a:ea typeface="ＭＳ Ｐゴシック" pitchFamily="-84" charset="-128"/>
              </a:rPr>
              <a:t>Reduced costs, improved technology</a:t>
            </a:r>
          </a:p>
          <a:p>
            <a:pPr>
              <a:lnSpc>
                <a:spcPct val="90000"/>
              </a:lnSpc>
            </a:pPr>
            <a:r>
              <a:rPr lang="en-US" sz="2400" dirty="0" smtClean="0">
                <a:ea typeface="ＭＳ Ｐゴシック" pitchFamily="-84" charset="-128"/>
              </a:rPr>
              <a:t>Avoid competition for limited water sources (agricultural, urban, environmental)</a:t>
            </a:r>
          </a:p>
        </p:txBody>
      </p:sp>
      <p:sp>
        <p:nvSpPr>
          <p:cNvPr id="26628" name="TextBox 3"/>
          <p:cNvSpPr txBox="1">
            <a:spLocks noChangeArrowheads="1"/>
          </p:cNvSpPr>
          <p:nvPr/>
        </p:nvSpPr>
        <p:spPr bwMode="auto">
          <a:xfrm>
            <a:off x="7391400" y="6400800"/>
            <a:ext cx="1752600" cy="276225"/>
          </a:xfrm>
          <a:prstGeom prst="rect">
            <a:avLst/>
          </a:prstGeom>
          <a:noFill/>
          <a:ln w="9525">
            <a:noFill/>
            <a:miter lim="800000"/>
            <a:headEnd/>
            <a:tailEnd/>
          </a:ln>
        </p:spPr>
        <p:txBody>
          <a:bodyPr>
            <a:spAutoFit/>
          </a:bodyPr>
          <a:lstStyle/>
          <a:p>
            <a:r>
              <a:rPr lang="en-US" sz="1200"/>
              <a:t>Kevin Price, USBR</a:t>
            </a:r>
          </a:p>
        </p:txBody>
      </p:sp>
      <p:sp>
        <p:nvSpPr>
          <p:cNvPr id="26629" name="Text Box 7"/>
          <p:cNvSpPr txBox="1">
            <a:spLocks noChangeArrowheads="1"/>
          </p:cNvSpPr>
          <p:nvPr/>
        </p:nvSpPr>
        <p:spPr bwMode="auto">
          <a:xfrm>
            <a:off x="7086600" y="1143000"/>
            <a:ext cx="2057400" cy="336550"/>
          </a:xfrm>
          <a:prstGeom prst="rect">
            <a:avLst/>
          </a:prstGeom>
          <a:noFill/>
          <a:ln w="9525">
            <a:noFill/>
            <a:miter lim="800000"/>
            <a:headEnd/>
            <a:tailEnd/>
          </a:ln>
        </p:spPr>
        <p:txBody>
          <a:bodyPr>
            <a:spAutoFit/>
          </a:bodyPr>
          <a:lstStyle/>
          <a:p>
            <a:pPr algn="r" eaLnBrk="0" hangingPunct="0">
              <a:spcBef>
                <a:spcPct val="50000"/>
              </a:spcBef>
            </a:pPr>
            <a:r>
              <a:rPr lang="en-US" sz="1600" b="1">
                <a:solidFill>
                  <a:schemeClr val="bg1"/>
                </a:solidFill>
              </a:rPr>
              <a:t>Technology</a:t>
            </a:r>
          </a:p>
        </p:txBody>
      </p:sp>
      <p:sp>
        <p:nvSpPr>
          <p:cNvPr id="26630"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98502D01-FBA2-4294-A040-5DFEFC0675CF}" type="slidenum">
              <a:rPr lang="en-US" sz="1200" b="1">
                <a:solidFill>
                  <a:srgbClr val="000000"/>
                </a:solidFill>
                <a:latin typeface="Calibri" pitchFamily="34" charset="0"/>
              </a:rPr>
              <a:pPr algn="r"/>
              <a:t>23</a:t>
            </a:fld>
            <a:endParaRPr lang="en-US" sz="1200" b="1">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0" y="1524000"/>
            <a:ext cx="8915400" cy="523875"/>
          </a:xfrm>
          <a:prstGeom prst="rect">
            <a:avLst/>
          </a:prstGeom>
          <a:noFill/>
          <a:ln w="9525">
            <a:noFill/>
            <a:miter lim="800000"/>
            <a:headEnd/>
            <a:tailEnd/>
          </a:ln>
        </p:spPr>
        <p:txBody>
          <a:bodyPr>
            <a:spAutoFit/>
          </a:bodyPr>
          <a:lstStyle/>
          <a:p>
            <a:pPr algn="ctr"/>
            <a:r>
              <a:rPr lang="en-US" sz="2800" b="1" dirty="0"/>
              <a:t>Impaired / Brackish Water –  Highest &amp; Best Use</a:t>
            </a:r>
          </a:p>
        </p:txBody>
      </p:sp>
      <p:sp>
        <p:nvSpPr>
          <p:cNvPr id="27651" name="TextBox 5"/>
          <p:cNvSpPr txBox="1">
            <a:spLocks noChangeArrowheads="1"/>
          </p:cNvSpPr>
          <p:nvPr/>
        </p:nvSpPr>
        <p:spPr bwMode="auto">
          <a:xfrm>
            <a:off x="152400" y="2133600"/>
            <a:ext cx="5943600" cy="2677656"/>
          </a:xfrm>
          <a:prstGeom prst="rect">
            <a:avLst/>
          </a:prstGeom>
          <a:noFill/>
          <a:ln w="9525">
            <a:noFill/>
            <a:miter lim="800000"/>
            <a:headEnd/>
            <a:tailEnd/>
          </a:ln>
        </p:spPr>
        <p:txBody>
          <a:bodyPr wrap="square">
            <a:spAutoFit/>
          </a:bodyPr>
          <a:lstStyle/>
          <a:p>
            <a:r>
              <a:rPr lang="en-US" dirty="0"/>
              <a:t>Current Best Uses of Brackish / Impaired  Ground Water</a:t>
            </a:r>
          </a:p>
          <a:p>
            <a:pPr>
              <a:buFont typeface="Arial" pitchFamily="34" charset="0"/>
              <a:buChar char="•"/>
            </a:pPr>
            <a:r>
              <a:rPr lang="en-US" dirty="0"/>
              <a:t>	Energy Exploration Water</a:t>
            </a:r>
          </a:p>
          <a:p>
            <a:pPr>
              <a:buFont typeface="Arial" pitchFamily="34" charset="0"/>
              <a:buChar char="•"/>
            </a:pPr>
            <a:r>
              <a:rPr lang="en-US" dirty="0"/>
              <a:t>	Industry</a:t>
            </a:r>
          </a:p>
          <a:p>
            <a:pPr>
              <a:buFont typeface="Arial" pitchFamily="34" charset="0"/>
              <a:buChar char="•"/>
            </a:pPr>
            <a:r>
              <a:rPr lang="en-US" dirty="0"/>
              <a:t>	Power Production</a:t>
            </a:r>
          </a:p>
          <a:p>
            <a:pPr>
              <a:buFont typeface="Arial" pitchFamily="34" charset="0"/>
              <a:buChar char="•"/>
            </a:pPr>
            <a:r>
              <a:rPr lang="en-US" dirty="0"/>
              <a:t>	Drought Reserve</a:t>
            </a:r>
          </a:p>
          <a:p>
            <a:pPr>
              <a:buFont typeface="Arial" pitchFamily="34" charset="0"/>
              <a:buChar char="•"/>
            </a:pPr>
            <a:r>
              <a:rPr lang="en-US" dirty="0"/>
              <a:t>	Agriculture</a:t>
            </a:r>
          </a:p>
        </p:txBody>
      </p:sp>
      <p:sp>
        <p:nvSpPr>
          <p:cNvPr id="27652" name="TextBox 6"/>
          <p:cNvSpPr txBox="1">
            <a:spLocks noChangeArrowheads="1"/>
          </p:cNvSpPr>
          <p:nvPr/>
        </p:nvSpPr>
        <p:spPr bwMode="auto">
          <a:xfrm>
            <a:off x="228600" y="4919662"/>
            <a:ext cx="7620000" cy="1938338"/>
          </a:xfrm>
          <a:prstGeom prst="rect">
            <a:avLst/>
          </a:prstGeom>
          <a:noFill/>
          <a:ln w="9525">
            <a:noFill/>
            <a:miter lim="800000"/>
            <a:headEnd/>
            <a:tailEnd/>
          </a:ln>
        </p:spPr>
        <p:txBody>
          <a:bodyPr>
            <a:spAutoFit/>
          </a:bodyPr>
          <a:lstStyle/>
          <a:p>
            <a:r>
              <a:rPr lang="en-US" dirty="0"/>
              <a:t>Current Best Uses of Produced Water</a:t>
            </a:r>
          </a:p>
          <a:p>
            <a:pPr>
              <a:buFont typeface="Arial" pitchFamily="34" charset="0"/>
              <a:buChar char="•"/>
            </a:pPr>
            <a:r>
              <a:rPr lang="en-US" dirty="0"/>
              <a:t>	Energy Exploration Water</a:t>
            </a:r>
          </a:p>
          <a:p>
            <a:pPr>
              <a:buFont typeface="Arial" pitchFamily="34" charset="0"/>
              <a:buChar char="•"/>
            </a:pPr>
            <a:r>
              <a:rPr lang="en-US" dirty="0"/>
              <a:t>	Industry</a:t>
            </a:r>
          </a:p>
          <a:p>
            <a:pPr>
              <a:buFont typeface="Arial" pitchFamily="34" charset="0"/>
              <a:buChar char="•"/>
            </a:pPr>
            <a:r>
              <a:rPr lang="en-US" dirty="0"/>
              <a:t>	Agriculture</a:t>
            </a:r>
          </a:p>
          <a:p>
            <a:r>
              <a:rPr lang="en-US" dirty="0"/>
              <a:t>	</a:t>
            </a:r>
          </a:p>
        </p:txBody>
      </p:sp>
      <p:sp>
        <p:nvSpPr>
          <p:cNvPr id="27653" name="Text Box 7"/>
          <p:cNvSpPr txBox="1">
            <a:spLocks noChangeArrowheads="1"/>
          </p:cNvSpPr>
          <p:nvPr/>
        </p:nvSpPr>
        <p:spPr bwMode="auto">
          <a:xfrm>
            <a:off x="7086600" y="1143000"/>
            <a:ext cx="2057400" cy="336550"/>
          </a:xfrm>
          <a:prstGeom prst="rect">
            <a:avLst/>
          </a:prstGeom>
          <a:noFill/>
          <a:ln w="9525">
            <a:noFill/>
            <a:miter lim="800000"/>
            <a:headEnd/>
            <a:tailEnd/>
          </a:ln>
        </p:spPr>
        <p:txBody>
          <a:bodyPr>
            <a:spAutoFit/>
          </a:bodyPr>
          <a:lstStyle/>
          <a:p>
            <a:pPr algn="r" eaLnBrk="0" hangingPunct="0">
              <a:spcBef>
                <a:spcPct val="50000"/>
              </a:spcBef>
            </a:pPr>
            <a:r>
              <a:rPr lang="en-US" sz="1600" b="1">
                <a:solidFill>
                  <a:schemeClr val="bg1"/>
                </a:solidFill>
              </a:rPr>
              <a:t>Recources</a:t>
            </a:r>
          </a:p>
        </p:txBody>
      </p:sp>
      <p:sp>
        <p:nvSpPr>
          <p:cNvPr id="27654" name="Text Box 6"/>
          <p:cNvSpPr txBox="1">
            <a:spLocks noChangeArrowheads="1"/>
          </p:cNvSpPr>
          <p:nvPr/>
        </p:nvSpPr>
        <p:spPr bwMode="auto">
          <a:xfrm>
            <a:off x="5791200" y="2438400"/>
            <a:ext cx="2819400" cy="1200150"/>
          </a:xfrm>
          <a:prstGeom prst="rect">
            <a:avLst/>
          </a:prstGeom>
          <a:noFill/>
          <a:ln w="9525">
            <a:noFill/>
            <a:miter lim="800000"/>
            <a:headEnd/>
            <a:tailEnd/>
          </a:ln>
        </p:spPr>
        <p:txBody>
          <a:bodyPr>
            <a:spAutoFit/>
          </a:bodyPr>
          <a:lstStyle/>
          <a:p>
            <a:pPr>
              <a:spcBef>
                <a:spcPct val="50000"/>
              </a:spcBef>
            </a:pPr>
            <a:r>
              <a:rPr lang="en-US">
                <a:solidFill>
                  <a:srgbClr val="FF3300"/>
                </a:solidFill>
              </a:rPr>
              <a:t>Portfolio of Water Rights is the key to success – brackish water can be part of the portfolio</a:t>
            </a:r>
          </a:p>
        </p:txBody>
      </p:sp>
      <p:sp>
        <p:nvSpPr>
          <p:cNvPr id="27655"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4A7B95C6-0815-4CD5-A2D7-83BF7C16856E}" type="slidenum">
              <a:rPr lang="en-US" sz="1200" b="1">
                <a:solidFill>
                  <a:srgbClr val="000000"/>
                </a:solidFill>
                <a:latin typeface="Calibri" pitchFamily="34" charset="0"/>
              </a:rPr>
              <a:pPr algn="r"/>
              <a:t>24</a:t>
            </a:fld>
            <a:endParaRPr lang="en-US" sz="1200" b="1">
              <a:solidFill>
                <a:srgbClr val="000000"/>
              </a:solidFill>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7086600" y="1143000"/>
            <a:ext cx="2057400" cy="336550"/>
          </a:xfrm>
          <a:prstGeom prst="rect">
            <a:avLst/>
          </a:prstGeom>
          <a:noFill/>
          <a:ln w="9525">
            <a:noFill/>
            <a:miter lim="800000"/>
            <a:headEnd/>
            <a:tailEnd/>
          </a:ln>
        </p:spPr>
        <p:txBody>
          <a:bodyPr>
            <a:spAutoFit/>
          </a:bodyPr>
          <a:lstStyle/>
          <a:p>
            <a:pPr algn="r" eaLnBrk="0" hangingPunct="0">
              <a:spcBef>
                <a:spcPct val="50000"/>
              </a:spcBef>
            </a:pPr>
            <a:r>
              <a:rPr lang="en-US" sz="1600" b="1">
                <a:solidFill>
                  <a:schemeClr val="bg1"/>
                </a:solidFill>
              </a:rPr>
              <a:t>Technology</a:t>
            </a:r>
          </a:p>
        </p:txBody>
      </p:sp>
      <p:sp>
        <p:nvSpPr>
          <p:cNvPr id="28675" name="Title 7"/>
          <p:cNvSpPr>
            <a:spLocks noGrp="1"/>
          </p:cNvSpPr>
          <p:nvPr>
            <p:ph type="title"/>
          </p:nvPr>
        </p:nvSpPr>
        <p:spPr bwMode="auto">
          <a:xfrm>
            <a:off x="0" y="2286000"/>
            <a:ext cx="6096000" cy="457200"/>
          </a:xfrm>
          <a:noFill/>
          <a:ln>
            <a:miter lim="800000"/>
            <a:headEnd/>
            <a:tailEnd/>
          </a:ln>
        </p:spPr>
        <p:txBody>
          <a:bodyPr vert="horz" wrap="square" lIns="91440" tIns="45720" rIns="91440" bIns="45720" numCol="1" anchorCtr="0" compatLnSpc="1">
            <a:prstTxWarp prst="textNoShape">
              <a:avLst/>
            </a:prstTxWarp>
          </a:bodyPr>
          <a:lstStyle/>
          <a:p>
            <a:r>
              <a:rPr lang="en-US" sz="2800" dirty="0" smtClean="0">
                <a:ea typeface="ＭＳ Ｐゴシック" pitchFamily="-84" charset="-128"/>
              </a:rPr>
              <a:t>Inland Impaired Brackish Water vs. Seawater</a:t>
            </a:r>
            <a:r>
              <a:rPr lang="en-US" sz="2400" dirty="0" smtClean="0">
                <a:ea typeface="ＭＳ Ｐゴシック" pitchFamily="-84" charset="-128"/>
              </a:rPr>
              <a:t/>
            </a:r>
            <a:br>
              <a:rPr lang="en-US" sz="2400" dirty="0" smtClean="0">
                <a:ea typeface="ＭＳ Ｐゴシック" pitchFamily="-84" charset="-128"/>
              </a:rPr>
            </a:br>
            <a:endParaRPr lang="en-US" sz="2400" dirty="0" smtClean="0">
              <a:ea typeface="ＭＳ Ｐゴシック" pitchFamily="-84" charset="-128"/>
            </a:endParaRPr>
          </a:p>
        </p:txBody>
      </p:sp>
      <p:sp>
        <p:nvSpPr>
          <p:cNvPr id="28676" name="Text Placeholder 9"/>
          <p:cNvSpPr>
            <a:spLocks noGrp="1"/>
          </p:cNvSpPr>
          <p:nvPr>
            <p:ph type="body" sz="half" idx="2"/>
          </p:nvPr>
        </p:nvSpPr>
        <p:spPr bwMode="auto">
          <a:xfrm>
            <a:off x="304800" y="2362200"/>
            <a:ext cx="5410200" cy="2773363"/>
          </a:xfrm>
          <a:noFill/>
          <a:ln>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400" dirty="0" smtClean="0">
                <a:ea typeface="ＭＳ Ｐゴシック" pitchFamily="-84" charset="-128"/>
              </a:rPr>
              <a:t>Inland Waters are new frontier, seawater is relatively defined</a:t>
            </a:r>
          </a:p>
          <a:p>
            <a:pPr>
              <a:buFont typeface="Arial" pitchFamily="34" charset="0"/>
              <a:buChar char="•"/>
            </a:pPr>
            <a:r>
              <a:rPr lang="en-US" sz="2400" dirty="0" smtClean="0">
                <a:ea typeface="ＭＳ Ｐゴシック" pitchFamily="-84" charset="-128"/>
              </a:rPr>
              <a:t>Major differences include:</a:t>
            </a:r>
          </a:p>
          <a:p>
            <a:pPr lvl="1">
              <a:buFont typeface="Arial" pitchFamily="34" charset="0"/>
              <a:buChar char="•"/>
            </a:pPr>
            <a:r>
              <a:rPr lang="en-US" sz="2000" dirty="0" smtClean="0">
                <a:ea typeface="ＭＳ Ｐゴシック" pitchFamily="-84" charset="-128"/>
              </a:rPr>
              <a:t>Treatment &amp; Recovery Objectives</a:t>
            </a:r>
          </a:p>
          <a:p>
            <a:pPr lvl="2">
              <a:buFont typeface="Arial" pitchFamily="34" charset="0"/>
              <a:buChar char="•"/>
            </a:pPr>
            <a:r>
              <a:rPr lang="en-US" sz="1800" dirty="0" smtClean="0">
                <a:ea typeface="ＭＳ Ｐゴシック" pitchFamily="-84" charset="-128"/>
              </a:rPr>
              <a:t>Brackish can recover over 90% of the water – 10% brine solution</a:t>
            </a:r>
          </a:p>
          <a:p>
            <a:pPr lvl="1">
              <a:buFont typeface="Arial" pitchFamily="34" charset="0"/>
              <a:buChar char="•"/>
            </a:pPr>
            <a:r>
              <a:rPr lang="en-US" sz="2000" dirty="0" smtClean="0">
                <a:ea typeface="ＭＳ Ｐゴシック" pitchFamily="-84" charset="-128"/>
              </a:rPr>
              <a:t>Water Chemistry</a:t>
            </a:r>
          </a:p>
          <a:p>
            <a:pPr lvl="2">
              <a:buFont typeface="Arial" pitchFamily="34" charset="0"/>
              <a:buChar char="•"/>
            </a:pPr>
            <a:r>
              <a:rPr lang="en-US" sz="1800" dirty="0" smtClean="0">
                <a:ea typeface="ＭＳ Ｐゴシック" pitchFamily="-84" charset="-128"/>
              </a:rPr>
              <a:t>Removal of scale formers </a:t>
            </a:r>
            <a:r>
              <a:rPr lang="en-US" sz="1800" dirty="0" err="1" smtClean="0">
                <a:ea typeface="ＭＳ Ｐゴシック" pitchFamily="-84" charset="-128"/>
              </a:rPr>
              <a:t>insitu</a:t>
            </a:r>
            <a:r>
              <a:rPr lang="en-US" sz="1800" dirty="0" smtClean="0">
                <a:ea typeface="ＭＳ Ｐゴシック" pitchFamily="-84" charset="-128"/>
              </a:rPr>
              <a:t> is the most important item for treatment</a:t>
            </a:r>
          </a:p>
          <a:p>
            <a:pPr lvl="1">
              <a:buFont typeface="Arial" pitchFamily="34" charset="0"/>
              <a:buChar char="•"/>
            </a:pPr>
            <a:r>
              <a:rPr lang="en-US" sz="2000" dirty="0" smtClean="0">
                <a:ea typeface="ＭＳ Ｐゴシック" pitchFamily="-84" charset="-128"/>
              </a:rPr>
              <a:t>Brine Disposal Options</a:t>
            </a:r>
          </a:p>
          <a:p>
            <a:pPr lvl="2">
              <a:buFont typeface="Arial" pitchFamily="34" charset="0"/>
              <a:buChar char="•"/>
            </a:pPr>
            <a:r>
              <a:rPr lang="en-US" sz="1800" dirty="0" smtClean="0">
                <a:ea typeface="ＭＳ Ｐゴシック" pitchFamily="-84" charset="-128"/>
              </a:rPr>
              <a:t>Recovery of rare earth minerals such as lithium</a:t>
            </a:r>
          </a:p>
          <a:p>
            <a:endParaRPr lang="en-US" dirty="0" smtClean="0">
              <a:ea typeface="ＭＳ Ｐゴシック" pitchFamily="-84" charset="-128"/>
            </a:endParaRPr>
          </a:p>
        </p:txBody>
      </p:sp>
      <p:pic>
        <p:nvPicPr>
          <p:cNvPr id="28677" name="Picture 2"/>
          <p:cNvPicPr>
            <a:picLocks noGrp="1" noChangeAspect="1" noChangeArrowheads="1"/>
          </p:cNvPicPr>
          <p:nvPr>
            <p:ph idx="1"/>
          </p:nvPr>
        </p:nvPicPr>
        <p:blipFill>
          <a:blip r:embed="rId3" cstate="print"/>
          <a:srcRect/>
          <a:stretch>
            <a:fillRect/>
          </a:stretch>
        </p:blipFill>
        <p:spPr bwMode="auto">
          <a:xfrm>
            <a:off x="6400800" y="1828800"/>
            <a:ext cx="2554288" cy="1560513"/>
          </a:xfrm>
          <a:noFill/>
          <a:ln>
            <a:miter lim="800000"/>
            <a:headEnd/>
            <a:tailEnd/>
          </a:ln>
        </p:spPr>
      </p:pic>
      <p:pic>
        <p:nvPicPr>
          <p:cNvPr id="28678" name="Picture 3"/>
          <p:cNvPicPr>
            <a:picLocks noChangeAspect="1" noChangeArrowheads="1"/>
          </p:cNvPicPr>
          <p:nvPr/>
        </p:nvPicPr>
        <p:blipFill>
          <a:blip r:embed="rId4" cstate="print"/>
          <a:srcRect/>
          <a:stretch>
            <a:fillRect/>
          </a:stretch>
        </p:blipFill>
        <p:spPr bwMode="auto">
          <a:xfrm>
            <a:off x="6172200" y="3733800"/>
            <a:ext cx="1554163" cy="1585913"/>
          </a:xfrm>
          <a:prstGeom prst="rect">
            <a:avLst/>
          </a:prstGeom>
          <a:noFill/>
          <a:ln w="9525">
            <a:noFill/>
            <a:miter lim="800000"/>
            <a:headEnd/>
            <a:tailEnd/>
          </a:ln>
        </p:spPr>
      </p:pic>
      <p:sp>
        <p:nvSpPr>
          <p:cNvPr id="28679"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F1C314A6-2D92-4638-BC0C-0A1889E75665}" type="slidenum">
              <a:rPr lang="en-US" sz="1200" b="1">
                <a:solidFill>
                  <a:srgbClr val="000000"/>
                </a:solidFill>
                <a:latin typeface="Calibri" pitchFamily="34" charset="0"/>
              </a:rPr>
              <a:pPr algn="r"/>
              <a:t>25</a:t>
            </a:fld>
            <a:endParaRPr lang="en-US" sz="1200" b="1">
              <a:solidFill>
                <a:srgbClr val="000000"/>
              </a:solidFill>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228600" y="1676400"/>
            <a:ext cx="8915400" cy="523875"/>
          </a:xfrm>
          <a:prstGeom prst="rect">
            <a:avLst/>
          </a:prstGeom>
          <a:noFill/>
          <a:ln w="9525">
            <a:noFill/>
            <a:miter lim="800000"/>
            <a:headEnd/>
            <a:tailEnd/>
          </a:ln>
        </p:spPr>
        <p:txBody>
          <a:bodyPr>
            <a:spAutoFit/>
          </a:bodyPr>
          <a:lstStyle/>
          <a:p>
            <a:pPr algn="ctr"/>
            <a:r>
              <a:rPr lang="en-US" sz="2800" b="1" dirty="0"/>
              <a:t>Technical Challenges / Opportunities</a:t>
            </a:r>
          </a:p>
        </p:txBody>
      </p:sp>
      <p:sp>
        <p:nvSpPr>
          <p:cNvPr id="29699" name="TextBox 5"/>
          <p:cNvSpPr txBox="1">
            <a:spLocks noChangeArrowheads="1"/>
          </p:cNvSpPr>
          <p:nvPr/>
        </p:nvSpPr>
        <p:spPr bwMode="auto">
          <a:xfrm>
            <a:off x="228600" y="2971800"/>
            <a:ext cx="8915400" cy="3416300"/>
          </a:xfrm>
          <a:prstGeom prst="rect">
            <a:avLst/>
          </a:prstGeom>
          <a:noFill/>
          <a:ln w="9525">
            <a:noFill/>
            <a:miter lim="800000"/>
            <a:headEnd/>
            <a:tailEnd/>
          </a:ln>
        </p:spPr>
        <p:txBody>
          <a:bodyPr>
            <a:spAutoFit/>
          </a:bodyPr>
          <a:lstStyle/>
          <a:p>
            <a:pPr>
              <a:buFont typeface="Arial" pitchFamily="34" charset="0"/>
              <a:buChar char="•"/>
            </a:pPr>
            <a:r>
              <a:rPr lang="en-US" sz="2400" dirty="0"/>
              <a:t>Energy Efficiency</a:t>
            </a:r>
          </a:p>
          <a:p>
            <a:pPr lvl="1">
              <a:buFont typeface="Arial" pitchFamily="34" charset="0"/>
              <a:buChar char="•"/>
            </a:pPr>
            <a:r>
              <a:rPr lang="en-US" sz="2400" dirty="0"/>
              <a:t>Pressure recovery techniques</a:t>
            </a:r>
          </a:p>
          <a:p>
            <a:pPr>
              <a:buFont typeface="Arial" pitchFamily="34" charset="0"/>
              <a:buChar char="•"/>
            </a:pPr>
            <a:r>
              <a:rPr lang="en-US" sz="2400" dirty="0"/>
              <a:t>Osmotic Pressure</a:t>
            </a:r>
          </a:p>
          <a:p>
            <a:pPr lvl="1">
              <a:buFont typeface="Arial" pitchFamily="34" charset="0"/>
              <a:buChar char="•"/>
            </a:pPr>
            <a:r>
              <a:rPr lang="en-US" sz="2400" dirty="0"/>
              <a:t>Future can use Forward Osmosis</a:t>
            </a:r>
          </a:p>
          <a:p>
            <a:pPr>
              <a:buFont typeface="Arial" pitchFamily="34" charset="0"/>
              <a:buChar char="•"/>
            </a:pPr>
            <a:r>
              <a:rPr lang="en-US" sz="2400" dirty="0"/>
              <a:t>Solubility &amp; Scaling</a:t>
            </a:r>
          </a:p>
          <a:p>
            <a:pPr lvl="1">
              <a:buFont typeface="Arial" pitchFamily="34" charset="0"/>
              <a:buChar char="•"/>
            </a:pPr>
            <a:r>
              <a:rPr lang="en-US" sz="2400" dirty="0"/>
              <a:t>Understanding high salinity precipitation is very important</a:t>
            </a:r>
          </a:p>
          <a:p>
            <a:pPr>
              <a:buFont typeface="Arial" pitchFamily="34" charset="0"/>
              <a:buChar char="•"/>
            </a:pPr>
            <a:r>
              <a:rPr lang="en-US" sz="2400" dirty="0"/>
              <a:t>Membrane Process adjustment – highest &amp; best use output</a:t>
            </a:r>
          </a:p>
          <a:p>
            <a:pPr>
              <a:buFont typeface="Arial" pitchFamily="34" charset="0"/>
              <a:buChar char="•"/>
            </a:pPr>
            <a:r>
              <a:rPr lang="en-US" sz="2400" dirty="0"/>
              <a:t>Selective sequestration of salts and elements</a:t>
            </a:r>
          </a:p>
          <a:p>
            <a:pPr lvl="1">
              <a:buFont typeface="Arial" pitchFamily="34" charset="0"/>
              <a:buChar char="•"/>
            </a:pPr>
            <a:r>
              <a:rPr lang="en-US" sz="2400" dirty="0">
                <a:solidFill>
                  <a:srgbClr val="FF0000"/>
                </a:solidFill>
              </a:rPr>
              <a:t>Fundamental shift – salts/metals as a resource !</a:t>
            </a:r>
          </a:p>
        </p:txBody>
      </p:sp>
      <p:sp>
        <p:nvSpPr>
          <p:cNvPr id="29700" name="Text Box 7"/>
          <p:cNvSpPr txBox="1">
            <a:spLocks noChangeArrowheads="1"/>
          </p:cNvSpPr>
          <p:nvPr/>
        </p:nvSpPr>
        <p:spPr bwMode="auto">
          <a:xfrm>
            <a:off x="7086600" y="1143000"/>
            <a:ext cx="2057400" cy="336550"/>
          </a:xfrm>
          <a:prstGeom prst="rect">
            <a:avLst/>
          </a:prstGeom>
          <a:noFill/>
          <a:ln w="9525">
            <a:noFill/>
            <a:miter lim="800000"/>
            <a:headEnd/>
            <a:tailEnd/>
          </a:ln>
        </p:spPr>
        <p:txBody>
          <a:bodyPr>
            <a:spAutoFit/>
          </a:bodyPr>
          <a:lstStyle/>
          <a:p>
            <a:pPr algn="r" eaLnBrk="0" hangingPunct="0">
              <a:spcBef>
                <a:spcPct val="50000"/>
              </a:spcBef>
            </a:pPr>
            <a:r>
              <a:rPr lang="en-US" sz="1600" b="1">
                <a:solidFill>
                  <a:schemeClr val="bg1"/>
                </a:solidFill>
              </a:rPr>
              <a:t>Technology</a:t>
            </a:r>
          </a:p>
        </p:txBody>
      </p:sp>
      <p:sp>
        <p:nvSpPr>
          <p:cNvPr id="29701"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0A4A54BF-B072-42F2-92AC-A7785F086D5B}" type="slidenum">
              <a:rPr lang="en-US" sz="1200" b="1">
                <a:solidFill>
                  <a:srgbClr val="000000"/>
                </a:solidFill>
                <a:latin typeface="Calibri" pitchFamily="34" charset="0"/>
              </a:rPr>
              <a:pPr algn="r"/>
              <a:t>26</a:t>
            </a:fld>
            <a:endParaRPr lang="en-US" sz="1200" b="1">
              <a:solidFill>
                <a:srgbClr val="000000"/>
              </a:solidFill>
              <a:latin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4"/>
          <p:cNvSpPr txBox="1">
            <a:spLocks noChangeArrowheads="1"/>
          </p:cNvSpPr>
          <p:nvPr/>
        </p:nvSpPr>
        <p:spPr bwMode="auto">
          <a:xfrm>
            <a:off x="228600" y="1600200"/>
            <a:ext cx="8915400" cy="954088"/>
          </a:xfrm>
          <a:prstGeom prst="rect">
            <a:avLst/>
          </a:prstGeom>
          <a:noFill/>
          <a:ln w="9525">
            <a:noFill/>
            <a:miter lim="800000"/>
            <a:headEnd/>
            <a:tailEnd/>
          </a:ln>
        </p:spPr>
        <p:txBody>
          <a:bodyPr>
            <a:spAutoFit/>
          </a:bodyPr>
          <a:lstStyle/>
          <a:p>
            <a:pPr algn="ctr"/>
            <a:r>
              <a:rPr lang="en-US" sz="2800" b="1" dirty="0"/>
              <a:t>Biggest Issue is Brine Management</a:t>
            </a:r>
          </a:p>
          <a:p>
            <a:pPr algn="ctr"/>
            <a:r>
              <a:rPr lang="en-US" sz="2800" b="1" dirty="0"/>
              <a:t>Current Brine Disposal Methods</a:t>
            </a:r>
          </a:p>
        </p:txBody>
      </p:sp>
      <p:sp>
        <p:nvSpPr>
          <p:cNvPr id="30723" name="TextBox 5"/>
          <p:cNvSpPr txBox="1">
            <a:spLocks noChangeArrowheads="1"/>
          </p:cNvSpPr>
          <p:nvPr/>
        </p:nvSpPr>
        <p:spPr bwMode="auto">
          <a:xfrm>
            <a:off x="228600" y="2895600"/>
            <a:ext cx="8915400" cy="3416300"/>
          </a:xfrm>
          <a:prstGeom prst="rect">
            <a:avLst/>
          </a:prstGeom>
          <a:noFill/>
          <a:ln w="9525">
            <a:noFill/>
            <a:miter lim="800000"/>
            <a:headEnd/>
            <a:tailEnd/>
          </a:ln>
        </p:spPr>
        <p:txBody>
          <a:bodyPr>
            <a:spAutoFit/>
          </a:bodyPr>
          <a:lstStyle/>
          <a:p>
            <a:pPr>
              <a:buFont typeface="Arial" pitchFamily="34" charset="0"/>
              <a:buChar char="•"/>
            </a:pPr>
            <a:r>
              <a:rPr lang="en-US" sz="2400" dirty="0"/>
              <a:t>Inland – </a:t>
            </a:r>
          </a:p>
          <a:p>
            <a:pPr lvl="1">
              <a:buFont typeface="Arial" pitchFamily="34" charset="0"/>
              <a:buChar char="•"/>
            </a:pPr>
            <a:r>
              <a:rPr lang="en-US" sz="2400" dirty="0"/>
              <a:t>Surface Water Discharge (reuse for energy and agriculture)</a:t>
            </a:r>
          </a:p>
          <a:p>
            <a:pPr lvl="1">
              <a:buFont typeface="Arial" pitchFamily="34" charset="0"/>
              <a:buChar char="•"/>
            </a:pPr>
            <a:r>
              <a:rPr lang="en-US" sz="2400" dirty="0"/>
              <a:t>Evaporation Pond (air pollution issues in the future)</a:t>
            </a:r>
          </a:p>
          <a:p>
            <a:pPr lvl="1">
              <a:buFont typeface="Arial" pitchFamily="34" charset="0"/>
              <a:buChar char="•"/>
            </a:pPr>
            <a:r>
              <a:rPr lang="en-US" sz="2400" dirty="0"/>
              <a:t>Class II Well (Deep Injection Well) </a:t>
            </a:r>
          </a:p>
          <a:p>
            <a:pPr lvl="1">
              <a:buFont typeface="Arial" pitchFamily="34" charset="0"/>
              <a:buChar char="•"/>
            </a:pPr>
            <a:r>
              <a:rPr lang="en-US" sz="2400" dirty="0"/>
              <a:t>Land Application</a:t>
            </a:r>
          </a:p>
          <a:p>
            <a:pPr lvl="1">
              <a:buFont typeface="Arial" pitchFamily="34" charset="0"/>
              <a:buChar char="•"/>
            </a:pPr>
            <a:r>
              <a:rPr lang="en-US" sz="2400" dirty="0"/>
              <a:t>Solid/Hazardous Waste Landfill</a:t>
            </a:r>
          </a:p>
          <a:p>
            <a:pPr>
              <a:buFont typeface="Arial" pitchFamily="34" charset="0"/>
              <a:buChar char="•"/>
            </a:pPr>
            <a:r>
              <a:rPr lang="en-US" sz="2400" dirty="0"/>
              <a:t>Offshore – </a:t>
            </a:r>
          </a:p>
          <a:p>
            <a:pPr lvl="1">
              <a:buFont typeface="Arial" pitchFamily="34" charset="0"/>
              <a:buChar char="•"/>
            </a:pPr>
            <a:r>
              <a:rPr lang="en-US" sz="2400" dirty="0"/>
              <a:t>Discharge to ocean (very limited in ability to discharge water to the ocean)</a:t>
            </a:r>
          </a:p>
        </p:txBody>
      </p:sp>
      <p:sp>
        <p:nvSpPr>
          <p:cNvPr id="30724" name="Text Box 7"/>
          <p:cNvSpPr txBox="1">
            <a:spLocks noChangeArrowheads="1"/>
          </p:cNvSpPr>
          <p:nvPr/>
        </p:nvSpPr>
        <p:spPr bwMode="auto">
          <a:xfrm>
            <a:off x="7086600" y="1143000"/>
            <a:ext cx="2057400" cy="336550"/>
          </a:xfrm>
          <a:prstGeom prst="rect">
            <a:avLst/>
          </a:prstGeom>
          <a:noFill/>
          <a:ln w="9525">
            <a:noFill/>
            <a:miter lim="800000"/>
            <a:headEnd/>
            <a:tailEnd/>
          </a:ln>
        </p:spPr>
        <p:txBody>
          <a:bodyPr>
            <a:spAutoFit/>
          </a:bodyPr>
          <a:lstStyle/>
          <a:p>
            <a:pPr algn="r" eaLnBrk="0" hangingPunct="0">
              <a:spcBef>
                <a:spcPct val="50000"/>
              </a:spcBef>
            </a:pPr>
            <a:r>
              <a:rPr lang="en-US" sz="1600" b="1">
                <a:solidFill>
                  <a:schemeClr val="bg1"/>
                </a:solidFill>
              </a:rPr>
              <a:t>Technology</a:t>
            </a:r>
          </a:p>
        </p:txBody>
      </p:sp>
      <p:sp>
        <p:nvSpPr>
          <p:cNvPr id="30725"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B31EC360-F7CA-43C4-A496-3B5C82BAD026}" type="slidenum">
              <a:rPr lang="en-US" sz="1200" b="1">
                <a:solidFill>
                  <a:srgbClr val="000000"/>
                </a:solidFill>
                <a:latin typeface="Calibri" pitchFamily="34" charset="0"/>
              </a:rPr>
              <a:pPr algn="r"/>
              <a:t>27</a:t>
            </a:fld>
            <a:endParaRPr lang="en-US" sz="1200" b="1">
              <a:solidFill>
                <a:srgbClr val="000000"/>
              </a:solidFill>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4"/>
          <p:cNvSpPr txBox="1">
            <a:spLocks noChangeArrowheads="1"/>
          </p:cNvSpPr>
          <p:nvPr/>
        </p:nvSpPr>
        <p:spPr bwMode="auto">
          <a:xfrm>
            <a:off x="0" y="1981200"/>
            <a:ext cx="8915400" cy="523875"/>
          </a:xfrm>
          <a:prstGeom prst="rect">
            <a:avLst/>
          </a:prstGeom>
          <a:noFill/>
          <a:ln w="9525">
            <a:noFill/>
            <a:miter lim="800000"/>
            <a:headEnd/>
            <a:tailEnd/>
          </a:ln>
        </p:spPr>
        <p:txBody>
          <a:bodyPr>
            <a:spAutoFit/>
          </a:bodyPr>
          <a:lstStyle/>
          <a:p>
            <a:pPr algn="ctr"/>
            <a:r>
              <a:rPr lang="en-US" sz="2800" b="1" dirty="0"/>
              <a:t>Beneficial Use of Brine / Recovered Materials</a:t>
            </a:r>
          </a:p>
        </p:txBody>
      </p:sp>
      <p:sp>
        <p:nvSpPr>
          <p:cNvPr id="31747" name="TextBox 5"/>
          <p:cNvSpPr txBox="1">
            <a:spLocks noChangeArrowheads="1"/>
          </p:cNvSpPr>
          <p:nvPr/>
        </p:nvSpPr>
        <p:spPr bwMode="auto">
          <a:xfrm>
            <a:off x="228600" y="2971800"/>
            <a:ext cx="8915400" cy="3416300"/>
          </a:xfrm>
          <a:prstGeom prst="rect">
            <a:avLst/>
          </a:prstGeom>
          <a:noFill/>
          <a:ln w="9525">
            <a:noFill/>
            <a:miter lim="800000"/>
            <a:headEnd/>
            <a:tailEnd/>
          </a:ln>
        </p:spPr>
        <p:txBody>
          <a:bodyPr>
            <a:spAutoFit/>
          </a:bodyPr>
          <a:lstStyle/>
          <a:p>
            <a:pPr>
              <a:buFont typeface="Arial" pitchFamily="34" charset="0"/>
              <a:buChar char="•"/>
            </a:pPr>
            <a:r>
              <a:rPr lang="en-US" sz="2400" dirty="0"/>
              <a:t>Salt Commodities</a:t>
            </a:r>
          </a:p>
          <a:p>
            <a:pPr lvl="1">
              <a:buFont typeface="Arial" pitchFamily="34" charset="0"/>
              <a:buChar char="•"/>
            </a:pPr>
            <a:r>
              <a:rPr lang="en-US" sz="2400" dirty="0" err="1"/>
              <a:t>NaCl</a:t>
            </a:r>
            <a:r>
              <a:rPr lang="en-US" sz="2400" dirty="0"/>
              <a:t>,  Na</a:t>
            </a:r>
            <a:r>
              <a:rPr lang="en-US" sz="2400" baseline="-25000" dirty="0"/>
              <a:t>2</a:t>
            </a:r>
            <a:r>
              <a:rPr lang="en-US" sz="2400" dirty="0"/>
              <a:t>SO</a:t>
            </a:r>
            <a:r>
              <a:rPr lang="en-US" sz="2400" baseline="-25000" dirty="0"/>
              <a:t>4</a:t>
            </a:r>
            <a:r>
              <a:rPr lang="en-US" sz="2400" dirty="0"/>
              <a:t>, Na</a:t>
            </a:r>
            <a:r>
              <a:rPr lang="en-US" sz="2400" baseline="-25000" dirty="0"/>
              <a:t>2</a:t>
            </a:r>
            <a:r>
              <a:rPr lang="en-US" sz="2400" dirty="0"/>
              <a:t>NO</a:t>
            </a:r>
            <a:r>
              <a:rPr lang="en-US" sz="2400" baseline="-25000" dirty="0"/>
              <a:t>3</a:t>
            </a:r>
            <a:r>
              <a:rPr lang="en-US" sz="2400" dirty="0"/>
              <a:t>, K</a:t>
            </a:r>
            <a:r>
              <a:rPr lang="en-US" sz="2400" baseline="-25000" dirty="0"/>
              <a:t>2</a:t>
            </a:r>
            <a:r>
              <a:rPr lang="en-US" sz="2400" dirty="0"/>
              <a:t>SO</a:t>
            </a:r>
            <a:r>
              <a:rPr lang="en-US" sz="2400" baseline="-25000" dirty="0"/>
              <a:t>4</a:t>
            </a:r>
            <a:r>
              <a:rPr lang="en-US" sz="2400" dirty="0"/>
              <a:t>, MgSO</a:t>
            </a:r>
            <a:r>
              <a:rPr lang="en-US" sz="2400" baseline="-25000" dirty="0"/>
              <a:t>4</a:t>
            </a:r>
            <a:r>
              <a:rPr lang="en-US" sz="2400" dirty="0"/>
              <a:t>, KNO</a:t>
            </a:r>
            <a:r>
              <a:rPr lang="en-US" sz="2400" baseline="-25000" dirty="0"/>
              <a:t>3</a:t>
            </a:r>
            <a:r>
              <a:rPr lang="en-US" sz="2400" dirty="0"/>
              <a:t>….. </a:t>
            </a:r>
          </a:p>
          <a:p>
            <a:pPr>
              <a:buFont typeface="Arial" pitchFamily="34" charset="0"/>
              <a:buChar char="•"/>
            </a:pPr>
            <a:r>
              <a:rPr lang="en-US" sz="2400" dirty="0"/>
              <a:t>Industrial Chemicals</a:t>
            </a:r>
          </a:p>
          <a:p>
            <a:pPr lvl="1">
              <a:buFont typeface="Arial" pitchFamily="34" charset="0"/>
              <a:buChar char="•"/>
            </a:pPr>
            <a:r>
              <a:rPr lang="en-US" sz="2400" dirty="0"/>
              <a:t>Cl</a:t>
            </a:r>
            <a:r>
              <a:rPr lang="en-US" sz="2400" baseline="-25000" dirty="0"/>
              <a:t>2</a:t>
            </a:r>
            <a:r>
              <a:rPr lang="en-US" sz="2400" dirty="0"/>
              <a:t>, </a:t>
            </a:r>
            <a:r>
              <a:rPr lang="en-US" sz="2400" dirty="0" err="1"/>
              <a:t>NaOH</a:t>
            </a:r>
            <a:r>
              <a:rPr lang="en-US" sz="2400" dirty="0"/>
              <a:t>……</a:t>
            </a:r>
          </a:p>
          <a:p>
            <a:pPr>
              <a:buFont typeface="Arial" pitchFamily="34" charset="0"/>
              <a:buChar char="•"/>
            </a:pPr>
            <a:r>
              <a:rPr lang="en-US" sz="2400" dirty="0"/>
              <a:t>Aquiculture</a:t>
            </a:r>
          </a:p>
          <a:p>
            <a:pPr lvl="1">
              <a:buFont typeface="Arial" pitchFamily="34" charset="0"/>
              <a:buChar char="•"/>
            </a:pPr>
            <a:r>
              <a:rPr lang="en-US" sz="2400" dirty="0"/>
              <a:t>California – recovery of gypsum for clay soils</a:t>
            </a:r>
          </a:p>
          <a:p>
            <a:pPr>
              <a:buFont typeface="Arial" pitchFamily="34" charset="0"/>
              <a:buChar char="•"/>
            </a:pPr>
            <a:r>
              <a:rPr lang="en-US" sz="2400" dirty="0"/>
              <a:t>Solar Power </a:t>
            </a:r>
          </a:p>
          <a:p>
            <a:pPr>
              <a:buFont typeface="Arial" pitchFamily="34" charset="0"/>
              <a:buChar char="•"/>
            </a:pPr>
            <a:r>
              <a:rPr lang="en-US" sz="2400" dirty="0"/>
              <a:t>Commodity Metals</a:t>
            </a:r>
          </a:p>
          <a:p>
            <a:pPr>
              <a:buFont typeface="Arial" pitchFamily="34" charset="0"/>
              <a:buChar char="•"/>
            </a:pPr>
            <a:endParaRPr lang="en-US" sz="2400" dirty="0"/>
          </a:p>
        </p:txBody>
      </p:sp>
      <p:sp>
        <p:nvSpPr>
          <p:cNvPr id="31748" name="Text Box 7"/>
          <p:cNvSpPr txBox="1">
            <a:spLocks noChangeArrowheads="1"/>
          </p:cNvSpPr>
          <p:nvPr/>
        </p:nvSpPr>
        <p:spPr bwMode="auto">
          <a:xfrm>
            <a:off x="7086600" y="1143000"/>
            <a:ext cx="2057400" cy="336550"/>
          </a:xfrm>
          <a:prstGeom prst="rect">
            <a:avLst/>
          </a:prstGeom>
          <a:noFill/>
          <a:ln w="9525">
            <a:noFill/>
            <a:miter lim="800000"/>
            <a:headEnd/>
            <a:tailEnd/>
          </a:ln>
        </p:spPr>
        <p:txBody>
          <a:bodyPr>
            <a:spAutoFit/>
          </a:bodyPr>
          <a:lstStyle/>
          <a:p>
            <a:pPr algn="r" eaLnBrk="0" hangingPunct="0">
              <a:spcBef>
                <a:spcPct val="50000"/>
              </a:spcBef>
            </a:pPr>
            <a:r>
              <a:rPr lang="en-US" sz="1600" b="1">
                <a:solidFill>
                  <a:schemeClr val="bg1"/>
                </a:solidFill>
              </a:rPr>
              <a:t>Technology</a:t>
            </a:r>
          </a:p>
        </p:txBody>
      </p:sp>
      <p:sp>
        <p:nvSpPr>
          <p:cNvPr id="31749"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D05F3236-71CF-421D-B3B2-120B64CE6D7D}" type="slidenum">
              <a:rPr lang="en-US" sz="1200" b="1">
                <a:solidFill>
                  <a:srgbClr val="000000"/>
                </a:solidFill>
                <a:latin typeface="Calibri" pitchFamily="34" charset="0"/>
              </a:rPr>
              <a:pPr algn="r"/>
              <a:t>28</a:t>
            </a:fld>
            <a:endParaRPr lang="en-US" sz="1200" b="1">
              <a:solidFill>
                <a:srgbClr val="000000"/>
              </a:solidFill>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bwMode="auto">
          <a:xfrm>
            <a:off x="685800" y="1524000"/>
            <a:ext cx="7772400" cy="457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ea typeface="ＭＳ Ｐゴシック" pitchFamily="-84" charset="-128"/>
              </a:rPr>
              <a:t>Economics </a:t>
            </a:r>
          </a:p>
        </p:txBody>
      </p:sp>
      <p:sp>
        <p:nvSpPr>
          <p:cNvPr id="32771" name="Content Placeholder 5"/>
          <p:cNvSpPr>
            <a:spLocks noGrp="1"/>
          </p:cNvSpPr>
          <p:nvPr>
            <p:ph idx="1"/>
          </p:nvPr>
        </p:nvSpPr>
        <p:spPr bwMode="auto">
          <a:xfrm>
            <a:off x="762000" y="2286000"/>
            <a:ext cx="7772400" cy="28956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ea typeface="ＭＳ Ｐゴシック" pitchFamily="-84" charset="-128"/>
              </a:rPr>
              <a:t>Economics is the key issue</a:t>
            </a:r>
          </a:p>
          <a:p>
            <a:pPr lvl="1"/>
            <a:r>
              <a:rPr lang="en-US" sz="2800" dirty="0" smtClean="0">
                <a:ea typeface="ＭＳ Ｐゴシック" pitchFamily="-84" charset="-128"/>
              </a:rPr>
              <a:t>Transportation costs will trump treatment costs in most cases</a:t>
            </a:r>
          </a:p>
          <a:p>
            <a:pPr lvl="1"/>
            <a:r>
              <a:rPr lang="en-US" sz="2800" dirty="0" smtClean="0">
                <a:ea typeface="ＭＳ Ｐゴシック" pitchFamily="-84" charset="-128"/>
              </a:rPr>
              <a:t>This results in facilities needing to be near the energy development site to reduce costs</a:t>
            </a:r>
          </a:p>
          <a:p>
            <a:pPr lvl="1"/>
            <a:r>
              <a:rPr lang="en-US" sz="2800" dirty="0" smtClean="0">
                <a:ea typeface="ＭＳ Ｐゴシック" pitchFamily="-84" charset="-128"/>
              </a:rPr>
              <a:t>Brackish water is typically found in areas of energy development</a:t>
            </a:r>
          </a:p>
          <a:p>
            <a:pPr lvl="1"/>
            <a:r>
              <a:rPr lang="en-US" sz="2800" dirty="0" smtClean="0">
                <a:ea typeface="ＭＳ Ｐゴシック" pitchFamily="-84" charset="-128"/>
              </a:rPr>
              <a:t>Utilization of abandoned well system</a:t>
            </a:r>
          </a:p>
          <a:p>
            <a:pPr lvl="1"/>
            <a:endParaRPr lang="en-US" sz="2800" dirty="0" smtClean="0">
              <a:ea typeface="ＭＳ Ｐゴシック" pitchFamily="-84" charset="-128"/>
            </a:endParaRPr>
          </a:p>
        </p:txBody>
      </p:sp>
      <p:sp>
        <p:nvSpPr>
          <p:cNvPr id="32772"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05BC48CE-AF03-4FC7-8B2F-03C8995A7B36}" type="slidenum">
              <a:rPr lang="en-US" sz="1200" b="1">
                <a:solidFill>
                  <a:srgbClr val="000000"/>
                </a:solidFill>
                <a:latin typeface="Calibri" pitchFamily="34" charset="0"/>
              </a:rPr>
              <a:pPr algn="r"/>
              <a:t>29</a:t>
            </a:fld>
            <a:endParaRPr lang="en-US" sz="1200" b="1">
              <a:solidFill>
                <a:srgbClr val="000000"/>
              </a:solidFill>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bwMode="auto">
          <a:xfrm>
            <a:off x="228600" y="1524000"/>
            <a:ext cx="5410200" cy="762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Verdana" pitchFamily="34" charset="0"/>
                <a:ea typeface="ＭＳ Ｐゴシック" pitchFamily="-84" charset="-128"/>
              </a:rPr>
              <a:t>Discussion Outline</a:t>
            </a:r>
          </a:p>
        </p:txBody>
      </p:sp>
      <p:sp>
        <p:nvSpPr>
          <p:cNvPr id="14339" name="Rectangle 3"/>
          <p:cNvSpPr>
            <a:spLocks noGrp="1" noChangeArrowheads="1"/>
          </p:cNvSpPr>
          <p:nvPr>
            <p:ph type="subTitle" idx="1"/>
          </p:nvPr>
        </p:nvSpPr>
        <p:spPr bwMode="auto">
          <a:xfrm>
            <a:off x="381000" y="2362200"/>
            <a:ext cx="4648200" cy="3200400"/>
          </a:xfrm>
          <a:noFill/>
          <a:ln>
            <a:miter lim="800000"/>
            <a:headEnd/>
            <a:tailEnd/>
          </a:ln>
        </p:spPr>
        <p:txBody>
          <a:bodyPr vert="horz" wrap="square" lIns="91440" tIns="45720" rIns="91440" bIns="45720" numCol="1" anchor="t" anchorCtr="0" compatLnSpc="1">
            <a:prstTxWarp prst="textNoShape">
              <a:avLst/>
            </a:prstTxWarp>
          </a:bodyPr>
          <a:lstStyle/>
          <a:p>
            <a:pPr marL="609600" indent="-609600" algn="l">
              <a:buFontTx/>
              <a:buChar char="•"/>
            </a:pPr>
            <a:r>
              <a:rPr lang="en-US" sz="2200" dirty="0" smtClean="0">
                <a:ea typeface="ＭＳ Ｐゴシック" pitchFamily="-84" charset="-128"/>
              </a:rPr>
              <a:t>Introduction</a:t>
            </a:r>
          </a:p>
          <a:p>
            <a:pPr marL="609600" indent="-609600" algn="l">
              <a:buFontTx/>
              <a:buChar char="•"/>
            </a:pPr>
            <a:r>
              <a:rPr lang="en-US" sz="2200" dirty="0" smtClean="0">
                <a:ea typeface="ＭＳ Ｐゴシック" pitchFamily="-84" charset="-128"/>
              </a:rPr>
              <a:t>Discussion regarding earthquake activity and injection wells</a:t>
            </a:r>
          </a:p>
          <a:p>
            <a:pPr marL="609600" indent="-609600" algn="l">
              <a:buFontTx/>
              <a:buChar char="•"/>
            </a:pPr>
            <a:r>
              <a:rPr lang="en-US" sz="2200" dirty="0" smtClean="0">
                <a:ea typeface="ＭＳ Ｐゴシック" pitchFamily="-84" charset="-128"/>
              </a:rPr>
              <a:t>Volumes </a:t>
            </a:r>
            <a:r>
              <a:rPr lang="en-US" sz="2200" dirty="0" smtClean="0">
                <a:ea typeface="ＭＳ Ｐゴシック" pitchFamily="-84" charset="-128"/>
              </a:rPr>
              <a:t>and Quality of water required for energy development</a:t>
            </a:r>
          </a:p>
          <a:p>
            <a:pPr marL="609600" indent="-609600" algn="l">
              <a:buFontTx/>
              <a:buChar char="•"/>
            </a:pPr>
            <a:r>
              <a:rPr lang="en-US" sz="2200" dirty="0" smtClean="0">
                <a:ea typeface="ＭＳ Ｐゴシック" pitchFamily="-84" charset="-128"/>
              </a:rPr>
              <a:t>Brackish Water Potential</a:t>
            </a:r>
          </a:p>
          <a:p>
            <a:pPr marL="609600" indent="-609600" algn="l">
              <a:buFontTx/>
              <a:buChar char="•"/>
            </a:pPr>
            <a:r>
              <a:rPr lang="en-US" sz="2200" dirty="0" smtClean="0">
                <a:ea typeface="ＭＳ Ｐゴシック" pitchFamily="-84" charset="-128"/>
              </a:rPr>
              <a:t>Treatment Technology</a:t>
            </a:r>
          </a:p>
          <a:p>
            <a:pPr marL="609600" indent="-609600" algn="l">
              <a:buFontTx/>
              <a:buChar char="•"/>
            </a:pPr>
            <a:r>
              <a:rPr lang="en-US" sz="2200" dirty="0" smtClean="0">
                <a:ea typeface="ＭＳ Ｐゴシック" pitchFamily="-84" charset="-128"/>
              </a:rPr>
              <a:t>Economics</a:t>
            </a:r>
          </a:p>
          <a:p>
            <a:pPr marL="609600" indent="-609600" algn="l">
              <a:buFontTx/>
              <a:buChar char="•"/>
            </a:pPr>
            <a:r>
              <a:rPr lang="en-US" sz="2200" dirty="0" smtClean="0">
                <a:ea typeface="ＭＳ Ｐゴシック" pitchFamily="-84" charset="-128"/>
              </a:rPr>
              <a:t>Summary</a:t>
            </a:r>
          </a:p>
          <a:p>
            <a:pPr marL="609600" indent="-609600" algn="l"/>
            <a:endParaRPr lang="en-US" dirty="0" smtClean="0">
              <a:ea typeface="ＭＳ Ｐゴシック" pitchFamily="-84" charset="-128"/>
            </a:endParaRPr>
          </a:p>
        </p:txBody>
      </p:sp>
      <p:pic>
        <p:nvPicPr>
          <p:cNvPr id="14340" name="Picture 2" descr="http://www.csmonitor.com/var/ezflow_site/storage/images/media/content/csm-photo-galleries-images/in-pictures-images/2012/03/mexico-drought/02/11894741-1-eng-US/02_full_900x600.jpg"/>
          <p:cNvPicPr>
            <a:picLocks noChangeAspect="1" noChangeArrowheads="1"/>
          </p:cNvPicPr>
          <p:nvPr/>
        </p:nvPicPr>
        <p:blipFill>
          <a:blip r:embed="rId3" cstate="print"/>
          <a:srcRect l="16888" t="17332" r="17332" b="17332"/>
          <a:stretch>
            <a:fillRect/>
          </a:stretch>
        </p:blipFill>
        <p:spPr bwMode="auto">
          <a:xfrm>
            <a:off x="5192713" y="2514600"/>
            <a:ext cx="3798887" cy="2616200"/>
          </a:xfrm>
          <a:prstGeom prst="rect">
            <a:avLst/>
          </a:prstGeom>
          <a:noFill/>
          <a:ln w="9525">
            <a:noFill/>
            <a:miter lim="800000"/>
            <a:headEnd/>
            <a:tailEnd/>
          </a:ln>
        </p:spPr>
      </p:pic>
      <p:sp>
        <p:nvSpPr>
          <p:cNvPr id="14341"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3C73FFAE-18E3-40E9-B3E4-B3645B124689}" type="slidenum">
              <a:rPr lang="en-US" sz="1200" b="1">
                <a:solidFill>
                  <a:srgbClr val="000000"/>
                </a:solidFill>
                <a:latin typeface="Calibri" pitchFamily="34" charset="0"/>
              </a:rPr>
              <a:pPr algn="r"/>
              <a:t>3</a:t>
            </a:fld>
            <a:endParaRPr lang="en-US" sz="1200" b="1">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Case Study – Weld County Colorado</a:t>
            </a:r>
            <a:endParaRPr lang="en-US" sz="2800" dirty="0"/>
          </a:p>
        </p:txBody>
      </p:sp>
      <p:sp>
        <p:nvSpPr>
          <p:cNvPr id="4" name="Content Placeholder 3"/>
          <p:cNvSpPr>
            <a:spLocks noGrp="1"/>
          </p:cNvSpPr>
          <p:nvPr>
            <p:ph sz="half" idx="1"/>
          </p:nvPr>
        </p:nvSpPr>
        <p:spPr/>
        <p:txBody>
          <a:bodyPr/>
          <a:lstStyle/>
          <a:p>
            <a:r>
              <a:rPr lang="en-US" sz="2000" dirty="0" smtClean="0"/>
              <a:t>Issue with earthquakes and looking to lower the amount of water injected</a:t>
            </a:r>
          </a:p>
          <a:p>
            <a:r>
              <a:rPr lang="en-US" sz="2000" dirty="0" smtClean="0"/>
              <a:t>Goal of energy companies for water reuse</a:t>
            </a:r>
          </a:p>
          <a:p>
            <a:r>
              <a:rPr lang="en-US" sz="2000" dirty="0" smtClean="0"/>
              <a:t>Sulfate in the injection formation</a:t>
            </a:r>
          </a:p>
          <a:p>
            <a:r>
              <a:rPr lang="en-US" sz="2000" dirty="0" smtClean="0"/>
              <a:t>Barium in the produced water/flowback water</a:t>
            </a:r>
          </a:p>
          <a:p>
            <a:r>
              <a:rPr lang="en-US" sz="2000" dirty="0" smtClean="0"/>
              <a:t>SRB a very large issue</a:t>
            </a:r>
            <a:endParaRPr lang="en-US" sz="2000" dirty="0"/>
          </a:p>
        </p:txBody>
      </p:sp>
      <p:pic>
        <p:nvPicPr>
          <p:cNvPr id="704514" name="Picture 2"/>
          <p:cNvPicPr>
            <a:picLocks noGrp="1" noChangeAspect="1" noChangeArrowheads="1"/>
          </p:cNvPicPr>
          <p:nvPr>
            <p:ph sz="half" idx="2"/>
          </p:nvPr>
        </p:nvPicPr>
        <p:blipFill>
          <a:blip r:embed="rId3" cstate="print"/>
          <a:srcRect/>
          <a:stretch>
            <a:fillRect/>
          </a:stretch>
        </p:blipFill>
        <p:spPr bwMode="auto">
          <a:xfrm>
            <a:off x="5021562" y="2819400"/>
            <a:ext cx="3665237" cy="3352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772400" cy="609600"/>
          </a:xfrm>
        </p:spPr>
        <p:txBody>
          <a:bodyPr/>
          <a:lstStyle/>
          <a:p>
            <a:r>
              <a:rPr lang="en-US" sz="2800" dirty="0" smtClean="0"/>
              <a:t>Proposed Solution</a:t>
            </a:r>
            <a:endParaRPr lang="en-US" sz="2800" dirty="0"/>
          </a:p>
        </p:txBody>
      </p:sp>
      <p:sp>
        <p:nvSpPr>
          <p:cNvPr id="3" name="Content Placeholder 2"/>
          <p:cNvSpPr>
            <a:spLocks noGrp="1"/>
          </p:cNvSpPr>
          <p:nvPr>
            <p:ph sz="half" idx="1"/>
          </p:nvPr>
        </p:nvSpPr>
        <p:spPr/>
        <p:txBody>
          <a:bodyPr/>
          <a:lstStyle/>
          <a:p>
            <a:r>
              <a:rPr lang="en-US" sz="2000" dirty="0" smtClean="0"/>
              <a:t>Provide for treatment to remove the barium for injection in the future</a:t>
            </a:r>
          </a:p>
          <a:p>
            <a:r>
              <a:rPr lang="en-US" sz="2000" dirty="0" smtClean="0"/>
              <a:t>Provide a brine for reuse in hydraulic fracturing fluid make up water</a:t>
            </a:r>
          </a:p>
          <a:p>
            <a:pPr lvl="1"/>
            <a:r>
              <a:rPr lang="en-US" sz="1600" dirty="0" smtClean="0"/>
              <a:t>Sodium/Chloride not a large concern – Net Zero for formation goal</a:t>
            </a:r>
          </a:p>
          <a:p>
            <a:pPr lvl="1"/>
            <a:r>
              <a:rPr lang="en-US" sz="1600" dirty="0" smtClean="0"/>
              <a:t>Removal of scale forming compounds</a:t>
            </a:r>
            <a:endParaRPr lang="en-US" sz="1600" dirty="0"/>
          </a:p>
        </p:txBody>
      </p:sp>
      <p:sp>
        <p:nvSpPr>
          <p:cNvPr id="4" name="Content Placeholder 3"/>
          <p:cNvSpPr>
            <a:spLocks noGrp="1"/>
          </p:cNvSpPr>
          <p:nvPr>
            <p:ph sz="half" idx="2"/>
          </p:nvPr>
        </p:nvSpPr>
        <p:spPr>
          <a:xfrm>
            <a:off x="4572000" y="2286000"/>
            <a:ext cx="3810000" cy="2895600"/>
          </a:xfrm>
        </p:spPr>
        <p:txBody>
          <a:bodyPr/>
          <a:lstStyle/>
          <a:p>
            <a:r>
              <a:rPr lang="en-US" sz="2000" dirty="0" smtClean="0"/>
              <a:t>Treatment proposed:</a:t>
            </a:r>
          </a:p>
          <a:p>
            <a:pPr lvl="1"/>
            <a:r>
              <a:rPr lang="en-US" sz="1600" dirty="0" smtClean="0"/>
              <a:t>Walnut shell filter for any residual oils</a:t>
            </a:r>
          </a:p>
          <a:p>
            <a:pPr lvl="1"/>
            <a:r>
              <a:rPr lang="en-US" sz="1600" dirty="0" smtClean="0"/>
              <a:t>Sodium Sulfate addition for reaction with Barium and Calcium</a:t>
            </a:r>
          </a:p>
          <a:p>
            <a:pPr lvl="1"/>
            <a:r>
              <a:rPr lang="en-US" sz="1600" dirty="0" smtClean="0"/>
              <a:t>Removal of precipitated solids</a:t>
            </a:r>
          </a:p>
          <a:p>
            <a:pPr lvl="2"/>
            <a:r>
              <a:rPr lang="en-US" sz="1200" dirty="0" smtClean="0"/>
              <a:t>Lamella plate clarifier to reduce solids</a:t>
            </a:r>
          </a:p>
          <a:p>
            <a:pPr lvl="2"/>
            <a:r>
              <a:rPr lang="en-US" sz="1200" dirty="0" smtClean="0"/>
              <a:t>Ceramic microfilter for polishing and removal of SRB</a:t>
            </a:r>
          </a:p>
          <a:p>
            <a:r>
              <a:rPr lang="en-US" sz="2000" dirty="0" smtClean="0"/>
              <a:t>Cost of treatment is near $0.20/bbl for O&amp;M</a:t>
            </a:r>
          </a:p>
          <a:p>
            <a:r>
              <a:rPr lang="en-US" sz="2000" dirty="0" smtClean="0"/>
              <a:t>Payback estimated at 18 months</a:t>
            </a: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162800" y="3581400"/>
            <a:ext cx="1981200" cy="1143000"/>
          </a:xfrm>
        </p:spPr>
        <p:txBody>
          <a:bodyPr>
            <a:noAutofit/>
          </a:bodyPr>
          <a:lstStyle/>
          <a:p>
            <a:pPr fontAlgn="auto">
              <a:spcAft>
                <a:spcPts val="0"/>
              </a:spcAft>
              <a:defRPr/>
            </a:pPr>
            <a:r>
              <a:rPr lang="en-US" sz="2400" dirty="0"/>
              <a:t>Asymmetric </a:t>
            </a:r>
            <a:r>
              <a:rPr lang="en-US" sz="2400" dirty="0" smtClean="0"/>
              <a:t>Membrane </a:t>
            </a:r>
            <a:r>
              <a:rPr lang="en-US" sz="2400" dirty="0" err="1" smtClean="0"/>
              <a:t>Crossflow</a:t>
            </a:r>
            <a:r>
              <a:rPr lang="en-US" sz="2400" dirty="0" smtClean="0"/>
              <a:t> </a:t>
            </a:r>
            <a:r>
              <a:rPr lang="en-US" sz="2400" dirty="0"/>
              <a:t>Mode </a:t>
            </a:r>
          </a:p>
        </p:txBody>
      </p:sp>
      <p:sp>
        <p:nvSpPr>
          <p:cNvPr id="28675" name="Rectangle 3"/>
          <p:cNvSpPr>
            <a:spLocks noGrp="1" noChangeArrowheads="1"/>
          </p:cNvSpPr>
          <p:nvPr>
            <p:ph type="body" sz="half" idx="1"/>
          </p:nvPr>
        </p:nvSpPr>
        <p:spPr>
          <a:xfrm>
            <a:off x="838200" y="2438400"/>
            <a:ext cx="1828800" cy="3962400"/>
          </a:xfrm>
        </p:spPr>
        <p:txBody>
          <a:bodyPr/>
          <a:lstStyle/>
          <a:p>
            <a:r>
              <a:rPr lang="en-US" sz="2000" dirty="0" smtClean="0"/>
              <a:t>0.2 um</a:t>
            </a:r>
          </a:p>
          <a:p>
            <a:endParaRPr lang="en-US" sz="2000" dirty="0" smtClean="0"/>
          </a:p>
          <a:p>
            <a:r>
              <a:rPr lang="en-US" sz="2000" dirty="0" smtClean="0"/>
              <a:t>0.8 um</a:t>
            </a:r>
          </a:p>
          <a:p>
            <a:endParaRPr lang="en-US" sz="2000" dirty="0" smtClean="0"/>
          </a:p>
          <a:p>
            <a:r>
              <a:rPr lang="en-US" sz="2000" dirty="0" smtClean="0"/>
              <a:t>5 - 7 um </a:t>
            </a:r>
          </a:p>
        </p:txBody>
      </p:sp>
      <p:sp>
        <p:nvSpPr>
          <p:cNvPr id="28676" name="Line 172"/>
          <p:cNvSpPr>
            <a:spLocks noChangeShapeType="1"/>
          </p:cNvSpPr>
          <p:nvPr/>
        </p:nvSpPr>
        <p:spPr bwMode="auto">
          <a:xfrm flipV="1">
            <a:off x="2209800" y="2514598"/>
            <a:ext cx="1066800" cy="152401"/>
          </a:xfrm>
          <a:prstGeom prst="line">
            <a:avLst/>
          </a:prstGeom>
          <a:noFill/>
          <a:ln w="15875">
            <a:solidFill>
              <a:srgbClr val="000000"/>
            </a:solidFill>
            <a:round/>
            <a:headEnd/>
            <a:tailEnd type="triangle" w="med" len="med"/>
          </a:ln>
        </p:spPr>
        <p:txBody>
          <a:bodyPr/>
          <a:lstStyle/>
          <a:p>
            <a:endParaRPr lang="en-US"/>
          </a:p>
        </p:txBody>
      </p:sp>
      <p:sp>
        <p:nvSpPr>
          <p:cNvPr id="28677" name="Line 173"/>
          <p:cNvSpPr>
            <a:spLocks noChangeShapeType="1"/>
          </p:cNvSpPr>
          <p:nvPr/>
        </p:nvSpPr>
        <p:spPr bwMode="auto">
          <a:xfrm flipV="1">
            <a:off x="2057400" y="2743200"/>
            <a:ext cx="1143000" cy="304800"/>
          </a:xfrm>
          <a:prstGeom prst="line">
            <a:avLst/>
          </a:prstGeom>
          <a:noFill/>
          <a:ln w="15875">
            <a:solidFill>
              <a:srgbClr val="000000"/>
            </a:solidFill>
            <a:round/>
            <a:headEnd/>
            <a:tailEnd type="triangle" w="med" len="med"/>
          </a:ln>
        </p:spPr>
        <p:txBody>
          <a:bodyPr/>
          <a:lstStyle/>
          <a:p>
            <a:endParaRPr lang="en-US"/>
          </a:p>
        </p:txBody>
      </p:sp>
      <p:sp>
        <p:nvSpPr>
          <p:cNvPr id="28678" name="Line 174"/>
          <p:cNvSpPr>
            <a:spLocks noChangeShapeType="1"/>
          </p:cNvSpPr>
          <p:nvPr/>
        </p:nvSpPr>
        <p:spPr bwMode="auto">
          <a:xfrm flipV="1">
            <a:off x="2286000" y="3581400"/>
            <a:ext cx="914400" cy="304800"/>
          </a:xfrm>
          <a:prstGeom prst="line">
            <a:avLst/>
          </a:prstGeom>
          <a:noFill/>
          <a:ln w="15875">
            <a:solidFill>
              <a:srgbClr val="000000"/>
            </a:solidFill>
            <a:round/>
            <a:headEnd/>
            <a:tailEnd type="triangle" w="med" len="med"/>
          </a:ln>
        </p:spPr>
        <p:txBody>
          <a:bodyPr/>
          <a:lstStyle/>
          <a:p>
            <a:endParaRPr lang="en-US"/>
          </a:p>
        </p:txBody>
      </p:sp>
      <p:grpSp>
        <p:nvGrpSpPr>
          <p:cNvPr id="2" name="Group 176"/>
          <p:cNvGrpSpPr>
            <a:grpSpLocks/>
          </p:cNvGrpSpPr>
          <p:nvPr/>
        </p:nvGrpSpPr>
        <p:grpSpPr bwMode="auto">
          <a:xfrm>
            <a:off x="3048001" y="2438401"/>
            <a:ext cx="4038599" cy="1828799"/>
            <a:chOff x="2736" y="6624"/>
            <a:chExt cx="11232" cy="5760"/>
          </a:xfrm>
        </p:grpSpPr>
        <p:sp>
          <p:nvSpPr>
            <p:cNvPr id="28688" name="Oval 177"/>
            <p:cNvSpPr>
              <a:spLocks noChangeArrowheads="1"/>
            </p:cNvSpPr>
            <p:nvPr/>
          </p:nvSpPr>
          <p:spPr bwMode="auto">
            <a:xfrm rot="5400000">
              <a:off x="8352" y="7056"/>
              <a:ext cx="288" cy="288"/>
            </a:xfrm>
            <a:prstGeom prst="ellipse">
              <a:avLst/>
            </a:prstGeom>
            <a:solidFill>
              <a:srgbClr val="FFFFFF"/>
            </a:solidFill>
            <a:ln w="9525">
              <a:solidFill>
                <a:srgbClr val="000000"/>
              </a:solidFill>
              <a:round/>
              <a:headEnd/>
              <a:tailEnd/>
            </a:ln>
          </p:spPr>
          <p:txBody>
            <a:bodyPr/>
            <a:lstStyle/>
            <a:p>
              <a:endParaRPr lang="en-US" sz="1800"/>
            </a:p>
          </p:txBody>
        </p:sp>
        <p:grpSp>
          <p:nvGrpSpPr>
            <p:cNvPr id="3" name="Group 178"/>
            <p:cNvGrpSpPr>
              <a:grpSpLocks/>
            </p:cNvGrpSpPr>
            <p:nvPr/>
          </p:nvGrpSpPr>
          <p:grpSpPr bwMode="auto">
            <a:xfrm>
              <a:off x="2736" y="6624"/>
              <a:ext cx="11232" cy="5760"/>
              <a:chOff x="2736" y="6624"/>
              <a:chExt cx="11232" cy="5760"/>
            </a:xfrm>
          </p:grpSpPr>
          <p:sp>
            <p:nvSpPr>
              <p:cNvPr id="28690" name="Oval 179"/>
              <p:cNvSpPr>
                <a:spLocks noChangeArrowheads="1"/>
              </p:cNvSpPr>
              <p:nvPr/>
            </p:nvSpPr>
            <p:spPr bwMode="auto">
              <a:xfrm rot="5400000">
                <a:off x="12672" y="7200"/>
                <a:ext cx="288" cy="288"/>
              </a:xfrm>
              <a:prstGeom prst="ellipse">
                <a:avLst/>
              </a:prstGeom>
              <a:solidFill>
                <a:srgbClr val="FFFFFF"/>
              </a:solidFill>
              <a:ln w="9525">
                <a:solidFill>
                  <a:srgbClr val="000000"/>
                </a:solidFill>
                <a:round/>
                <a:headEnd/>
                <a:tailEnd/>
              </a:ln>
            </p:spPr>
            <p:txBody>
              <a:bodyPr/>
              <a:lstStyle/>
              <a:p>
                <a:endParaRPr lang="en-US" sz="1800"/>
              </a:p>
            </p:txBody>
          </p:sp>
          <p:grpSp>
            <p:nvGrpSpPr>
              <p:cNvPr id="4" name="Group 180"/>
              <p:cNvGrpSpPr>
                <a:grpSpLocks/>
              </p:cNvGrpSpPr>
              <p:nvPr/>
            </p:nvGrpSpPr>
            <p:grpSpPr bwMode="auto">
              <a:xfrm>
                <a:off x="2736" y="6624"/>
                <a:ext cx="11232" cy="5760"/>
                <a:chOff x="2736" y="6624"/>
                <a:chExt cx="11232" cy="5760"/>
              </a:xfrm>
            </p:grpSpPr>
            <p:sp>
              <p:nvSpPr>
                <p:cNvPr id="28692" name="Oval 181"/>
                <p:cNvSpPr>
                  <a:spLocks noChangeArrowheads="1"/>
                </p:cNvSpPr>
                <p:nvPr/>
              </p:nvSpPr>
              <p:spPr bwMode="auto">
                <a:xfrm rot="5400000">
                  <a:off x="9216" y="7200"/>
                  <a:ext cx="288" cy="288"/>
                </a:xfrm>
                <a:prstGeom prst="ellipse">
                  <a:avLst/>
                </a:prstGeom>
                <a:solidFill>
                  <a:srgbClr val="FFFFFF"/>
                </a:solidFill>
                <a:ln w="9525">
                  <a:solidFill>
                    <a:srgbClr val="000000"/>
                  </a:solidFill>
                  <a:round/>
                  <a:headEnd/>
                  <a:tailEnd/>
                </a:ln>
              </p:spPr>
              <p:txBody>
                <a:bodyPr/>
                <a:lstStyle/>
                <a:p>
                  <a:endParaRPr lang="en-US" sz="1800"/>
                </a:p>
              </p:txBody>
            </p:sp>
            <p:grpSp>
              <p:nvGrpSpPr>
                <p:cNvPr id="5" name="Group 182"/>
                <p:cNvGrpSpPr>
                  <a:grpSpLocks/>
                </p:cNvGrpSpPr>
                <p:nvPr/>
              </p:nvGrpSpPr>
              <p:grpSpPr bwMode="auto">
                <a:xfrm>
                  <a:off x="2736" y="6624"/>
                  <a:ext cx="11232" cy="5760"/>
                  <a:chOff x="2592" y="5472"/>
                  <a:chExt cx="11232" cy="5760"/>
                </a:xfrm>
              </p:grpSpPr>
              <p:sp>
                <p:nvSpPr>
                  <p:cNvPr id="28694" name="Oval 183"/>
                  <p:cNvSpPr>
                    <a:spLocks noChangeArrowheads="1"/>
                  </p:cNvSpPr>
                  <p:nvPr/>
                </p:nvSpPr>
                <p:spPr bwMode="auto">
                  <a:xfrm rot="5400000">
                    <a:off x="11088" y="6048"/>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695" name="Oval 184"/>
                  <p:cNvSpPr>
                    <a:spLocks noChangeArrowheads="1"/>
                  </p:cNvSpPr>
                  <p:nvPr/>
                </p:nvSpPr>
                <p:spPr bwMode="auto">
                  <a:xfrm rot="5400000">
                    <a:off x="11952" y="5904"/>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696" name="Oval 185"/>
                  <p:cNvSpPr>
                    <a:spLocks noChangeArrowheads="1"/>
                  </p:cNvSpPr>
                  <p:nvPr/>
                </p:nvSpPr>
                <p:spPr bwMode="auto">
                  <a:xfrm rot="5400000">
                    <a:off x="11664" y="6048"/>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697" name="Oval 186"/>
                  <p:cNvSpPr>
                    <a:spLocks noChangeArrowheads="1"/>
                  </p:cNvSpPr>
                  <p:nvPr/>
                </p:nvSpPr>
                <p:spPr bwMode="auto">
                  <a:xfrm rot="5400000">
                    <a:off x="12240" y="6048"/>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698" name="Oval 187"/>
                  <p:cNvSpPr>
                    <a:spLocks noChangeArrowheads="1"/>
                  </p:cNvSpPr>
                  <p:nvPr/>
                </p:nvSpPr>
                <p:spPr bwMode="auto">
                  <a:xfrm rot="5400000">
                    <a:off x="10368" y="5904"/>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699" name="Oval 188"/>
                  <p:cNvSpPr>
                    <a:spLocks noChangeArrowheads="1"/>
                  </p:cNvSpPr>
                  <p:nvPr/>
                </p:nvSpPr>
                <p:spPr bwMode="auto">
                  <a:xfrm rot="5400000">
                    <a:off x="10800" y="6048"/>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00" name="Oval 189"/>
                  <p:cNvSpPr>
                    <a:spLocks noChangeArrowheads="1"/>
                  </p:cNvSpPr>
                  <p:nvPr/>
                </p:nvSpPr>
                <p:spPr bwMode="auto">
                  <a:xfrm rot="5400000">
                    <a:off x="8784" y="5904"/>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01" name="Oval 190"/>
                  <p:cNvSpPr>
                    <a:spLocks noChangeArrowheads="1"/>
                  </p:cNvSpPr>
                  <p:nvPr/>
                </p:nvSpPr>
                <p:spPr bwMode="auto">
                  <a:xfrm rot="5400000">
                    <a:off x="7920" y="5904"/>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02" name="Oval 191"/>
                  <p:cNvSpPr>
                    <a:spLocks noChangeArrowheads="1"/>
                  </p:cNvSpPr>
                  <p:nvPr/>
                </p:nvSpPr>
                <p:spPr bwMode="auto">
                  <a:xfrm rot="5400000">
                    <a:off x="8496" y="6048"/>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03" name="Oval 192"/>
                  <p:cNvSpPr>
                    <a:spLocks noChangeArrowheads="1"/>
                  </p:cNvSpPr>
                  <p:nvPr/>
                </p:nvSpPr>
                <p:spPr bwMode="auto">
                  <a:xfrm rot="5400000">
                    <a:off x="6192" y="6048"/>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04" name="Oval 193"/>
                  <p:cNvSpPr>
                    <a:spLocks noChangeArrowheads="1"/>
                  </p:cNvSpPr>
                  <p:nvPr/>
                </p:nvSpPr>
                <p:spPr bwMode="auto">
                  <a:xfrm rot="5400000">
                    <a:off x="4032" y="6048"/>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05" name="Oval 194"/>
                  <p:cNvSpPr>
                    <a:spLocks noChangeArrowheads="1"/>
                  </p:cNvSpPr>
                  <p:nvPr/>
                </p:nvSpPr>
                <p:spPr bwMode="auto">
                  <a:xfrm rot="5400000">
                    <a:off x="4752" y="6048"/>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06" name="Oval 195"/>
                  <p:cNvSpPr>
                    <a:spLocks noChangeArrowheads="1"/>
                  </p:cNvSpPr>
                  <p:nvPr/>
                </p:nvSpPr>
                <p:spPr bwMode="auto">
                  <a:xfrm rot="5400000">
                    <a:off x="5040" y="5904"/>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07" name="Oval 196"/>
                  <p:cNvSpPr>
                    <a:spLocks noChangeArrowheads="1"/>
                  </p:cNvSpPr>
                  <p:nvPr/>
                </p:nvSpPr>
                <p:spPr bwMode="auto">
                  <a:xfrm rot="5400000">
                    <a:off x="5328" y="6048"/>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08" name="Oval 197"/>
                  <p:cNvSpPr>
                    <a:spLocks noChangeArrowheads="1"/>
                  </p:cNvSpPr>
                  <p:nvPr/>
                </p:nvSpPr>
                <p:spPr bwMode="auto">
                  <a:xfrm rot="5400000">
                    <a:off x="6624" y="5904"/>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09" name="Oval 198"/>
                  <p:cNvSpPr>
                    <a:spLocks noChangeArrowheads="1"/>
                  </p:cNvSpPr>
                  <p:nvPr/>
                </p:nvSpPr>
                <p:spPr bwMode="auto">
                  <a:xfrm rot="5400000">
                    <a:off x="3744" y="6048"/>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10" name="Oval 199"/>
                  <p:cNvSpPr>
                    <a:spLocks noChangeArrowheads="1"/>
                  </p:cNvSpPr>
                  <p:nvPr/>
                </p:nvSpPr>
                <p:spPr bwMode="auto">
                  <a:xfrm rot="5400000">
                    <a:off x="3168" y="6048"/>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11" name="Oval 200"/>
                  <p:cNvSpPr>
                    <a:spLocks noChangeArrowheads="1"/>
                  </p:cNvSpPr>
                  <p:nvPr/>
                </p:nvSpPr>
                <p:spPr bwMode="auto">
                  <a:xfrm rot="5400000">
                    <a:off x="3456" y="6048"/>
                    <a:ext cx="288" cy="288"/>
                  </a:xfrm>
                  <a:prstGeom prst="ellipse">
                    <a:avLst/>
                  </a:prstGeom>
                  <a:solidFill>
                    <a:srgbClr val="FFFFFF"/>
                  </a:solidFill>
                  <a:ln w="9525">
                    <a:solidFill>
                      <a:srgbClr val="000000"/>
                    </a:solidFill>
                    <a:round/>
                    <a:headEnd/>
                    <a:tailEnd/>
                  </a:ln>
                </p:spPr>
                <p:txBody>
                  <a:bodyPr/>
                  <a:lstStyle/>
                  <a:p>
                    <a:endParaRPr lang="en-US" sz="1800"/>
                  </a:p>
                </p:txBody>
              </p:sp>
              <p:grpSp>
                <p:nvGrpSpPr>
                  <p:cNvPr id="6" name="Group 201"/>
                  <p:cNvGrpSpPr>
                    <a:grpSpLocks/>
                  </p:cNvGrpSpPr>
                  <p:nvPr/>
                </p:nvGrpSpPr>
                <p:grpSpPr bwMode="auto">
                  <a:xfrm>
                    <a:off x="2592" y="5472"/>
                    <a:ext cx="11232" cy="5760"/>
                    <a:chOff x="2592" y="5472"/>
                    <a:chExt cx="11232" cy="5760"/>
                  </a:xfrm>
                </p:grpSpPr>
                <p:sp>
                  <p:nvSpPr>
                    <p:cNvPr id="28713" name="Oval 202"/>
                    <p:cNvSpPr>
                      <a:spLocks noChangeArrowheads="1"/>
                    </p:cNvSpPr>
                    <p:nvPr/>
                  </p:nvSpPr>
                  <p:spPr bwMode="auto">
                    <a:xfrm rot="5400000">
                      <a:off x="12816" y="6624"/>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14" name="Oval 203"/>
                    <p:cNvSpPr>
                      <a:spLocks noChangeArrowheads="1"/>
                    </p:cNvSpPr>
                    <p:nvPr/>
                  </p:nvSpPr>
                  <p:spPr bwMode="auto">
                    <a:xfrm rot="5400000">
                      <a:off x="5328" y="6480"/>
                      <a:ext cx="576" cy="576"/>
                    </a:xfrm>
                    <a:prstGeom prst="ellipse">
                      <a:avLst/>
                    </a:prstGeom>
                    <a:solidFill>
                      <a:srgbClr val="FFFFFF"/>
                    </a:solidFill>
                    <a:ln w="9525">
                      <a:solidFill>
                        <a:srgbClr val="000000"/>
                      </a:solidFill>
                      <a:round/>
                      <a:headEnd/>
                      <a:tailEnd/>
                    </a:ln>
                  </p:spPr>
                  <p:txBody>
                    <a:bodyPr/>
                    <a:lstStyle/>
                    <a:p>
                      <a:endParaRPr lang="en-US" sz="1800"/>
                    </a:p>
                  </p:txBody>
                </p:sp>
                <p:grpSp>
                  <p:nvGrpSpPr>
                    <p:cNvPr id="7" name="Group 204"/>
                    <p:cNvGrpSpPr>
                      <a:grpSpLocks/>
                    </p:cNvGrpSpPr>
                    <p:nvPr/>
                  </p:nvGrpSpPr>
                  <p:grpSpPr bwMode="auto">
                    <a:xfrm>
                      <a:off x="2592" y="5472"/>
                      <a:ext cx="11232" cy="5760"/>
                      <a:chOff x="2592" y="5472"/>
                      <a:chExt cx="11232" cy="5760"/>
                    </a:xfrm>
                  </p:grpSpPr>
                  <p:grpSp>
                    <p:nvGrpSpPr>
                      <p:cNvPr id="8" name="Group 205"/>
                      <p:cNvGrpSpPr>
                        <a:grpSpLocks/>
                      </p:cNvGrpSpPr>
                      <p:nvPr/>
                    </p:nvGrpSpPr>
                    <p:grpSpPr bwMode="auto">
                      <a:xfrm>
                        <a:off x="2592" y="7056"/>
                        <a:ext cx="11232" cy="4176"/>
                        <a:chOff x="2592" y="7056"/>
                        <a:chExt cx="11232" cy="4176"/>
                      </a:xfrm>
                    </p:grpSpPr>
                    <p:grpSp>
                      <p:nvGrpSpPr>
                        <p:cNvPr id="9" name="Group 206"/>
                        <p:cNvGrpSpPr>
                          <a:grpSpLocks/>
                        </p:cNvGrpSpPr>
                        <p:nvPr/>
                      </p:nvGrpSpPr>
                      <p:grpSpPr bwMode="auto">
                        <a:xfrm rot="5400000">
                          <a:off x="7272" y="4392"/>
                          <a:ext cx="1584" cy="9648"/>
                          <a:chOff x="7632" y="4032"/>
                          <a:chExt cx="1584" cy="9648"/>
                        </a:xfrm>
                      </p:grpSpPr>
                      <p:grpSp>
                        <p:nvGrpSpPr>
                          <p:cNvPr id="10" name="Group 207"/>
                          <p:cNvGrpSpPr>
                            <a:grpSpLocks/>
                          </p:cNvGrpSpPr>
                          <p:nvPr/>
                        </p:nvGrpSpPr>
                        <p:grpSpPr bwMode="auto">
                          <a:xfrm>
                            <a:off x="7632" y="5328"/>
                            <a:ext cx="1584" cy="8352"/>
                            <a:chOff x="6192" y="4752"/>
                            <a:chExt cx="1584" cy="8352"/>
                          </a:xfrm>
                        </p:grpSpPr>
                        <p:sp>
                          <p:nvSpPr>
                            <p:cNvPr id="28847" name="Oval 208"/>
                            <p:cNvSpPr>
                              <a:spLocks noChangeArrowheads="1"/>
                            </p:cNvSpPr>
                            <p:nvPr/>
                          </p:nvSpPr>
                          <p:spPr bwMode="auto">
                            <a:xfrm>
                              <a:off x="6336" y="10368"/>
                              <a:ext cx="1440" cy="1440"/>
                            </a:xfrm>
                            <a:prstGeom prst="ellipse">
                              <a:avLst/>
                            </a:prstGeom>
                            <a:solidFill>
                              <a:srgbClr val="FFFFFF"/>
                            </a:solidFill>
                            <a:ln w="9525">
                              <a:solidFill>
                                <a:srgbClr val="000000"/>
                              </a:solidFill>
                              <a:round/>
                              <a:headEnd/>
                              <a:tailEnd/>
                            </a:ln>
                          </p:spPr>
                          <p:txBody>
                            <a:bodyPr/>
                            <a:lstStyle/>
                            <a:p>
                              <a:endParaRPr lang="en-US" sz="1800"/>
                            </a:p>
                          </p:txBody>
                        </p:sp>
                        <p:sp>
                          <p:nvSpPr>
                            <p:cNvPr id="28848" name="Oval 209"/>
                            <p:cNvSpPr>
                              <a:spLocks noChangeArrowheads="1"/>
                            </p:cNvSpPr>
                            <p:nvPr/>
                          </p:nvSpPr>
                          <p:spPr bwMode="auto">
                            <a:xfrm>
                              <a:off x="6336" y="4752"/>
                              <a:ext cx="1440" cy="1440"/>
                            </a:xfrm>
                            <a:prstGeom prst="ellipse">
                              <a:avLst/>
                            </a:prstGeom>
                            <a:solidFill>
                              <a:srgbClr val="FFFFFF"/>
                            </a:solidFill>
                            <a:ln w="9525">
                              <a:solidFill>
                                <a:srgbClr val="000000"/>
                              </a:solidFill>
                              <a:round/>
                              <a:headEnd/>
                              <a:tailEnd/>
                            </a:ln>
                          </p:spPr>
                          <p:txBody>
                            <a:bodyPr/>
                            <a:lstStyle/>
                            <a:p>
                              <a:endParaRPr lang="en-US" sz="1800"/>
                            </a:p>
                          </p:txBody>
                        </p:sp>
                        <p:sp>
                          <p:nvSpPr>
                            <p:cNvPr id="28849" name="Oval 210"/>
                            <p:cNvSpPr>
                              <a:spLocks noChangeArrowheads="1"/>
                            </p:cNvSpPr>
                            <p:nvPr/>
                          </p:nvSpPr>
                          <p:spPr bwMode="auto">
                            <a:xfrm>
                              <a:off x="6336" y="8928"/>
                              <a:ext cx="1440" cy="1440"/>
                            </a:xfrm>
                            <a:prstGeom prst="ellipse">
                              <a:avLst/>
                            </a:prstGeom>
                            <a:solidFill>
                              <a:srgbClr val="FFFFFF"/>
                            </a:solidFill>
                            <a:ln w="9525">
                              <a:solidFill>
                                <a:srgbClr val="000000"/>
                              </a:solidFill>
                              <a:round/>
                              <a:headEnd/>
                              <a:tailEnd/>
                            </a:ln>
                          </p:spPr>
                          <p:txBody>
                            <a:bodyPr/>
                            <a:lstStyle/>
                            <a:p>
                              <a:endParaRPr lang="en-US" sz="1800"/>
                            </a:p>
                          </p:txBody>
                        </p:sp>
                        <p:sp>
                          <p:nvSpPr>
                            <p:cNvPr id="28850" name="Oval 211"/>
                            <p:cNvSpPr>
                              <a:spLocks noChangeArrowheads="1"/>
                            </p:cNvSpPr>
                            <p:nvPr/>
                          </p:nvSpPr>
                          <p:spPr bwMode="auto">
                            <a:xfrm>
                              <a:off x="6192" y="7488"/>
                              <a:ext cx="1440" cy="1440"/>
                            </a:xfrm>
                            <a:prstGeom prst="ellipse">
                              <a:avLst/>
                            </a:prstGeom>
                            <a:solidFill>
                              <a:srgbClr val="FFFFFF"/>
                            </a:solidFill>
                            <a:ln w="9525">
                              <a:solidFill>
                                <a:srgbClr val="000000"/>
                              </a:solidFill>
                              <a:round/>
                              <a:headEnd/>
                              <a:tailEnd/>
                            </a:ln>
                          </p:spPr>
                          <p:txBody>
                            <a:bodyPr/>
                            <a:lstStyle/>
                            <a:p>
                              <a:endParaRPr lang="en-US" sz="1800"/>
                            </a:p>
                          </p:txBody>
                        </p:sp>
                        <p:sp>
                          <p:nvSpPr>
                            <p:cNvPr id="28851" name="Oval 212"/>
                            <p:cNvSpPr>
                              <a:spLocks noChangeArrowheads="1"/>
                            </p:cNvSpPr>
                            <p:nvPr/>
                          </p:nvSpPr>
                          <p:spPr bwMode="auto">
                            <a:xfrm>
                              <a:off x="6336" y="6192"/>
                              <a:ext cx="1440" cy="1440"/>
                            </a:xfrm>
                            <a:prstGeom prst="ellipse">
                              <a:avLst/>
                            </a:prstGeom>
                            <a:solidFill>
                              <a:srgbClr val="FFFFFF"/>
                            </a:solidFill>
                            <a:ln w="9525">
                              <a:solidFill>
                                <a:srgbClr val="000000"/>
                              </a:solidFill>
                              <a:round/>
                              <a:headEnd/>
                              <a:tailEnd/>
                            </a:ln>
                          </p:spPr>
                          <p:txBody>
                            <a:bodyPr/>
                            <a:lstStyle/>
                            <a:p>
                              <a:endParaRPr lang="en-US" sz="1800"/>
                            </a:p>
                          </p:txBody>
                        </p:sp>
                        <p:sp>
                          <p:nvSpPr>
                            <p:cNvPr id="28852" name="Oval 213"/>
                            <p:cNvSpPr>
                              <a:spLocks noChangeArrowheads="1"/>
                            </p:cNvSpPr>
                            <p:nvPr/>
                          </p:nvSpPr>
                          <p:spPr bwMode="auto">
                            <a:xfrm>
                              <a:off x="6336" y="11664"/>
                              <a:ext cx="1440" cy="1440"/>
                            </a:xfrm>
                            <a:prstGeom prst="ellipse">
                              <a:avLst/>
                            </a:prstGeom>
                            <a:solidFill>
                              <a:srgbClr val="FFFFFF"/>
                            </a:solidFill>
                            <a:ln w="9525">
                              <a:solidFill>
                                <a:srgbClr val="000000"/>
                              </a:solidFill>
                              <a:round/>
                              <a:headEnd/>
                              <a:tailEnd/>
                            </a:ln>
                          </p:spPr>
                          <p:txBody>
                            <a:bodyPr/>
                            <a:lstStyle/>
                            <a:p>
                              <a:endParaRPr lang="en-US" sz="1800"/>
                            </a:p>
                          </p:txBody>
                        </p:sp>
                      </p:grpSp>
                      <p:sp>
                        <p:nvSpPr>
                          <p:cNvPr id="28846" name="Oval 214"/>
                          <p:cNvSpPr>
                            <a:spLocks noChangeArrowheads="1"/>
                          </p:cNvSpPr>
                          <p:nvPr/>
                        </p:nvSpPr>
                        <p:spPr bwMode="auto">
                          <a:xfrm>
                            <a:off x="7632" y="4032"/>
                            <a:ext cx="1440" cy="1440"/>
                          </a:xfrm>
                          <a:prstGeom prst="ellipse">
                            <a:avLst/>
                          </a:prstGeom>
                          <a:solidFill>
                            <a:srgbClr val="FFFFFF"/>
                          </a:solidFill>
                          <a:ln w="9525">
                            <a:solidFill>
                              <a:srgbClr val="000000"/>
                            </a:solidFill>
                            <a:round/>
                            <a:headEnd/>
                            <a:tailEnd/>
                          </a:ln>
                        </p:spPr>
                        <p:txBody>
                          <a:bodyPr/>
                          <a:lstStyle/>
                          <a:p>
                            <a:endParaRPr lang="en-US" sz="1800"/>
                          </a:p>
                        </p:txBody>
                      </p:sp>
                    </p:grpSp>
                    <p:grpSp>
                      <p:nvGrpSpPr>
                        <p:cNvPr id="11" name="Group 215"/>
                        <p:cNvGrpSpPr>
                          <a:grpSpLocks/>
                        </p:cNvGrpSpPr>
                        <p:nvPr/>
                      </p:nvGrpSpPr>
                      <p:grpSpPr bwMode="auto">
                        <a:xfrm rot="5400000">
                          <a:off x="7416" y="2232"/>
                          <a:ext cx="1584" cy="11232"/>
                          <a:chOff x="6192" y="3312"/>
                          <a:chExt cx="1584" cy="11232"/>
                        </a:xfrm>
                      </p:grpSpPr>
                      <p:grpSp>
                        <p:nvGrpSpPr>
                          <p:cNvPr id="12" name="Group 216"/>
                          <p:cNvGrpSpPr>
                            <a:grpSpLocks/>
                          </p:cNvGrpSpPr>
                          <p:nvPr/>
                        </p:nvGrpSpPr>
                        <p:grpSpPr bwMode="auto">
                          <a:xfrm>
                            <a:off x="6192" y="4752"/>
                            <a:ext cx="1584" cy="8352"/>
                            <a:chOff x="6192" y="4752"/>
                            <a:chExt cx="1584" cy="8352"/>
                          </a:xfrm>
                        </p:grpSpPr>
                        <p:sp>
                          <p:nvSpPr>
                            <p:cNvPr id="28839" name="Oval 217"/>
                            <p:cNvSpPr>
                              <a:spLocks noChangeArrowheads="1"/>
                            </p:cNvSpPr>
                            <p:nvPr/>
                          </p:nvSpPr>
                          <p:spPr bwMode="auto">
                            <a:xfrm>
                              <a:off x="6336" y="10368"/>
                              <a:ext cx="1440" cy="1440"/>
                            </a:xfrm>
                            <a:prstGeom prst="ellipse">
                              <a:avLst/>
                            </a:prstGeom>
                            <a:solidFill>
                              <a:srgbClr val="FFFFFF"/>
                            </a:solidFill>
                            <a:ln w="9525">
                              <a:solidFill>
                                <a:srgbClr val="000000"/>
                              </a:solidFill>
                              <a:round/>
                              <a:headEnd/>
                              <a:tailEnd/>
                            </a:ln>
                          </p:spPr>
                          <p:txBody>
                            <a:bodyPr/>
                            <a:lstStyle/>
                            <a:p>
                              <a:endParaRPr lang="en-US" sz="1800"/>
                            </a:p>
                          </p:txBody>
                        </p:sp>
                        <p:sp>
                          <p:nvSpPr>
                            <p:cNvPr id="28840" name="Oval 218"/>
                            <p:cNvSpPr>
                              <a:spLocks noChangeArrowheads="1"/>
                            </p:cNvSpPr>
                            <p:nvPr/>
                          </p:nvSpPr>
                          <p:spPr bwMode="auto">
                            <a:xfrm>
                              <a:off x="6336" y="4752"/>
                              <a:ext cx="1440" cy="1440"/>
                            </a:xfrm>
                            <a:prstGeom prst="ellipse">
                              <a:avLst/>
                            </a:prstGeom>
                            <a:solidFill>
                              <a:srgbClr val="FFFFFF"/>
                            </a:solidFill>
                            <a:ln w="9525">
                              <a:solidFill>
                                <a:srgbClr val="000000"/>
                              </a:solidFill>
                              <a:round/>
                              <a:headEnd/>
                              <a:tailEnd/>
                            </a:ln>
                          </p:spPr>
                          <p:txBody>
                            <a:bodyPr/>
                            <a:lstStyle/>
                            <a:p>
                              <a:endParaRPr lang="en-US" sz="1800"/>
                            </a:p>
                          </p:txBody>
                        </p:sp>
                        <p:sp>
                          <p:nvSpPr>
                            <p:cNvPr id="28841" name="Oval 219"/>
                            <p:cNvSpPr>
                              <a:spLocks noChangeArrowheads="1"/>
                            </p:cNvSpPr>
                            <p:nvPr/>
                          </p:nvSpPr>
                          <p:spPr bwMode="auto">
                            <a:xfrm>
                              <a:off x="6336" y="8928"/>
                              <a:ext cx="1440" cy="1440"/>
                            </a:xfrm>
                            <a:prstGeom prst="ellipse">
                              <a:avLst/>
                            </a:prstGeom>
                            <a:solidFill>
                              <a:srgbClr val="FFFFFF"/>
                            </a:solidFill>
                            <a:ln w="9525">
                              <a:solidFill>
                                <a:srgbClr val="000000"/>
                              </a:solidFill>
                              <a:round/>
                              <a:headEnd/>
                              <a:tailEnd/>
                            </a:ln>
                          </p:spPr>
                          <p:txBody>
                            <a:bodyPr/>
                            <a:lstStyle/>
                            <a:p>
                              <a:endParaRPr lang="en-US" sz="1800"/>
                            </a:p>
                          </p:txBody>
                        </p:sp>
                        <p:sp>
                          <p:nvSpPr>
                            <p:cNvPr id="28842" name="Oval 220"/>
                            <p:cNvSpPr>
                              <a:spLocks noChangeArrowheads="1"/>
                            </p:cNvSpPr>
                            <p:nvPr/>
                          </p:nvSpPr>
                          <p:spPr bwMode="auto">
                            <a:xfrm>
                              <a:off x="6192" y="7488"/>
                              <a:ext cx="1440" cy="1440"/>
                            </a:xfrm>
                            <a:prstGeom prst="ellipse">
                              <a:avLst/>
                            </a:prstGeom>
                            <a:solidFill>
                              <a:srgbClr val="FFFFFF"/>
                            </a:solidFill>
                            <a:ln w="9525">
                              <a:solidFill>
                                <a:srgbClr val="000000"/>
                              </a:solidFill>
                              <a:round/>
                              <a:headEnd/>
                              <a:tailEnd/>
                            </a:ln>
                          </p:spPr>
                          <p:txBody>
                            <a:bodyPr/>
                            <a:lstStyle/>
                            <a:p>
                              <a:endParaRPr lang="en-US" sz="1800"/>
                            </a:p>
                          </p:txBody>
                        </p:sp>
                        <p:sp>
                          <p:nvSpPr>
                            <p:cNvPr id="28843" name="Oval 221"/>
                            <p:cNvSpPr>
                              <a:spLocks noChangeArrowheads="1"/>
                            </p:cNvSpPr>
                            <p:nvPr/>
                          </p:nvSpPr>
                          <p:spPr bwMode="auto">
                            <a:xfrm>
                              <a:off x="6336" y="6192"/>
                              <a:ext cx="1440" cy="1440"/>
                            </a:xfrm>
                            <a:prstGeom prst="ellipse">
                              <a:avLst/>
                            </a:prstGeom>
                            <a:solidFill>
                              <a:srgbClr val="FFFFFF"/>
                            </a:solidFill>
                            <a:ln w="9525">
                              <a:solidFill>
                                <a:srgbClr val="000000"/>
                              </a:solidFill>
                              <a:round/>
                              <a:headEnd/>
                              <a:tailEnd/>
                            </a:ln>
                          </p:spPr>
                          <p:txBody>
                            <a:bodyPr/>
                            <a:lstStyle/>
                            <a:p>
                              <a:endParaRPr lang="en-US" sz="1800"/>
                            </a:p>
                          </p:txBody>
                        </p:sp>
                        <p:sp>
                          <p:nvSpPr>
                            <p:cNvPr id="28844" name="Oval 222"/>
                            <p:cNvSpPr>
                              <a:spLocks noChangeArrowheads="1"/>
                            </p:cNvSpPr>
                            <p:nvPr/>
                          </p:nvSpPr>
                          <p:spPr bwMode="auto">
                            <a:xfrm>
                              <a:off x="6336" y="11664"/>
                              <a:ext cx="1440" cy="1440"/>
                            </a:xfrm>
                            <a:prstGeom prst="ellipse">
                              <a:avLst/>
                            </a:prstGeom>
                            <a:solidFill>
                              <a:srgbClr val="FFFFFF"/>
                            </a:solidFill>
                            <a:ln w="9525">
                              <a:solidFill>
                                <a:srgbClr val="000000"/>
                              </a:solidFill>
                              <a:round/>
                              <a:headEnd/>
                              <a:tailEnd/>
                            </a:ln>
                          </p:spPr>
                          <p:txBody>
                            <a:bodyPr/>
                            <a:lstStyle/>
                            <a:p>
                              <a:endParaRPr lang="en-US" sz="1800"/>
                            </a:p>
                          </p:txBody>
                        </p:sp>
                      </p:grpSp>
                      <p:sp>
                        <p:nvSpPr>
                          <p:cNvPr id="28837" name="Oval 223"/>
                          <p:cNvSpPr>
                            <a:spLocks noChangeArrowheads="1"/>
                          </p:cNvSpPr>
                          <p:nvPr/>
                        </p:nvSpPr>
                        <p:spPr bwMode="auto">
                          <a:xfrm>
                            <a:off x="6336" y="13104"/>
                            <a:ext cx="1440" cy="1440"/>
                          </a:xfrm>
                          <a:prstGeom prst="ellipse">
                            <a:avLst/>
                          </a:prstGeom>
                          <a:solidFill>
                            <a:srgbClr val="FFFFFF"/>
                          </a:solidFill>
                          <a:ln w="9525">
                            <a:solidFill>
                              <a:srgbClr val="000000"/>
                            </a:solidFill>
                            <a:round/>
                            <a:headEnd/>
                            <a:tailEnd/>
                          </a:ln>
                        </p:spPr>
                        <p:txBody>
                          <a:bodyPr/>
                          <a:lstStyle/>
                          <a:p>
                            <a:endParaRPr lang="en-US" sz="1800"/>
                          </a:p>
                        </p:txBody>
                      </p:sp>
                      <p:sp>
                        <p:nvSpPr>
                          <p:cNvPr id="28838" name="Oval 224"/>
                          <p:cNvSpPr>
                            <a:spLocks noChangeArrowheads="1"/>
                          </p:cNvSpPr>
                          <p:nvPr/>
                        </p:nvSpPr>
                        <p:spPr bwMode="auto">
                          <a:xfrm>
                            <a:off x="6336" y="3312"/>
                            <a:ext cx="1440" cy="1440"/>
                          </a:xfrm>
                          <a:prstGeom prst="ellipse">
                            <a:avLst/>
                          </a:prstGeom>
                          <a:solidFill>
                            <a:srgbClr val="FFFFFF"/>
                          </a:solidFill>
                          <a:ln w="9525">
                            <a:solidFill>
                              <a:srgbClr val="000000"/>
                            </a:solidFill>
                            <a:round/>
                            <a:headEnd/>
                            <a:tailEnd/>
                          </a:ln>
                        </p:spPr>
                        <p:txBody>
                          <a:bodyPr/>
                          <a:lstStyle/>
                          <a:p>
                            <a:endParaRPr lang="en-US" sz="1800"/>
                          </a:p>
                        </p:txBody>
                      </p:sp>
                    </p:grpSp>
                    <p:grpSp>
                      <p:nvGrpSpPr>
                        <p:cNvPr id="13" name="Group 225"/>
                        <p:cNvGrpSpPr>
                          <a:grpSpLocks/>
                        </p:cNvGrpSpPr>
                        <p:nvPr/>
                      </p:nvGrpSpPr>
                      <p:grpSpPr bwMode="auto">
                        <a:xfrm rot="5400000">
                          <a:off x="7344" y="4752"/>
                          <a:ext cx="1728" cy="11232"/>
                          <a:chOff x="8928" y="3168"/>
                          <a:chExt cx="1728" cy="11232"/>
                        </a:xfrm>
                      </p:grpSpPr>
                      <p:grpSp>
                        <p:nvGrpSpPr>
                          <p:cNvPr id="14" name="Group 226"/>
                          <p:cNvGrpSpPr>
                            <a:grpSpLocks/>
                          </p:cNvGrpSpPr>
                          <p:nvPr/>
                        </p:nvGrpSpPr>
                        <p:grpSpPr bwMode="auto">
                          <a:xfrm>
                            <a:off x="9072" y="6048"/>
                            <a:ext cx="1584" cy="8352"/>
                            <a:chOff x="6192" y="4752"/>
                            <a:chExt cx="1584" cy="8352"/>
                          </a:xfrm>
                        </p:grpSpPr>
                        <p:sp>
                          <p:nvSpPr>
                            <p:cNvPr id="28830" name="Oval 227"/>
                            <p:cNvSpPr>
                              <a:spLocks noChangeArrowheads="1"/>
                            </p:cNvSpPr>
                            <p:nvPr/>
                          </p:nvSpPr>
                          <p:spPr bwMode="auto">
                            <a:xfrm>
                              <a:off x="6336" y="10368"/>
                              <a:ext cx="1440" cy="1440"/>
                            </a:xfrm>
                            <a:prstGeom prst="ellipse">
                              <a:avLst/>
                            </a:prstGeom>
                            <a:solidFill>
                              <a:srgbClr val="FFFFFF"/>
                            </a:solidFill>
                            <a:ln w="9525">
                              <a:solidFill>
                                <a:srgbClr val="000000"/>
                              </a:solidFill>
                              <a:round/>
                              <a:headEnd/>
                              <a:tailEnd/>
                            </a:ln>
                          </p:spPr>
                          <p:txBody>
                            <a:bodyPr/>
                            <a:lstStyle/>
                            <a:p>
                              <a:endParaRPr lang="en-US" sz="1800"/>
                            </a:p>
                          </p:txBody>
                        </p:sp>
                        <p:sp>
                          <p:nvSpPr>
                            <p:cNvPr id="28831" name="Oval 228"/>
                            <p:cNvSpPr>
                              <a:spLocks noChangeArrowheads="1"/>
                            </p:cNvSpPr>
                            <p:nvPr/>
                          </p:nvSpPr>
                          <p:spPr bwMode="auto">
                            <a:xfrm>
                              <a:off x="6336" y="4752"/>
                              <a:ext cx="1440" cy="1440"/>
                            </a:xfrm>
                            <a:prstGeom prst="ellipse">
                              <a:avLst/>
                            </a:prstGeom>
                            <a:solidFill>
                              <a:srgbClr val="FFFFFF"/>
                            </a:solidFill>
                            <a:ln w="9525">
                              <a:solidFill>
                                <a:srgbClr val="000000"/>
                              </a:solidFill>
                              <a:round/>
                              <a:headEnd/>
                              <a:tailEnd/>
                            </a:ln>
                          </p:spPr>
                          <p:txBody>
                            <a:bodyPr/>
                            <a:lstStyle/>
                            <a:p>
                              <a:endParaRPr lang="en-US" sz="1800"/>
                            </a:p>
                          </p:txBody>
                        </p:sp>
                        <p:sp>
                          <p:nvSpPr>
                            <p:cNvPr id="28832" name="Oval 229"/>
                            <p:cNvSpPr>
                              <a:spLocks noChangeArrowheads="1"/>
                            </p:cNvSpPr>
                            <p:nvPr/>
                          </p:nvSpPr>
                          <p:spPr bwMode="auto">
                            <a:xfrm>
                              <a:off x="6336" y="8928"/>
                              <a:ext cx="1440" cy="1440"/>
                            </a:xfrm>
                            <a:prstGeom prst="ellipse">
                              <a:avLst/>
                            </a:prstGeom>
                            <a:solidFill>
                              <a:srgbClr val="FFFFFF"/>
                            </a:solidFill>
                            <a:ln w="9525">
                              <a:solidFill>
                                <a:srgbClr val="000000"/>
                              </a:solidFill>
                              <a:round/>
                              <a:headEnd/>
                              <a:tailEnd/>
                            </a:ln>
                          </p:spPr>
                          <p:txBody>
                            <a:bodyPr/>
                            <a:lstStyle/>
                            <a:p>
                              <a:endParaRPr lang="en-US" sz="1800"/>
                            </a:p>
                          </p:txBody>
                        </p:sp>
                        <p:sp>
                          <p:nvSpPr>
                            <p:cNvPr id="28833" name="Oval 230"/>
                            <p:cNvSpPr>
                              <a:spLocks noChangeArrowheads="1"/>
                            </p:cNvSpPr>
                            <p:nvPr/>
                          </p:nvSpPr>
                          <p:spPr bwMode="auto">
                            <a:xfrm>
                              <a:off x="6192" y="7488"/>
                              <a:ext cx="1440" cy="1440"/>
                            </a:xfrm>
                            <a:prstGeom prst="ellipse">
                              <a:avLst/>
                            </a:prstGeom>
                            <a:solidFill>
                              <a:srgbClr val="FFFFFF"/>
                            </a:solidFill>
                            <a:ln w="9525">
                              <a:solidFill>
                                <a:srgbClr val="000000"/>
                              </a:solidFill>
                              <a:round/>
                              <a:headEnd/>
                              <a:tailEnd/>
                            </a:ln>
                          </p:spPr>
                          <p:txBody>
                            <a:bodyPr/>
                            <a:lstStyle/>
                            <a:p>
                              <a:endParaRPr lang="en-US" sz="1800"/>
                            </a:p>
                          </p:txBody>
                        </p:sp>
                        <p:sp>
                          <p:nvSpPr>
                            <p:cNvPr id="28834" name="Oval 231"/>
                            <p:cNvSpPr>
                              <a:spLocks noChangeArrowheads="1"/>
                            </p:cNvSpPr>
                            <p:nvPr/>
                          </p:nvSpPr>
                          <p:spPr bwMode="auto">
                            <a:xfrm>
                              <a:off x="6336" y="6192"/>
                              <a:ext cx="1440" cy="1440"/>
                            </a:xfrm>
                            <a:prstGeom prst="ellipse">
                              <a:avLst/>
                            </a:prstGeom>
                            <a:solidFill>
                              <a:srgbClr val="FFFFFF"/>
                            </a:solidFill>
                            <a:ln w="9525">
                              <a:solidFill>
                                <a:srgbClr val="000000"/>
                              </a:solidFill>
                              <a:round/>
                              <a:headEnd/>
                              <a:tailEnd/>
                            </a:ln>
                          </p:spPr>
                          <p:txBody>
                            <a:bodyPr/>
                            <a:lstStyle/>
                            <a:p>
                              <a:endParaRPr lang="en-US" sz="1800"/>
                            </a:p>
                          </p:txBody>
                        </p:sp>
                        <p:sp>
                          <p:nvSpPr>
                            <p:cNvPr id="28835" name="Oval 232"/>
                            <p:cNvSpPr>
                              <a:spLocks noChangeArrowheads="1"/>
                            </p:cNvSpPr>
                            <p:nvPr/>
                          </p:nvSpPr>
                          <p:spPr bwMode="auto">
                            <a:xfrm>
                              <a:off x="6336" y="11664"/>
                              <a:ext cx="1440" cy="1440"/>
                            </a:xfrm>
                            <a:prstGeom prst="ellipse">
                              <a:avLst/>
                            </a:prstGeom>
                            <a:solidFill>
                              <a:srgbClr val="FFFFFF"/>
                            </a:solidFill>
                            <a:ln w="9525">
                              <a:solidFill>
                                <a:srgbClr val="000000"/>
                              </a:solidFill>
                              <a:round/>
                              <a:headEnd/>
                              <a:tailEnd/>
                            </a:ln>
                          </p:spPr>
                          <p:txBody>
                            <a:bodyPr/>
                            <a:lstStyle/>
                            <a:p>
                              <a:endParaRPr lang="en-US" sz="1800"/>
                            </a:p>
                          </p:txBody>
                        </p:sp>
                      </p:grpSp>
                      <p:sp>
                        <p:nvSpPr>
                          <p:cNvPr id="28828" name="Oval 233"/>
                          <p:cNvSpPr>
                            <a:spLocks noChangeArrowheads="1"/>
                          </p:cNvSpPr>
                          <p:nvPr/>
                        </p:nvSpPr>
                        <p:spPr bwMode="auto">
                          <a:xfrm>
                            <a:off x="9072" y="4608"/>
                            <a:ext cx="1440" cy="1440"/>
                          </a:xfrm>
                          <a:prstGeom prst="ellipse">
                            <a:avLst/>
                          </a:prstGeom>
                          <a:solidFill>
                            <a:srgbClr val="FFFFFF"/>
                          </a:solidFill>
                          <a:ln w="9525">
                            <a:solidFill>
                              <a:srgbClr val="000000"/>
                            </a:solidFill>
                            <a:round/>
                            <a:headEnd/>
                            <a:tailEnd/>
                          </a:ln>
                        </p:spPr>
                        <p:txBody>
                          <a:bodyPr/>
                          <a:lstStyle/>
                          <a:p>
                            <a:endParaRPr lang="en-US" sz="1800"/>
                          </a:p>
                        </p:txBody>
                      </p:sp>
                      <p:sp>
                        <p:nvSpPr>
                          <p:cNvPr id="28829" name="Oval 234"/>
                          <p:cNvSpPr>
                            <a:spLocks noChangeArrowheads="1"/>
                          </p:cNvSpPr>
                          <p:nvPr/>
                        </p:nvSpPr>
                        <p:spPr bwMode="auto">
                          <a:xfrm>
                            <a:off x="8928" y="3168"/>
                            <a:ext cx="1440" cy="1440"/>
                          </a:xfrm>
                          <a:prstGeom prst="ellipse">
                            <a:avLst/>
                          </a:prstGeom>
                          <a:solidFill>
                            <a:srgbClr val="FFFFFF"/>
                          </a:solidFill>
                          <a:ln w="9525">
                            <a:solidFill>
                              <a:srgbClr val="000000"/>
                            </a:solidFill>
                            <a:round/>
                            <a:headEnd/>
                            <a:tailEnd/>
                          </a:ln>
                        </p:spPr>
                        <p:txBody>
                          <a:bodyPr/>
                          <a:lstStyle/>
                          <a:p>
                            <a:endParaRPr lang="en-US" sz="1800"/>
                          </a:p>
                        </p:txBody>
                      </p:sp>
                    </p:grpSp>
                  </p:grpSp>
                  <p:grpSp>
                    <p:nvGrpSpPr>
                      <p:cNvPr id="15" name="Group 235"/>
                      <p:cNvGrpSpPr>
                        <a:grpSpLocks/>
                      </p:cNvGrpSpPr>
                      <p:nvPr/>
                    </p:nvGrpSpPr>
                    <p:grpSpPr bwMode="auto">
                      <a:xfrm>
                        <a:off x="3312" y="5472"/>
                        <a:ext cx="9648" cy="576"/>
                        <a:chOff x="3312" y="5472"/>
                        <a:chExt cx="9648" cy="576"/>
                      </a:xfrm>
                    </p:grpSpPr>
                    <p:sp>
                      <p:nvSpPr>
                        <p:cNvPr id="28757" name="Oval 236"/>
                        <p:cNvSpPr>
                          <a:spLocks noChangeArrowheads="1"/>
                        </p:cNvSpPr>
                        <p:nvPr/>
                      </p:nvSpPr>
                      <p:spPr bwMode="auto">
                        <a:xfrm rot="5400000">
                          <a:off x="11376"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58" name="Oval 237"/>
                        <p:cNvSpPr>
                          <a:spLocks noChangeArrowheads="1"/>
                        </p:cNvSpPr>
                        <p:nvPr/>
                      </p:nvSpPr>
                      <p:spPr bwMode="auto">
                        <a:xfrm rot="5400000">
                          <a:off x="10800"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59" name="Oval 238"/>
                        <p:cNvSpPr>
                          <a:spLocks noChangeArrowheads="1"/>
                        </p:cNvSpPr>
                        <p:nvPr/>
                      </p:nvSpPr>
                      <p:spPr bwMode="auto">
                        <a:xfrm rot="5400000">
                          <a:off x="11088"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60" name="Oval 239"/>
                        <p:cNvSpPr>
                          <a:spLocks noChangeArrowheads="1"/>
                        </p:cNvSpPr>
                        <p:nvPr/>
                      </p:nvSpPr>
                      <p:spPr bwMode="auto">
                        <a:xfrm rot="5400000">
                          <a:off x="9360"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61" name="Oval 240"/>
                        <p:cNvSpPr>
                          <a:spLocks noChangeArrowheads="1"/>
                        </p:cNvSpPr>
                        <p:nvPr/>
                      </p:nvSpPr>
                      <p:spPr bwMode="auto">
                        <a:xfrm rot="5400000">
                          <a:off x="9648"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62" name="Oval 241"/>
                        <p:cNvSpPr>
                          <a:spLocks noChangeArrowheads="1"/>
                        </p:cNvSpPr>
                        <p:nvPr/>
                      </p:nvSpPr>
                      <p:spPr bwMode="auto">
                        <a:xfrm rot="5400000">
                          <a:off x="3888"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63" name="Oval 242"/>
                        <p:cNvSpPr>
                          <a:spLocks noChangeArrowheads="1"/>
                        </p:cNvSpPr>
                        <p:nvPr/>
                      </p:nvSpPr>
                      <p:spPr bwMode="auto">
                        <a:xfrm rot="5400000">
                          <a:off x="7632"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64" name="Oval 243"/>
                        <p:cNvSpPr>
                          <a:spLocks noChangeArrowheads="1"/>
                        </p:cNvSpPr>
                        <p:nvPr/>
                      </p:nvSpPr>
                      <p:spPr bwMode="auto">
                        <a:xfrm rot="5400000">
                          <a:off x="7056"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65" name="Oval 244"/>
                        <p:cNvSpPr>
                          <a:spLocks noChangeArrowheads="1"/>
                        </p:cNvSpPr>
                        <p:nvPr/>
                      </p:nvSpPr>
                      <p:spPr bwMode="auto">
                        <a:xfrm rot="5400000">
                          <a:off x="4176"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66" name="Oval 245"/>
                        <p:cNvSpPr>
                          <a:spLocks noChangeArrowheads="1"/>
                        </p:cNvSpPr>
                        <p:nvPr/>
                      </p:nvSpPr>
                      <p:spPr bwMode="auto">
                        <a:xfrm rot="5400000">
                          <a:off x="4464"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67" name="Oval 246"/>
                        <p:cNvSpPr>
                          <a:spLocks noChangeArrowheads="1"/>
                        </p:cNvSpPr>
                        <p:nvPr/>
                      </p:nvSpPr>
                      <p:spPr bwMode="auto">
                        <a:xfrm rot="5400000">
                          <a:off x="4752"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68" name="Oval 247"/>
                        <p:cNvSpPr>
                          <a:spLocks noChangeArrowheads="1"/>
                        </p:cNvSpPr>
                        <p:nvPr/>
                      </p:nvSpPr>
                      <p:spPr bwMode="auto">
                        <a:xfrm rot="5400000">
                          <a:off x="3312"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69" name="Oval 248"/>
                        <p:cNvSpPr>
                          <a:spLocks noChangeArrowheads="1"/>
                        </p:cNvSpPr>
                        <p:nvPr/>
                      </p:nvSpPr>
                      <p:spPr bwMode="auto">
                        <a:xfrm rot="5400000">
                          <a:off x="3600"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70" name="Oval 249"/>
                        <p:cNvSpPr>
                          <a:spLocks noChangeArrowheads="1"/>
                        </p:cNvSpPr>
                        <p:nvPr/>
                      </p:nvSpPr>
                      <p:spPr bwMode="auto">
                        <a:xfrm rot="5400000">
                          <a:off x="6192"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71" name="Oval 250"/>
                        <p:cNvSpPr>
                          <a:spLocks noChangeArrowheads="1"/>
                        </p:cNvSpPr>
                        <p:nvPr/>
                      </p:nvSpPr>
                      <p:spPr bwMode="auto">
                        <a:xfrm rot="5400000">
                          <a:off x="5904"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72" name="Oval 251"/>
                        <p:cNvSpPr>
                          <a:spLocks noChangeArrowheads="1"/>
                        </p:cNvSpPr>
                        <p:nvPr/>
                      </p:nvSpPr>
                      <p:spPr bwMode="auto">
                        <a:xfrm rot="5400000">
                          <a:off x="5616"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73" name="Oval 252"/>
                        <p:cNvSpPr>
                          <a:spLocks noChangeArrowheads="1"/>
                        </p:cNvSpPr>
                        <p:nvPr/>
                      </p:nvSpPr>
                      <p:spPr bwMode="auto">
                        <a:xfrm rot="5400000">
                          <a:off x="5328"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74" name="Oval 253"/>
                        <p:cNvSpPr>
                          <a:spLocks noChangeArrowheads="1"/>
                        </p:cNvSpPr>
                        <p:nvPr/>
                      </p:nvSpPr>
                      <p:spPr bwMode="auto">
                        <a:xfrm rot="5400000">
                          <a:off x="5040"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75" name="Oval 254"/>
                        <p:cNvSpPr>
                          <a:spLocks noChangeArrowheads="1"/>
                        </p:cNvSpPr>
                        <p:nvPr/>
                      </p:nvSpPr>
                      <p:spPr bwMode="auto">
                        <a:xfrm rot="5400000">
                          <a:off x="8208"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76" name="Oval 255"/>
                        <p:cNvSpPr>
                          <a:spLocks noChangeArrowheads="1"/>
                        </p:cNvSpPr>
                        <p:nvPr/>
                      </p:nvSpPr>
                      <p:spPr bwMode="auto">
                        <a:xfrm rot="5400000">
                          <a:off x="7920"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77" name="Oval 256"/>
                        <p:cNvSpPr>
                          <a:spLocks noChangeArrowheads="1"/>
                        </p:cNvSpPr>
                        <p:nvPr/>
                      </p:nvSpPr>
                      <p:spPr bwMode="auto">
                        <a:xfrm rot="5400000">
                          <a:off x="7344"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78" name="Oval 257"/>
                        <p:cNvSpPr>
                          <a:spLocks noChangeArrowheads="1"/>
                        </p:cNvSpPr>
                        <p:nvPr/>
                      </p:nvSpPr>
                      <p:spPr bwMode="auto">
                        <a:xfrm rot="5400000">
                          <a:off x="6480"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79" name="Oval 258"/>
                        <p:cNvSpPr>
                          <a:spLocks noChangeArrowheads="1"/>
                        </p:cNvSpPr>
                        <p:nvPr/>
                      </p:nvSpPr>
                      <p:spPr bwMode="auto">
                        <a:xfrm rot="5400000">
                          <a:off x="6768"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80" name="Oval 259"/>
                        <p:cNvSpPr>
                          <a:spLocks noChangeArrowheads="1"/>
                        </p:cNvSpPr>
                        <p:nvPr/>
                      </p:nvSpPr>
                      <p:spPr bwMode="auto">
                        <a:xfrm rot="5400000">
                          <a:off x="9072"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81" name="Oval 260"/>
                        <p:cNvSpPr>
                          <a:spLocks noChangeArrowheads="1"/>
                        </p:cNvSpPr>
                        <p:nvPr/>
                      </p:nvSpPr>
                      <p:spPr bwMode="auto">
                        <a:xfrm rot="5400000">
                          <a:off x="8784"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82" name="Oval 261"/>
                        <p:cNvSpPr>
                          <a:spLocks noChangeArrowheads="1"/>
                        </p:cNvSpPr>
                        <p:nvPr/>
                      </p:nvSpPr>
                      <p:spPr bwMode="auto">
                        <a:xfrm rot="5400000">
                          <a:off x="10224"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83" name="Oval 262"/>
                        <p:cNvSpPr>
                          <a:spLocks noChangeArrowheads="1"/>
                        </p:cNvSpPr>
                        <p:nvPr/>
                      </p:nvSpPr>
                      <p:spPr bwMode="auto">
                        <a:xfrm rot="5400000">
                          <a:off x="9936"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84" name="Oval 263"/>
                        <p:cNvSpPr>
                          <a:spLocks noChangeArrowheads="1"/>
                        </p:cNvSpPr>
                        <p:nvPr/>
                      </p:nvSpPr>
                      <p:spPr bwMode="auto">
                        <a:xfrm rot="5400000">
                          <a:off x="8496"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85" name="Oval 264"/>
                        <p:cNvSpPr>
                          <a:spLocks noChangeArrowheads="1"/>
                        </p:cNvSpPr>
                        <p:nvPr/>
                      </p:nvSpPr>
                      <p:spPr bwMode="auto">
                        <a:xfrm rot="5400000">
                          <a:off x="10512"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86" name="Oval 265"/>
                        <p:cNvSpPr>
                          <a:spLocks noChangeArrowheads="1"/>
                        </p:cNvSpPr>
                        <p:nvPr/>
                      </p:nvSpPr>
                      <p:spPr bwMode="auto">
                        <a:xfrm rot="5400000">
                          <a:off x="11664"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87" name="Oval 266"/>
                        <p:cNvSpPr>
                          <a:spLocks noChangeArrowheads="1"/>
                        </p:cNvSpPr>
                        <p:nvPr/>
                      </p:nvSpPr>
                      <p:spPr bwMode="auto">
                        <a:xfrm rot="5400000">
                          <a:off x="11952"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88" name="Oval 267"/>
                        <p:cNvSpPr>
                          <a:spLocks noChangeArrowheads="1"/>
                        </p:cNvSpPr>
                        <p:nvPr/>
                      </p:nvSpPr>
                      <p:spPr bwMode="auto">
                        <a:xfrm rot="5400000">
                          <a:off x="12240" y="5760"/>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89" name="Oval 268"/>
                        <p:cNvSpPr>
                          <a:spLocks noChangeArrowheads="1"/>
                        </p:cNvSpPr>
                        <p:nvPr/>
                      </p:nvSpPr>
                      <p:spPr bwMode="auto">
                        <a:xfrm rot="5400000">
                          <a:off x="12528" y="5760"/>
                          <a:ext cx="288" cy="288"/>
                        </a:xfrm>
                        <a:prstGeom prst="ellipse">
                          <a:avLst/>
                        </a:prstGeom>
                        <a:solidFill>
                          <a:srgbClr val="FFFFFF"/>
                        </a:solidFill>
                        <a:ln w="9525">
                          <a:solidFill>
                            <a:srgbClr val="000000"/>
                          </a:solidFill>
                          <a:round/>
                          <a:headEnd/>
                          <a:tailEnd/>
                        </a:ln>
                      </p:spPr>
                      <p:txBody>
                        <a:bodyPr/>
                        <a:lstStyle/>
                        <a:p>
                          <a:endParaRPr lang="en-US" sz="1800"/>
                        </a:p>
                      </p:txBody>
                    </p:sp>
                    <p:grpSp>
                      <p:nvGrpSpPr>
                        <p:cNvPr id="16" name="Group 269"/>
                        <p:cNvGrpSpPr>
                          <a:grpSpLocks/>
                        </p:cNvGrpSpPr>
                        <p:nvPr/>
                      </p:nvGrpSpPr>
                      <p:grpSpPr bwMode="auto">
                        <a:xfrm>
                          <a:off x="3456" y="5472"/>
                          <a:ext cx="9504" cy="288"/>
                          <a:chOff x="3456" y="5472"/>
                          <a:chExt cx="9504" cy="288"/>
                        </a:xfrm>
                      </p:grpSpPr>
                      <p:sp>
                        <p:nvSpPr>
                          <p:cNvPr id="28791" name="Oval 270"/>
                          <p:cNvSpPr>
                            <a:spLocks noChangeArrowheads="1"/>
                          </p:cNvSpPr>
                          <p:nvPr/>
                        </p:nvSpPr>
                        <p:spPr bwMode="auto">
                          <a:xfrm rot="5400000">
                            <a:off x="3456"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92" name="Oval 271"/>
                          <p:cNvSpPr>
                            <a:spLocks noChangeArrowheads="1"/>
                          </p:cNvSpPr>
                          <p:nvPr/>
                        </p:nvSpPr>
                        <p:spPr bwMode="auto">
                          <a:xfrm rot="5400000">
                            <a:off x="3744"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93" name="Oval 272"/>
                          <p:cNvSpPr>
                            <a:spLocks noChangeArrowheads="1"/>
                          </p:cNvSpPr>
                          <p:nvPr/>
                        </p:nvSpPr>
                        <p:spPr bwMode="auto">
                          <a:xfrm rot="5400000">
                            <a:off x="4032"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94" name="Oval 273"/>
                          <p:cNvSpPr>
                            <a:spLocks noChangeArrowheads="1"/>
                          </p:cNvSpPr>
                          <p:nvPr/>
                        </p:nvSpPr>
                        <p:spPr bwMode="auto">
                          <a:xfrm rot="5400000">
                            <a:off x="4320"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95" name="Oval 274"/>
                          <p:cNvSpPr>
                            <a:spLocks noChangeArrowheads="1"/>
                          </p:cNvSpPr>
                          <p:nvPr/>
                        </p:nvSpPr>
                        <p:spPr bwMode="auto">
                          <a:xfrm rot="5400000">
                            <a:off x="4608"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96" name="Oval 275"/>
                          <p:cNvSpPr>
                            <a:spLocks noChangeArrowheads="1"/>
                          </p:cNvSpPr>
                          <p:nvPr/>
                        </p:nvSpPr>
                        <p:spPr bwMode="auto">
                          <a:xfrm rot="5400000">
                            <a:off x="4896"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97" name="Oval 276"/>
                          <p:cNvSpPr>
                            <a:spLocks noChangeArrowheads="1"/>
                          </p:cNvSpPr>
                          <p:nvPr/>
                        </p:nvSpPr>
                        <p:spPr bwMode="auto">
                          <a:xfrm rot="5400000">
                            <a:off x="5184"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98" name="Oval 277"/>
                          <p:cNvSpPr>
                            <a:spLocks noChangeArrowheads="1"/>
                          </p:cNvSpPr>
                          <p:nvPr/>
                        </p:nvSpPr>
                        <p:spPr bwMode="auto">
                          <a:xfrm rot="5400000">
                            <a:off x="5472"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799" name="Oval 278"/>
                          <p:cNvSpPr>
                            <a:spLocks noChangeArrowheads="1"/>
                          </p:cNvSpPr>
                          <p:nvPr/>
                        </p:nvSpPr>
                        <p:spPr bwMode="auto">
                          <a:xfrm rot="5400000">
                            <a:off x="5760"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00" name="Oval 279"/>
                          <p:cNvSpPr>
                            <a:spLocks noChangeArrowheads="1"/>
                          </p:cNvSpPr>
                          <p:nvPr/>
                        </p:nvSpPr>
                        <p:spPr bwMode="auto">
                          <a:xfrm rot="5400000">
                            <a:off x="6048"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01" name="Oval 280"/>
                          <p:cNvSpPr>
                            <a:spLocks noChangeArrowheads="1"/>
                          </p:cNvSpPr>
                          <p:nvPr/>
                        </p:nvSpPr>
                        <p:spPr bwMode="auto">
                          <a:xfrm rot="5400000">
                            <a:off x="6336"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02" name="Oval 281"/>
                          <p:cNvSpPr>
                            <a:spLocks noChangeArrowheads="1"/>
                          </p:cNvSpPr>
                          <p:nvPr/>
                        </p:nvSpPr>
                        <p:spPr bwMode="auto">
                          <a:xfrm rot="5400000">
                            <a:off x="6624"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03" name="Oval 282"/>
                          <p:cNvSpPr>
                            <a:spLocks noChangeArrowheads="1"/>
                          </p:cNvSpPr>
                          <p:nvPr/>
                        </p:nvSpPr>
                        <p:spPr bwMode="auto">
                          <a:xfrm rot="5400000">
                            <a:off x="6912"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04" name="Oval 283"/>
                          <p:cNvSpPr>
                            <a:spLocks noChangeArrowheads="1"/>
                          </p:cNvSpPr>
                          <p:nvPr/>
                        </p:nvSpPr>
                        <p:spPr bwMode="auto">
                          <a:xfrm rot="5400000">
                            <a:off x="7200"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05" name="Oval 284"/>
                          <p:cNvSpPr>
                            <a:spLocks noChangeArrowheads="1"/>
                          </p:cNvSpPr>
                          <p:nvPr/>
                        </p:nvSpPr>
                        <p:spPr bwMode="auto">
                          <a:xfrm rot="5400000">
                            <a:off x="7488"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06" name="Oval 285"/>
                          <p:cNvSpPr>
                            <a:spLocks noChangeArrowheads="1"/>
                          </p:cNvSpPr>
                          <p:nvPr/>
                        </p:nvSpPr>
                        <p:spPr bwMode="auto">
                          <a:xfrm rot="5400000">
                            <a:off x="7776"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07" name="Oval 286"/>
                          <p:cNvSpPr>
                            <a:spLocks noChangeArrowheads="1"/>
                          </p:cNvSpPr>
                          <p:nvPr/>
                        </p:nvSpPr>
                        <p:spPr bwMode="auto">
                          <a:xfrm rot="5400000">
                            <a:off x="8064"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08" name="Oval 287"/>
                          <p:cNvSpPr>
                            <a:spLocks noChangeArrowheads="1"/>
                          </p:cNvSpPr>
                          <p:nvPr/>
                        </p:nvSpPr>
                        <p:spPr bwMode="auto">
                          <a:xfrm rot="5400000">
                            <a:off x="8352"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09" name="Oval 288"/>
                          <p:cNvSpPr>
                            <a:spLocks noChangeArrowheads="1"/>
                          </p:cNvSpPr>
                          <p:nvPr/>
                        </p:nvSpPr>
                        <p:spPr bwMode="auto">
                          <a:xfrm rot="5400000">
                            <a:off x="8640"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10" name="Oval 289"/>
                          <p:cNvSpPr>
                            <a:spLocks noChangeArrowheads="1"/>
                          </p:cNvSpPr>
                          <p:nvPr/>
                        </p:nvSpPr>
                        <p:spPr bwMode="auto">
                          <a:xfrm rot="5400000">
                            <a:off x="8928"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11" name="Oval 290"/>
                          <p:cNvSpPr>
                            <a:spLocks noChangeArrowheads="1"/>
                          </p:cNvSpPr>
                          <p:nvPr/>
                        </p:nvSpPr>
                        <p:spPr bwMode="auto">
                          <a:xfrm rot="5400000">
                            <a:off x="9216"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12" name="Oval 291"/>
                          <p:cNvSpPr>
                            <a:spLocks noChangeArrowheads="1"/>
                          </p:cNvSpPr>
                          <p:nvPr/>
                        </p:nvSpPr>
                        <p:spPr bwMode="auto">
                          <a:xfrm rot="5400000">
                            <a:off x="9504"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13" name="Oval 292"/>
                          <p:cNvSpPr>
                            <a:spLocks noChangeArrowheads="1"/>
                          </p:cNvSpPr>
                          <p:nvPr/>
                        </p:nvSpPr>
                        <p:spPr bwMode="auto">
                          <a:xfrm rot="5400000">
                            <a:off x="9792"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14" name="Oval 293"/>
                          <p:cNvSpPr>
                            <a:spLocks noChangeArrowheads="1"/>
                          </p:cNvSpPr>
                          <p:nvPr/>
                        </p:nvSpPr>
                        <p:spPr bwMode="auto">
                          <a:xfrm rot="5400000">
                            <a:off x="10080"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15" name="Oval 294"/>
                          <p:cNvSpPr>
                            <a:spLocks noChangeArrowheads="1"/>
                          </p:cNvSpPr>
                          <p:nvPr/>
                        </p:nvSpPr>
                        <p:spPr bwMode="auto">
                          <a:xfrm rot="5400000">
                            <a:off x="10368"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16" name="Oval 295"/>
                          <p:cNvSpPr>
                            <a:spLocks noChangeArrowheads="1"/>
                          </p:cNvSpPr>
                          <p:nvPr/>
                        </p:nvSpPr>
                        <p:spPr bwMode="auto">
                          <a:xfrm rot="5400000">
                            <a:off x="10656"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17" name="Oval 296"/>
                          <p:cNvSpPr>
                            <a:spLocks noChangeArrowheads="1"/>
                          </p:cNvSpPr>
                          <p:nvPr/>
                        </p:nvSpPr>
                        <p:spPr bwMode="auto">
                          <a:xfrm rot="5400000">
                            <a:off x="10944"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18" name="Oval 297"/>
                          <p:cNvSpPr>
                            <a:spLocks noChangeArrowheads="1"/>
                          </p:cNvSpPr>
                          <p:nvPr/>
                        </p:nvSpPr>
                        <p:spPr bwMode="auto">
                          <a:xfrm rot="5400000">
                            <a:off x="11232"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19" name="Oval 298"/>
                          <p:cNvSpPr>
                            <a:spLocks noChangeArrowheads="1"/>
                          </p:cNvSpPr>
                          <p:nvPr/>
                        </p:nvSpPr>
                        <p:spPr bwMode="auto">
                          <a:xfrm rot="5400000">
                            <a:off x="11520"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20" name="Oval 299"/>
                          <p:cNvSpPr>
                            <a:spLocks noChangeArrowheads="1"/>
                          </p:cNvSpPr>
                          <p:nvPr/>
                        </p:nvSpPr>
                        <p:spPr bwMode="auto">
                          <a:xfrm rot="5400000">
                            <a:off x="11808"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21" name="Oval 300"/>
                          <p:cNvSpPr>
                            <a:spLocks noChangeArrowheads="1"/>
                          </p:cNvSpPr>
                          <p:nvPr/>
                        </p:nvSpPr>
                        <p:spPr bwMode="auto">
                          <a:xfrm rot="5400000">
                            <a:off x="12096"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22" name="Oval 301"/>
                          <p:cNvSpPr>
                            <a:spLocks noChangeArrowheads="1"/>
                          </p:cNvSpPr>
                          <p:nvPr/>
                        </p:nvSpPr>
                        <p:spPr bwMode="auto">
                          <a:xfrm rot="5400000">
                            <a:off x="12384" y="5472"/>
                            <a:ext cx="288" cy="288"/>
                          </a:xfrm>
                          <a:prstGeom prst="ellipse">
                            <a:avLst/>
                          </a:prstGeom>
                          <a:solidFill>
                            <a:srgbClr val="FFFFFF"/>
                          </a:solidFill>
                          <a:ln w="9525">
                            <a:solidFill>
                              <a:srgbClr val="000000"/>
                            </a:solidFill>
                            <a:round/>
                            <a:headEnd/>
                            <a:tailEnd/>
                          </a:ln>
                        </p:spPr>
                        <p:txBody>
                          <a:bodyPr/>
                          <a:lstStyle/>
                          <a:p>
                            <a:endParaRPr lang="en-US" sz="1800"/>
                          </a:p>
                        </p:txBody>
                      </p:sp>
                      <p:sp>
                        <p:nvSpPr>
                          <p:cNvPr id="28823" name="Oval 302"/>
                          <p:cNvSpPr>
                            <a:spLocks noChangeArrowheads="1"/>
                          </p:cNvSpPr>
                          <p:nvPr/>
                        </p:nvSpPr>
                        <p:spPr bwMode="auto">
                          <a:xfrm rot="5400000">
                            <a:off x="12672" y="5472"/>
                            <a:ext cx="288" cy="288"/>
                          </a:xfrm>
                          <a:prstGeom prst="ellipse">
                            <a:avLst/>
                          </a:prstGeom>
                          <a:solidFill>
                            <a:srgbClr val="FFFFFF"/>
                          </a:solidFill>
                          <a:ln w="9525">
                            <a:solidFill>
                              <a:srgbClr val="000000"/>
                            </a:solidFill>
                            <a:round/>
                            <a:headEnd/>
                            <a:tailEnd/>
                          </a:ln>
                        </p:spPr>
                        <p:txBody>
                          <a:bodyPr/>
                          <a:lstStyle/>
                          <a:p>
                            <a:endParaRPr lang="en-US" sz="1800"/>
                          </a:p>
                        </p:txBody>
                      </p:sp>
                    </p:grpSp>
                  </p:grpSp>
                  <p:grpSp>
                    <p:nvGrpSpPr>
                      <p:cNvPr id="17" name="Group 303"/>
                      <p:cNvGrpSpPr>
                        <a:grpSpLocks/>
                      </p:cNvGrpSpPr>
                      <p:nvPr/>
                    </p:nvGrpSpPr>
                    <p:grpSpPr bwMode="auto">
                      <a:xfrm>
                        <a:off x="3168" y="6048"/>
                        <a:ext cx="9792" cy="1440"/>
                        <a:chOff x="3168" y="6048"/>
                        <a:chExt cx="9792" cy="1440"/>
                      </a:xfrm>
                    </p:grpSpPr>
                    <p:sp>
                      <p:nvSpPr>
                        <p:cNvPr id="28719" name="Oval 304"/>
                        <p:cNvSpPr>
                          <a:spLocks noChangeArrowheads="1"/>
                        </p:cNvSpPr>
                        <p:nvPr/>
                      </p:nvSpPr>
                      <p:spPr bwMode="auto">
                        <a:xfrm rot="5400000">
                          <a:off x="10800" y="6336"/>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20" name="Oval 305"/>
                        <p:cNvSpPr>
                          <a:spLocks noChangeArrowheads="1"/>
                        </p:cNvSpPr>
                        <p:nvPr/>
                      </p:nvSpPr>
                      <p:spPr bwMode="auto">
                        <a:xfrm rot="5400000">
                          <a:off x="8064" y="6192"/>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21" name="Oval 306"/>
                        <p:cNvSpPr>
                          <a:spLocks noChangeArrowheads="1"/>
                        </p:cNvSpPr>
                        <p:nvPr/>
                      </p:nvSpPr>
                      <p:spPr bwMode="auto">
                        <a:xfrm rot="5400000">
                          <a:off x="8640" y="6192"/>
                          <a:ext cx="576" cy="576"/>
                        </a:xfrm>
                        <a:prstGeom prst="ellipse">
                          <a:avLst/>
                        </a:prstGeom>
                        <a:solidFill>
                          <a:srgbClr val="FFFFFF"/>
                        </a:solidFill>
                        <a:ln w="9525">
                          <a:solidFill>
                            <a:srgbClr val="000000"/>
                          </a:solidFill>
                          <a:round/>
                          <a:headEnd/>
                          <a:tailEnd/>
                        </a:ln>
                      </p:spPr>
                      <p:txBody>
                        <a:bodyPr/>
                        <a:lstStyle/>
                        <a:p>
                          <a:endParaRPr lang="en-US" sz="1800"/>
                        </a:p>
                      </p:txBody>
                    </p:sp>
                    <p:grpSp>
                      <p:nvGrpSpPr>
                        <p:cNvPr id="18" name="Group 307"/>
                        <p:cNvGrpSpPr>
                          <a:grpSpLocks/>
                        </p:cNvGrpSpPr>
                        <p:nvPr/>
                      </p:nvGrpSpPr>
                      <p:grpSpPr bwMode="auto">
                        <a:xfrm>
                          <a:off x="3168" y="6048"/>
                          <a:ext cx="9792" cy="1440"/>
                          <a:chOff x="3168" y="6048"/>
                          <a:chExt cx="9792" cy="1440"/>
                        </a:xfrm>
                      </p:grpSpPr>
                      <p:sp>
                        <p:nvSpPr>
                          <p:cNvPr id="28723" name="Oval 308"/>
                          <p:cNvSpPr>
                            <a:spLocks noChangeArrowheads="1"/>
                          </p:cNvSpPr>
                          <p:nvPr/>
                        </p:nvSpPr>
                        <p:spPr bwMode="auto">
                          <a:xfrm rot="5400000">
                            <a:off x="10368" y="6192"/>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24" name="Oval 309"/>
                          <p:cNvSpPr>
                            <a:spLocks noChangeArrowheads="1"/>
                          </p:cNvSpPr>
                          <p:nvPr/>
                        </p:nvSpPr>
                        <p:spPr bwMode="auto">
                          <a:xfrm rot="5400000">
                            <a:off x="11232" y="6048"/>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25" name="Oval 310"/>
                          <p:cNvSpPr>
                            <a:spLocks noChangeArrowheads="1"/>
                          </p:cNvSpPr>
                          <p:nvPr/>
                        </p:nvSpPr>
                        <p:spPr bwMode="auto">
                          <a:xfrm rot="5400000">
                            <a:off x="11808" y="6192"/>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26" name="Oval 311"/>
                          <p:cNvSpPr>
                            <a:spLocks noChangeArrowheads="1"/>
                          </p:cNvSpPr>
                          <p:nvPr/>
                        </p:nvSpPr>
                        <p:spPr bwMode="auto">
                          <a:xfrm rot="5400000">
                            <a:off x="12384" y="6192"/>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27" name="Oval 312"/>
                          <p:cNvSpPr>
                            <a:spLocks noChangeArrowheads="1"/>
                          </p:cNvSpPr>
                          <p:nvPr/>
                        </p:nvSpPr>
                        <p:spPr bwMode="auto">
                          <a:xfrm rot="5400000">
                            <a:off x="4896" y="6192"/>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28" name="Oval 313"/>
                          <p:cNvSpPr>
                            <a:spLocks noChangeArrowheads="1"/>
                          </p:cNvSpPr>
                          <p:nvPr/>
                        </p:nvSpPr>
                        <p:spPr bwMode="auto">
                          <a:xfrm rot="5400000">
                            <a:off x="6336" y="6192"/>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29" name="Oval 314"/>
                          <p:cNvSpPr>
                            <a:spLocks noChangeArrowheads="1"/>
                          </p:cNvSpPr>
                          <p:nvPr/>
                        </p:nvSpPr>
                        <p:spPr bwMode="auto">
                          <a:xfrm rot="5400000">
                            <a:off x="6912" y="6048"/>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30" name="Oval 315"/>
                          <p:cNvSpPr>
                            <a:spLocks noChangeArrowheads="1"/>
                          </p:cNvSpPr>
                          <p:nvPr/>
                        </p:nvSpPr>
                        <p:spPr bwMode="auto">
                          <a:xfrm rot="5400000">
                            <a:off x="7488" y="6048"/>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31" name="Oval 316"/>
                          <p:cNvSpPr>
                            <a:spLocks noChangeArrowheads="1"/>
                          </p:cNvSpPr>
                          <p:nvPr/>
                        </p:nvSpPr>
                        <p:spPr bwMode="auto">
                          <a:xfrm rot="5400000">
                            <a:off x="9216" y="6048"/>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32" name="Oval 317"/>
                          <p:cNvSpPr>
                            <a:spLocks noChangeArrowheads="1"/>
                          </p:cNvSpPr>
                          <p:nvPr/>
                        </p:nvSpPr>
                        <p:spPr bwMode="auto">
                          <a:xfrm rot="5400000">
                            <a:off x="9792" y="6048"/>
                            <a:ext cx="576" cy="576"/>
                          </a:xfrm>
                          <a:prstGeom prst="ellipse">
                            <a:avLst/>
                          </a:prstGeom>
                          <a:solidFill>
                            <a:srgbClr val="FFFFFF"/>
                          </a:solidFill>
                          <a:ln w="9525">
                            <a:solidFill>
                              <a:srgbClr val="000000"/>
                            </a:solidFill>
                            <a:round/>
                            <a:headEnd/>
                            <a:tailEnd/>
                          </a:ln>
                        </p:spPr>
                        <p:txBody>
                          <a:bodyPr/>
                          <a:lstStyle/>
                          <a:p>
                            <a:endParaRPr lang="en-US" sz="1800"/>
                          </a:p>
                        </p:txBody>
                      </p:sp>
                      <p:grpSp>
                        <p:nvGrpSpPr>
                          <p:cNvPr id="19" name="Group 318"/>
                          <p:cNvGrpSpPr>
                            <a:grpSpLocks/>
                          </p:cNvGrpSpPr>
                          <p:nvPr/>
                        </p:nvGrpSpPr>
                        <p:grpSpPr bwMode="auto">
                          <a:xfrm>
                            <a:off x="3168" y="6192"/>
                            <a:ext cx="9648" cy="1296"/>
                            <a:chOff x="3168" y="6192"/>
                            <a:chExt cx="9648" cy="1296"/>
                          </a:xfrm>
                        </p:grpSpPr>
                        <p:sp>
                          <p:nvSpPr>
                            <p:cNvPr id="28736" name="Oval 319"/>
                            <p:cNvSpPr>
                              <a:spLocks noChangeArrowheads="1"/>
                            </p:cNvSpPr>
                            <p:nvPr/>
                          </p:nvSpPr>
                          <p:spPr bwMode="auto">
                            <a:xfrm>
                              <a:off x="3168" y="6624"/>
                              <a:ext cx="576" cy="576"/>
                            </a:xfrm>
                            <a:prstGeom prst="ellipse">
                              <a:avLst/>
                            </a:prstGeom>
                            <a:solidFill>
                              <a:srgbClr val="FFFFFF"/>
                            </a:solidFill>
                            <a:ln w="9525">
                              <a:solidFill>
                                <a:srgbClr val="000000"/>
                              </a:solidFill>
                              <a:round/>
                              <a:headEnd/>
                              <a:tailEnd/>
                            </a:ln>
                          </p:spPr>
                          <p:txBody>
                            <a:bodyPr/>
                            <a:lstStyle/>
                            <a:p>
                              <a:endParaRPr lang="en-US" sz="1800"/>
                            </a:p>
                          </p:txBody>
                        </p:sp>
                        <p:grpSp>
                          <p:nvGrpSpPr>
                            <p:cNvPr id="20" name="Group 320"/>
                            <p:cNvGrpSpPr>
                              <a:grpSpLocks/>
                            </p:cNvGrpSpPr>
                            <p:nvPr/>
                          </p:nvGrpSpPr>
                          <p:grpSpPr bwMode="auto">
                            <a:xfrm>
                              <a:off x="3599" y="6479"/>
                              <a:ext cx="9217" cy="1009"/>
                              <a:chOff x="3599" y="6479"/>
                              <a:chExt cx="9217" cy="1009"/>
                            </a:xfrm>
                          </p:grpSpPr>
                          <p:sp>
                            <p:nvSpPr>
                              <p:cNvPr id="28740" name="Oval 321"/>
                              <p:cNvSpPr>
                                <a:spLocks noChangeArrowheads="1"/>
                              </p:cNvSpPr>
                              <p:nvPr/>
                            </p:nvSpPr>
                            <p:spPr bwMode="auto">
                              <a:xfrm rot="5400000">
                                <a:off x="8495" y="6623"/>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41" name="Oval 322"/>
                              <p:cNvSpPr>
                                <a:spLocks noChangeArrowheads="1"/>
                              </p:cNvSpPr>
                              <p:nvPr/>
                            </p:nvSpPr>
                            <p:spPr bwMode="auto">
                              <a:xfrm rot="5400000">
                                <a:off x="7920" y="6768"/>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42" name="Oval 323"/>
                              <p:cNvSpPr>
                                <a:spLocks noChangeArrowheads="1"/>
                              </p:cNvSpPr>
                              <p:nvPr/>
                            </p:nvSpPr>
                            <p:spPr bwMode="auto">
                              <a:xfrm rot="5400000">
                                <a:off x="7343" y="6623"/>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43" name="Oval 324"/>
                              <p:cNvSpPr>
                                <a:spLocks noChangeArrowheads="1"/>
                              </p:cNvSpPr>
                              <p:nvPr/>
                            </p:nvSpPr>
                            <p:spPr bwMode="auto">
                              <a:xfrm rot="5400000">
                                <a:off x="6767" y="6623"/>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44" name="Oval 325"/>
                              <p:cNvSpPr>
                                <a:spLocks noChangeArrowheads="1"/>
                              </p:cNvSpPr>
                              <p:nvPr/>
                            </p:nvSpPr>
                            <p:spPr bwMode="auto">
                              <a:xfrm rot="5400000">
                                <a:off x="6335" y="6911"/>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45" name="Oval 326"/>
                              <p:cNvSpPr>
                                <a:spLocks noChangeArrowheads="1"/>
                              </p:cNvSpPr>
                              <p:nvPr/>
                            </p:nvSpPr>
                            <p:spPr bwMode="auto">
                              <a:xfrm rot="5400000">
                                <a:off x="5903" y="6479"/>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46" name="Oval 327"/>
                              <p:cNvSpPr>
                                <a:spLocks noChangeArrowheads="1"/>
                              </p:cNvSpPr>
                              <p:nvPr/>
                            </p:nvSpPr>
                            <p:spPr bwMode="auto">
                              <a:xfrm rot="5400000">
                                <a:off x="5328" y="6912"/>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47" name="Oval 328"/>
                              <p:cNvSpPr>
                                <a:spLocks noChangeArrowheads="1"/>
                              </p:cNvSpPr>
                              <p:nvPr/>
                            </p:nvSpPr>
                            <p:spPr bwMode="auto">
                              <a:xfrm rot="5400000">
                                <a:off x="4751" y="6767"/>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48" name="Oval 329"/>
                              <p:cNvSpPr>
                                <a:spLocks noChangeArrowheads="1"/>
                              </p:cNvSpPr>
                              <p:nvPr/>
                            </p:nvSpPr>
                            <p:spPr bwMode="auto">
                              <a:xfrm rot="5400000">
                                <a:off x="4175" y="6623"/>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49" name="Oval 330"/>
                              <p:cNvSpPr>
                                <a:spLocks noChangeArrowheads="1"/>
                              </p:cNvSpPr>
                              <p:nvPr/>
                            </p:nvSpPr>
                            <p:spPr bwMode="auto">
                              <a:xfrm rot="5400000">
                                <a:off x="3599" y="6911"/>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50" name="Oval 331"/>
                              <p:cNvSpPr>
                                <a:spLocks noChangeArrowheads="1"/>
                              </p:cNvSpPr>
                              <p:nvPr/>
                            </p:nvSpPr>
                            <p:spPr bwMode="auto">
                              <a:xfrm rot="5400000">
                                <a:off x="12240" y="6768"/>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51" name="Oval 332"/>
                              <p:cNvSpPr>
                                <a:spLocks noChangeArrowheads="1"/>
                              </p:cNvSpPr>
                              <p:nvPr/>
                            </p:nvSpPr>
                            <p:spPr bwMode="auto">
                              <a:xfrm rot="5400000">
                                <a:off x="11808" y="6768"/>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52" name="Oval 333"/>
                              <p:cNvSpPr>
                                <a:spLocks noChangeArrowheads="1"/>
                              </p:cNvSpPr>
                              <p:nvPr/>
                            </p:nvSpPr>
                            <p:spPr bwMode="auto">
                              <a:xfrm rot="5400000">
                                <a:off x="11232" y="6624"/>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53" name="Oval 334"/>
                              <p:cNvSpPr>
                                <a:spLocks noChangeArrowheads="1"/>
                              </p:cNvSpPr>
                              <p:nvPr/>
                            </p:nvSpPr>
                            <p:spPr bwMode="auto">
                              <a:xfrm rot="5400000">
                                <a:off x="10656" y="6912"/>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54" name="Oval 335"/>
                              <p:cNvSpPr>
                                <a:spLocks noChangeArrowheads="1"/>
                              </p:cNvSpPr>
                              <p:nvPr/>
                            </p:nvSpPr>
                            <p:spPr bwMode="auto">
                              <a:xfrm rot="5400000">
                                <a:off x="10080" y="6624"/>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55" name="Oval 336"/>
                              <p:cNvSpPr>
                                <a:spLocks noChangeArrowheads="1"/>
                              </p:cNvSpPr>
                              <p:nvPr/>
                            </p:nvSpPr>
                            <p:spPr bwMode="auto">
                              <a:xfrm rot="5400000">
                                <a:off x="9648" y="6624"/>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56" name="Oval 337"/>
                              <p:cNvSpPr>
                                <a:spLocks noChangeArrowheads="1"/>
                              </p:cNvSpPr>
                              <p:nvPr/>
                            </p:nvSpPr>
                            <p:spPr bwMode="auto">
                              <a:xfrm rot="5400000">
                                <a:off x="9071" y="6623"/>
                                <a:ext cx="576" cy="576"/>
                              </a:xfrm>
                              <a:prstGeom prst="ellipse">
                                <a:avLst/>
                              </a:prstGeom>
                              <a:solidFill>
                                <a:srgbClr val="FFFFFF"/>
                              </a:solidFill>
                              <a:ln w="9525">
                                <a:solidFill>
                                  <a:srgbClr val="000000"/>
                                </a:solidFill>
                                <a:round/>
                                <a:headEnd/>
                                <a:tailEnd/>
                              </a:ln>
                            </p:spPr>
                            <p:txBody>
                              <a:bodyPr/>
                              <a:lstStyle/>
                              <a:p>
                                <a:endParaRPr lang="en-US" sz="1800"/>
                              </a:p>
                            </p:txBody>
                          </p:sp>
                        </p:grpSp>
                        <p:sp>
                          <p:nvSpPr>
                            <p:cNvPr id="28738" name="Oval 338"/>
                            <p:cNvSpPr>
                              <a:spLocks noChangeArrowheads="1"/>
                            </p:cNvSpPr>
                            <p:nvPr/>
                          </p:nvSpPr>
                          <p:spPr bwMode="auto">
                            <a:xfrm rot="5400000">
                              <a:off x="3744" y="6336"/>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39" name="Oval 339"/>
                            <p:cNvSpPr>
                              <a:spLocks noChangeArrowheads="1"/>
                            </p:cNvSpPr>
                            <p:nvPr/>
                          </p:nvSpPr>
                          <p:spPr bwMode="auto">
                            <a:xfrm rot="5400000">
                              <a:off x="3168" y="6192"/>
                              <a:ext cx="576" cy="576"/>
                            </a:xfrm>
                            <a:prstGeom prst="ellipse">
                              <a:avLst/>
                            </a:prstGeom>
                            <a:solidFill>
                              <a:srgbClr val="FFFFFF"/>
                            </a:solidFill>
                            <a:ln w="9525">
                              <a:solidFill>
                                <a:srgbClr val="000000"/>
                              </a:solidFill>
                              <a:round/>
                              <a:headEnd/>
                              <a:tailEnd/>
                            </a:ln>
                          </p:spPr>
                          <p:txBody>
                            <a:bodyPr/>
                            <a:lstStyle/>
                            <a:p>
                              <a:endParaRPr lang="en-US" sz="1800"/>
                            </a:p>
                          </p:txBody>
                        </p:sp>
                      </p:grpSp>
                      <p:sp>
                        <p:nvSpPr>
                          <p:cNvPr id="28734" name="Oval 340"/>
                          <p:cNvSpPr>
                            <a:spLocks noChangeArrowheads="1"/>
                          </p:cNvSpPr>
                          <p:nvPr/>
                        </p:nvSpPr>
                        <p:spPr bwMode="auto">
                          <a:xfrm rot="5400000">
                            <a:off x="4320" y="6048"/>
                            <a:ext cx="576" cy="576"/>
                          </a:xfrm>
                          <a:prstGeom prst="ellipse">
                            <a:avLst/>
                          </a:prstGeom>
                          <a:solidFill>
                            <a:srgbClr val="FFFFFF"/>
                          </a:solidFill>
                          <a:ln w="9525">
                            <a:solidFill>
                              <a:srgbClr val="000000"/>
                            </a:solidFill>
                            <a:round/>
                            <a:headEnd/>
                            <a:tailEnd/>
                          </a:ln>
                        </p:spPr>
                        <p:txBody>
                          <a:bodyPr/>
                          <a:lstStyle/>
                          <a:p>
                            <a:endParaRPr lang="en-US" sz="1800"/>
                          </a:p>
                        </p:txBody>
                      </p:sp>
                      <p:sp>
                        <p:nvSpPr>
                          <p:cNvPr id="28735" name="Oval 341"/>
                          <p:cNvSpPr>
                            <a:spLocks noChangeArrowheads="1"/>
                          </p:cNvSpPr>
                          <p:nvPr/>
                        </p:nvSpPr>
                        <p:spPr bwMode="auto">
                          <a:xfrm rot="5400000">
                            <a:off x="5616" y="6048"/>
                            <a:ext cx="576" cy="576"/>
                          </a:xfrm>
                          <a:prstGeom prst="ellipse">
                            <a:avLst/>
                          </a:prstGeom>
                          <a:solidFill>
                            <a:srgbClr val="FFFFFF"/>
                          </a:solidFill>
                          <a:ln w="9525">
                            <a:solidFill>
                              <a:srgbClr val="000000"/>
                            </a:solidFill>
                            <a:round/>
                            <a:headEnd/>
                            <a:tailEnd/>
                          </a:ln>
                        </p:spPr>
                        <p:txBody>
                          <a:bodyPr/>
                          <a:lstStyle/>
                          <a:p>
                            <a:endParaRPr lang="en-US" sz="1800"/>
                          </a:p>
                        </p:txBody>
                      </p:sp>
                    </p:grpSp>
                  </p:grpSp>
                </p:grpSp>
              </p:grpSp>
            </p:grpSp>
          </p:grpSp>
        </p:grpSp>
      </p:grpSp>
      <p:sp>
        <p:nvSpPr>
          <p:cNvPr id="28680" name="Line 343"/>
          <p:cNvSpPr>
            <a:spLocks noChangeShapeType="1"/>
          </p:cNvSpPr>
          <p:nvPr/>
        </p:nvSpPr>
        <p:spPr bwMode="auto">
          <a:xfrm>
            <a:off x="3505200" y="2209800"/>
            <a:ext cx="2011363" cy="0"/>
          </a:xfrm>
          <a:prstGeom prst="line">
            <a:avLst/>
          </a:prstGeom>
          <a:noFill/>
          <a:ln w="15875">
            <a:solidFill>
              <a:srgbClr val="000000"/>
            </a:solidFill>
            <a:round/>
            <a:headEnd/>
            <a:tailEnd type="triangle" w="med" len="med"/>
          </a:ln>
        </p:spPr>
        <p:txBody>
          <a:bodyPr/>
          <a:lstStyle/>
          <a:p>
            <a:endParaRPr lang="en-US"/>
          </a:p>
        </p:txBody>
      </p:sp>
      <p:sp>
        <p:nvSpPr>
          <p:cNvPr id="28681" name="Line 344"/>
          <p:cNvSpPr>
            <a:spLocks noChangeShapeType="1"/>
          </p:cNvSpPr>
          <p:nvPr/>
        </p:nvSpPr>
        <p:spPr bwMode="auto">
          <a:xfrm>
            <a:off x="5638800" y="2667000"/>
            <a:ext cx="0" cy="1828799"/>
          </a:xfrm>
          <a:prstGeom prst="line">
            <a:avLst/>
          </a:prstGeom>
          <a:noFill/>
          <a:ln w="15875">
            <a:solidFill>
              <a:srgbClr val="000000"/>
            </a:solidFill>
            <a:round/>
            <a:headEnd/>
            <a:tailEnd type="triangle" w="med" len="med"/>
          </a:ln>
        </p:spPr>
        <p:txBody>
          <a:bodyPr/>
          <a:lstStyle/>
          <a:p>
            <a:endParaRPr lang="en-US"/>
          </a:p>
        </p:txBody>
      </p:sp>
      <p:sp>
        <p:nvSpPr>
          <p:cNvPr id="28682" name="Line 345"/>
          <p:cNvSpPr>
            <a:spLocks noChangeShapeType="1"/>
          </p:cNvSpPr>
          <p:nvPr/>
        </p:nvSpPr>
        <p:spPr bwMode="auto">
          <a:xfrm>
            <a:off x="6172200" y="2209800"/>
            <a:ext cx="2193925" cy="0"/>
          </a:xfrm>
          <a:prstGeom prst="line">
            <a:avLst/>
          </a:prstGeom>
          <a:noFill/>
          <a:ln w="15875">
            <a:solidFill>
              <a:srgbClr val="000000"/>
            </a:solidFill>
            <a:round/>
            <a:headEnd/>
            <a:tailEnd type="triangle" w="med" len="med"/>
          </a:ln>
        </p:spPr>
        <p:txBody>
          <a:bodyPr/>
          <a:lstStyle/>
          <a:p>
            <a:endParaRPr lang="en-US"/>
          </a:p>
        </p:txBody>
      </p:sp>
      <p:sp>
        <p:nvSpPr>
          <p:cNvPr id="28683" name="Text Box 348"/>
          <p:cNvSpPr txBox="1">
            <a:spLocks noChangeArrowheads="1"/>
          </p:cNvSpPr>
          <p:nvPr/>
        </p:nvSpPr>
        <p:spPr bwMode="auto">
          <a:xfrm>
            <a:off x="3886200" y="1752600"/>
            <a:ext cx="971741" cy="461665"/>
          </a:xfrm>
          <a:prstGeom prst="rect">
            <a:avLst/>
          </a:prstGeom>
          <a:noFill/>
          <a:ln w="9525">
            <a:noFill/>
            <a:miter lim="800000"/>
            <a:headEnd/>
            <a:tailEnd/>
          </a:ln>
        </p:spPr>
        <p:txBody>
          <a:bodyPr wrap="none">
            <a:spAutoFit/>
          </a:bodyPr>
          <a:lstStyle/>
          <a:p>
            <a:pPr algn="l"/>
            <a:r>
              <a:rPr lang="en-US" dirty="0">
                <a:solidFill>
                  <a:srgbClr val="FF0000"/>
                </a:solidFill>
              </a:rPr>
              <a:t>Feed </a:t>
            </a:r>
          </a:p>
        </p:txBody>
      </p:sp>
      <p:sp>
        <p:nvSpPr>
          <p:cNvPr id="28684" name="Text Box 349"/>
          <p:cNvSpPr txBox="1">
            <a:spLocks noChangeArrowheads="1"/>
          </p:cNvSpPr>
          <p:nvPr/>
        </p:nvSpPr>
        <p:spPr bwMode="auto">
          <a:xfrm>
            <a:off x="6858000" y="1752600"/>
            <a:ext cx="1058303" cy="461665"/>
          </a:xfrm>
          <a:prstGeom prst="rect">
            <a:avLst/>
          </a:prstGeom>
          <a:noFill/>
          <a:ln w="9525">
            <a:noFill/>
            <a:miter lim="800000"/>
            <a:headEnd/>
            <a:tailEnd/>
          </a:ln>
        </p:spPr>
        <p:txBody>
          <a:bodyPr wrap="none">
            <a:spAutoFit/>
          </a:bodyPr>
          <a:lstStyle/>
          <a:p>
            <a:pPr algn="l"/>
            <a:r>
              <a:rPr lang="en-US" dirty="0">
                <a:solidFill>
                  <a:srgbClr val="FF0000"/>
                </a:solidFill>
              </a:rPr>
              <a:t>Reject</a:t>
            </a:r>
          </a:p>
        </p:txBody>
      </p:sp>
      <p:sp>
        <p:nvSpPr>
          <p:cNvPr id="28685" name="Text Box 350"/>
          <p:cNvSpPr txBox="1">
            <a:spLocks noChangeArrowheads="1"/>
          </p:cNvSpPr>
          <p:nvPr/>
        </p:nvSpPr>
        <p:spPr bwMode="auto">
          <a:xfrm>
            <a:off x="4953000" y="5867400"/>
            <a:ext cx="1316038" cy="457200"/>
          </a:xfrm>
          <a:prstGeom prst="rect">
            <a:avLst/>
          </a:prstGeom>
          <a:noFill/>
          <a:ln w="9525">
            <a:noFill/>
            <a:miter lim="800000"/>
            <a:headEnd/>
            <a:tailEnd/>
          </a:ln>
        </p:spPr>
        <p:txBody>
          <a:bodyPr wrap="none">
            <a:spAutoFit/>
          </a:bodyPr>
          <a:lstStyle/>
          <a:p>
            <a:pPr algn="l"/>
            <a:r>
              <a:rPr lang="en-US"/>
              <a:t>Permeate</a:t>
            </a:r>
          </a:p>
        </p:txBody>
      </p:sp>
      <p:sp>
        <p:nvSpPr>
          <p:cNvPr id="28686" name="Line 351"/>
          <p:cNvSpPr>
            <a:spLocks noChangeShapeType="1"/>
          </p:cNvSpPr>
          <p:nvPr/>
        </p:nvSpPr>
        <p:spPr bwMode="auto">
          <a:xfrm>
            <a:off x="6629400" y="2667000"/>
            <a:ext cx="0" cy="1828799"/>
          </a:xfrm>
          <a:prstGeom prst="line">
            <a:avLst/>
          </a:prstGeom>
          <a:noFill/>
          <a:ln w="15875">
            <a:solidFill>
              <a:srgbClr val="000000"/>
            </a:solidFill>
            <a:round/>
            <a:headEnd/>
            <a:tailEnd type="triangle" w="med" len="med"/>
          </a:ln>
        </p:spPr>
        <p:txBody>
          <a:bodyPr/>
          <a:lstStyle/>
          <a:p>
            <a:endParaRPr lang="en-US"/>
          </a:p>
        </p:txBody>
      </p:sp>
      <p:sp>
        <p:nvSpPr>
          <p:cNvPr id="28687" name="Line 352"/>
          <p:cNvSpPr>
            <a:spLocks noChangeShapeType="1"/>
          </p:cNvSpPr>
          <p:nvPr/>
        </p:nvSpPr>
        <p:spPr bwMode="auto">
          <a:xfrm>
            <a:off x="4572000" y="2667000"/>
            <a:ext cx="0" cy="1828799"/>
          </a:xfrm>
          <a:prstGeom prst="line">
            <a:avLst/>
          </a:prstGeom>
          <a:noFill/>
          <a:ln w="15875">
            <a:solidFill>
              <a:srgbClr val="000000"/>
            </a:solidFill>
            <a:round/>
            <a:headEnd/>
            <a:tailEnd type="triangle" w="med" len="med"/>
          </a:ln>
        </p:spPr>
        <p:txBody>
          <a:bodyPr/>
          <a:lstStyle/>
          <a:p>
            <a:endParaRPr lang="en-US"/>
          </a:p>
        </p:txBody>
      </p:sp>
      <p:pic>
        <p:nvPicPr>
          <p:cNvPr id="351234" name="Picture 2" descr="http://www.atech-innovations.com/fileadmin/_templates/images/bildmarke_membranaufbau01.jpg"/>
          <p:cNvPicPr>
            <a:picLocks noChangeAspect="1" noChangeArrowheads="1"/>
          </p:cNvPicPr>
          <p:nvPr/>
        </p:nvPicPr>
        <p:blipFill>
          <a:blip r:embed="rId3" cstate="print"/>
          <a:srcRect/>
          <a:stretch>
            <a:fillRect/>
          </a:stretch>
        </p:blipFill>
        <p:spPr bwMode="auto">
          <a:xfrm>
            <a:off x="2743200" y="5105400"/>
            <a:ext cx="5486400" cy="1485900"/>
          </a:xfrm>
          <a:prstGeom prst="rect">
            <a:avLst/>
          </a:prstGeom>
          <a:noFill/>
        </p:spPr>
      </p:pic>
      <p:sp>
        <p:nvSpPr>
          <p:cNvPr id="182" name="TextBox 181"/>
          <p:cNvSpPr txBox="1"/>
          <p:nvPr/>
        </p:nvSpPr>
        <p:spPr>
          <a:xfrm>
            <a:off x="-304800" y="1981200"/>
            <a:ext cx="3810000" cy="400110"/>
          </a:xfrm>
          <a:prstGeom prst="rect">
            <a:avLst/>
          </a:prstGeom>
          <a:noFill/>
        </p:spPr>
        <p:txBody>
          <a:bodyPr wrap="square" rtlCol="0">
            <a:spAutoFit/>
          </a:bodyPr>
          <a:lstStyle/>
          <a:p>
            <a:pPr algn="r"/>
            <a:r>
              <a:rPr lang="en-US" sz="2000" dirty="0" smtClean="0"/>
              <a:t>Wastewater Flow</a:t>
            </a:r>
            <a:endParaRPr lang="en-US" sz="2000" dirty="0"/>
          </a:p>
        </p:txBody>
      </p:sp>
      <p:sp>
        <p:nvSpPr>
          <p:cNvPr id="183" name="TextBox 182"/>
          <p:cNvSpPr txBox="1"/>
          <p:nvPr/>
        </p:nvSpPr>
        <p:spPr>
          <a:xfrm>
            <a:off x="4343400" y="4572000"/>
            <a:ext cx="2133600" cy="461665"/>
          </a:xfrm>
          <a:prstGeom prst="rect">
            <a:avLst/>
          </a:prstGeom>
          <a:noFill/>
        </p:spPr>
        <p:txBody>
          <a:bodyPr wrap="square" rtlCol="0">
            <a:spAutoFit/>
          </a:bodyPr>
          <a:lstStyle/>
          <a:p>
            <a:r>
              <a:rPr lang="en-US" dirty="0" smtClean="0">
                <a:solidFill>
                  <a:srgbClr val="0070C0"/>
                </a:solidFill>
              </a:rPr>
              <a:t>Permeate</a:t>
            </a:r>
            <a:endParaRPr lang="en-US" dirty="0">
              <a:solidFill>
                <a:srgbClr val="0070C0"/>
              </a:solidFill>
            </a:endParaRPr>
          </a:p>
        </p:txBody>
      </p:sp>
      <p:sp>
        <p:nvSpPr>
          <p:cNvPr id="184" name="TextBox 183"/>
          <p:cNvSpPr txBox="1"/>
          <p:nvPr/>
        </p:nvSpPr>
        <p:spPr>
          <a:xfrm>
            <a:off x="381000" y="5105400"/>
            <a:ext cx="2209800" cy="1200329"/>
          </a:xfrm>
          <a:prstGeom prst="rect">
            <a:avLst/>
          </a:prstGeom>
          <a:noFill/>
        </p:spPr>
        <p:txBody>
          <a:bodyPr wrap="square" rtlCol="0">
            <a:spAutoFit/>
          </a:bodyPr>
          <a:lstStyle/>
          <a:p>
            <a:r>
              <a:rPr lang="en-US" sz="1800" dirty="0" smtClean="0"/>
              <a:t>Electron Microscope Picture of Membrane Surface with Depth</a:t>
            </a:r>
            <a:endParaRPr lang="en-US" sz="1800" dirty="0"/>
          </a:p>
        </p:txBody>
      </p:sp>
      <p:sp>
        <p:nvSpPr>
          <p:cNvPr id="185" name="TextBox 184"/>
          <p:cNvSpPr txBox="1"/>
          <p:nvPr/>
        </p:nvSpPr>
        <p:spPr>
          <a:xfrm>
            <a:off x="0" y="1447800"/>
            <a:ext cx="3276600" cy="457200"/>
          </a:xfrm>
          <a:prstGeom prst="rect">
            <a:avLst/>
          </a:prstGeom>
          <a:noFill/>
        </p:spPr>
        <p:txBody>
          <a:bodyPr wrap="square" rtlCol="0">
            <a:spAutoFit/>
          </a:bodyPr>
          <a:lstStyle/>
          <a:p>
            <a:r>
              <a:rPr lang="en-US" b="1" dirty="0" smtClean="0"/>
              <a:t>Ceramic </a:t>
            </a:r>
            <a:r>
              <a:rPr lang="en-US" b="1" dirty="0" err="1" smtClean="0"/>
              <a:t>Microfilter</a:t>
            </a:r>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Cross Flow Filtration</a:t>
            </a:r>
          </a:p>
        </p:txBody>
      </p:sp>
      <p:sp>
        <p:nvSpPr>
          <p:cNvPr id="154627" name="Rectangle 3"/>
          <p:cNvSpPr>
            <a:spLocks noGrp="1" noChangeArrowheads="1"/>
          </p:cNvSpPr>
          <p:nvPr>
            <p:ph type="body" sz="half" idx="2"/>
          </p:nvPr>
        </p:nvSpPr>
        <p:spPr/>
        <p:txBody>
          <a:bodyPr/>
          <a:lstStyle/>
          <a:p>
            <a:pPr>
              <a:lnSpc>
                <a:spcPct val="90000"/>
              </a:lnSpc>
            </a:pPr>
            <a:r>
              <a:rPr lang="en-US" sz="2000"/>
              <a:t>Wastewater in one end of the cross-flow filter</a:t>
            </a:r>
          </a:p>
          <a:p>
            <a:pPr>
              <a:lnSpc>
                <a:spcPct val="90000"/>
              </a:lnSpc>
            </a:pPr>
            <a:r>
              <a:rPr lang="en-US" sz="2000"/>
              <a:t>Filtered permeate out the side of the filter</a:t>
            </a:r>
          </a:p>
          <a:p>
            <a:pPr>
              <a:lnSpc>
                <a:spcPct val="90000"/>
              </a:lnSpc>
            </a:pPr>
            <a:r>
              <a:rPr lang="en-US" sz="2000"/>
              <a:t>Solids need high velocity to keep suspended</a:t>
            </a:r>
          </a:p>
          <a:p>
            <a:pPr>
              <a:lnSpc>
                <a:spcPct val="90000"/>
              </a:lnSpc>
            </a:pPr>
            <a:r>
              <a:rPr lang="en-US" sz="2000"/>
              <a:t>Back pulse backwards through the filter</a:t>
            </a:r>
          </a:p>
        </p:txBody>
      </p:sp>
      <p:pic>
        <p:nvPicPr>
          <p:cNvPr id="154628" name="Picture 4" descr="AU2ILLWC"/>
          <p:cNvPicPr>
            <a:picLocks noGrp="1" noChangeAspect="1" noChangeArrowheads="1"/>
          </p:cNvPicPr>
          <p:nvPr>
            <p:ph sz="half" idx="1"/>
          </p:nvPr>
        </p:nvPicPr>
        <p:blipFill>
          <a:blip r:embed="rId3" cstate="print"/>
          <a:srcRect/>
          <a:stretch>
            <a:fillRect/>
          </a:stretch>
        </p:blipFill>
        <p:spPr>
          <a:xfrm>
            <a:off x="685800" y="2960688"/>
            <a:ext cx="3810000" cy="2613025"/>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5" name="Rectangle 2"/>
          <p:cNvSpPr>
            <a:spLocks noGrp="1" noChangeArrowheads="1"/>
          </p:cNvSpPr>
          <p:nvPr>
            <p:ph type="title" idx="4294967295"/>
          </p:nvPr>
        </p:nvSpPr>
        <p:spPr>
          <a:xfrm>
            <a:off x="685800" y="1676400"/>
            <a:ext cx="5562600" cy="381000"/>
          </a:xfrm>
        </p:spPr>
        <p:txBody>
          <a:bodyPr/>
          <a:lstStyle/>
          <a:p>
            <a:pPr eaLnBrk="1" hangingPunct="1"/>
            <a:r>
              <a:rPr lang="en-US" sz="4000" b="1" dirty="0" smtClean="0">
                <a:ea typeface="ＭＳ Ｐゴシック"/>
                <a:cs typeface="ＭＳ Ｐゴシック"/>
              </a:rPr>
              <a:t>Micro Plant Footprint</a:t>
            </a:r>
          </a:p>
        </p:txBody>
      </p:sp>
      <p:pic>
        <p:nvPicPr>
          <p:cNvPr id="1547266" name="Picture 5" descr="3W cmf skid, CIP, conc tank"/>
          <p:cNvPicPr>
            <a:picLocks noGrp="1" noChangeAspect="1" noChangeArrowheads="1"/>
          </p:cNvPicPr>
          <p:nvPr>
            <p:ph idx="4294967295"/>
          </p:nvPr>
        </p:nvPicPr>
        <p:blipFill>
          <a:blip r:embed="rId3" cstate="print"/>
          <a:srcRect t="8797" b="8797"/>
          <a:stretch>
            <a:fillRect/>
          </a:stretch>
        </p:blipFill>
        <p:spPr>
          <a:xfrm>
            <a:off x="685800" y="2362200"/>
            <a:ext cx="6733019" cy="41632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676400"/>
            <a:ext cx="7772400" cy="457200"/>
          </a:xfrm>
        </p:spPr>
        <p:txBody>
          <a:bodyPr/>
          <a:lstStyle/>
          <a:p>
            <a:r>
              <a:rPr lang="en-US" dirty="0" smtClean="0"/>
              <a:t>Summary</a:t>
            </a:r>
            <a:endParaRPr lang="en-US" dirty="0"/>
          </a:p>
        </p:txBody>
      </p:sp>
      <p:sp>
        <p:nvSpPr>
          <p:cNvPr id="4" name="Content Placeholder 3"/>
          <p:cNvSpPr>
            <a:spLocks noGrp="1"/>
          </p:cNvSpPr>
          <p:nvPr>
            <p:ph idx="1"/>
          </p:nvPr>
        </p:nvSpPr>
        <p:spPr/>
        <p:txBody>
          <a:bodyPr/>
          <a:lstStyle/>
          <a:p>
            <a:r>
              <a:rPr lang="en-US" dirty="0" smtClean="0"/>
              <a:t>Earthquake activity is being highlighted with it association of injection wells</a:t>
            </a:r>
          </a:p>
          <a:p>
            <a:r>
              <a:rPr lang="en-US" dirty="0" smtClean="0"/>
              <a:t>This can potentially cause the closure of wells and eventually reduce the ability of energy production – water can be the rate limiting step</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914400" y="1600200"/>
            <a:ext cx="7772400" cy="5334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ea typeface="ＭＳ Ｐゴシック" pitchFamily="-84" charset="-128"/>
              </a:rPr>
              <a:t>Summary </a:t>
            </a:r>
          </a:p>
        </p:txBody>
      </p:sp>
      <p:sp>
        <p:nvSpPr>
          <p:cNvPr id="33795" name="Content Placeholder 2"/>
          <p:cNvSpPr>
            <a:spLocks noGrp="1"/>
          </p:cNvSpPr>
          <p:nvPr>
            <p:ph idx="1"/>
          </p:nvPr>
        </p:nvSpPr>
        <p:spPr bwMode="auto">
          <a:xfrm>
            <a:off x="838200" y="2209800"/>
            <a:ext cx="7772400" cy="2895600"/>
          </a:xfrm>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ea typeface="ＭＳ Ｐゴシック" pitchFamily="-84" charset="-128"/>
              </a:rPr>
              <a:t>Brackish water can supply needed water for energy development</a:t>
            </a:r>
          </a:p>
          <a:p>
            <a:r>
              <a:rPr lang="en-US" sz="2400" dirty="0" smtClean="0">
                <a:ea typeface="ＭＳ Ｐゴシック" pitchFamily="-84" charset="-128"/>
              </a:rPr>
              <a:t>Development and drought pressures will require looking for new water resources</a:t>
            </a:r>
          </a:p>
          <a:p>
            <a:r>
              <a:rPr lang="en-US" sz="2400" dirty="0" smtClean="0">
                <a:ea typeface="ＭＳ Ｐゴシック" pitchFamily="-84" charset="-128"/>
              </a:rPr>
              <a:t>Recovery of this type of water needs to be maximized for recovery</a:t>
            </a:r>
          </a:p>
          <a:p>
            <a:r>
              <a:rPr lang="en-US" sz="2400" dirty="0" smtClean="0">
                <a:ea typeface="ＭＳ Ｐゴシック" pitchFamily="-84" charset="-128"/>
              </a:rPr>
              <a:t>Economics will be determined by cost of treatment and transportation</a:t>
            </a:r>
          </a:p>
          <a:p>
            <a:r>
              <a:rPr lang="en-US" sz="2400" dirty="0" smtClean="0">
                <a:ea typeface="ＭＳ Ｐゴシック" pitchFamily="-84" charset="-128"/>
              </a:rPr>
              <a:t>Brackish water can be treated near the energy development at a lower cost without conflict with other entities such as agriculture and municipalities</a:t>
            </a:r>
          </a:p>
        </p:txBody>
      </p:sp>
      <p:sp>
        <p:nvSpPr>
          <p:cNvPr id="33796"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000000"/>
                </a:solidFill>
                <a:latin typeface="Calibri" pitchFamily="34" charset="0"/>
              </a:rPr>
              <a:t>Slide </a:t>
            </a:r>
            <a:fld id="{B15D813A-E487-4E95-878A-3C2AD303A476}" type="slidenum">
              <a:rPr lang="en-US" sz="1200" b="1">
                <a:solidFill>
                  <a:srgbClr val="000000"/>
                </a:solidFill>
                <a:latin typeface="Calibri" pitchFamily="34" charset="0"/>
              </a:rPr>
              <a:pPr algn="r"/>
              <a:t>36</a:t>
            </a:fld>
            <a:endParaRPr lang="en-US" sz="1200" b="1">
              <a:solidFill>
                <a:srgbClr val="000000"/>
              </a:solidFill>
              <a:latin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txBox="1">
            <a:spLocks/>
          </p:cNvSpPr>
          <p:nvPr/>
        </p:nvSpPr>
        <p:spPr bwMode="auto">
          <a:xfrm>
            <a:off x="228600" y="2590800"/>
            <a:ext cx="8763000" cy="685800"/>
          </a:xfrm>
          <a:prstGeom prst="rect">
            <a:avLst/>
          </a:prstGeom>
          <a:noFill/>
          <a:ln w="9525">
            <a:noFill/>
            <a:miter lim="800000"/>
            <a:headEnd/>
            <a:tailEnd/>
          </a:ln>
        </p:spPr>
        <p:txBody>
          <a:bodyPr/>
          <a:lstStyle/>
          <a:p>
            <a:pPr algn="ctr"/>
            <a:r>
              <a:rPr lang="en-US" sz="2800" b="1">
                <a:solidFill>
                  <a:srgbClr val="000000"/>
                </a:solidFill>
              </a:rPr>
              <a:t>Thank You / Questions</a:t>
            </a:r>
          </a:p>
        </p:txBody>
      </p:sp>
      <p:sp>
        <p:nvSpPr>
          <p:cNvPr id="34819" name="Title 8"/>
          <p:cNvSpPr txBox="1">
            <a:spLocks/>
          </p:cNvSpPr>
          <p:nvPr/>
        </p:nvSpPr>
        <p:spPr bwMode="auto">
          <a:xfrm>
            <a:off x="304800" y="2514600"/>
            <a:ext cx="8610600" cy="1447800"/>
          </a:xfrm>
          <a:prstGeom prst="rect">
            <a:avLst/>
          </a:prstGeom>
          <a:noFill/>
          <a:ln w="9525">
            <a:noFill/>
            <a:miter lim="800000"/>
            <a:headEnd/>
            <a:tailEnd/>
          </a:ln>
        </p:spPr>
        <p:txBody>
          <a:bodyPr/>
          <a:lstStyle/>
          <a:p>
            <a:pPr algn="ctr" defTabSz="457200"/>
            <a:endParaRPr lang="en-US" sz="2000">
              <a:solidFill>
                <a:srgbClr val="000000"/>
              </a:solidFill>
              <a:cs typeface="Arial" pitchFamily="34" charset="0"/>
            </a:endParaRPr>
          </a:p>
        </p:txBody>
      </p:sp>
      <p:sp>
        <p:nvSpPr>
          <p:cNvPr id="34820" name="TextBox 5"/>
          <p:cNvSpPr txBox="1">
            <a:spLocks noChangeArrowheads="1"/>
          </p:cNvSpPr>
          <p:nvPr/>
        </p:nvSpPr>
        <p:spPr bwMode="auto">
          <a:xfrm>
            <a:off x="8001000" y="11113"/>
            <a:ext cx="1143000" cy="277812"/>
          </a:xfrm>
          <a:prstGeom prst="rect">
            <a:avLst/>
          </a:prstGeom>
          <a:noFill/>
          <a:ln w="9525">
            <a:noFill/>
            <a:miter lim="800000"/>
            <a:headEnd/>
            <a:tailEnd/>
          </a:ln>
        </p:spPr>
        <p:txBody>
          <a:bodyPr>
            <a:spAutoFit/>
          </a:bodyPr>
          <a:lstStyle/>
          <a:p>
            <a:pPr algn="r"/>
            <a:r>
              <a:rPr lang="en-US" sz="1200" b="1">
                <a:solidFill>
                  <a:srgbClr val="FFFFFF"/>
                </a:solidFill>
                <a:latin typeface="Calibri" pitchFamily="34" charset="0"/>
              </a:rPr>
              <a:t>Slide </a:t>
            </a:r>
            <a:fld id="{9591503E-0724-4300-BD22-4172032F2B01}" type="slidenum">
              <a:rPr lang="en-US" sz="1200" b="1">
                <a:solidFill>
                  <a:srgbClr val="FFFFFF"/>
                </a:solidFill>
                <a:latin typeface="Calibri" pitchFamily="34" charset="0"/>
              </a:rPr>
              <a:pPr algn="r"/>
              <a:t>37</a:t>
            </a:fld>
            <a:endParaRPr lang="en-US" sz="1200" b="1">
              <a:solidFill>
                <a:srgbClr val="FFFFFF"/>
              </a:solidFill>
              <a:latin typeface="Calibri" pitchFamily="34" charset="0"/>
            </a:endParaRPr>
          </a:p>
        </p:txBody>
      </p:sp>
      <p:sp>
        <p:nvSpPr>
          <p:cNvPr id="34821" name="Subtitle 2"/>
          <p:cNvSpPr txBox="1">
            <a:spLocks/>
          </p:cNvSpPr>
          <p:nvPr/>
        </p:nvSpPr>
        <p:spPr bwMode="auto">
          <a:xfrm>
            <a:off x="457200" y="3581400"/>
            <a:ext cx="8458200" cy="900113"/>
          </a:xfrm>
          <a:prstGeom prst="rect">
            <a:avLst/>
          </a:prstGeom>
          <a:noFill/>
          <a:ln w="9525">
            <a:noFill/>
            <a:miter lim="800000"/>
            <a:headEnd/>
            <a:tailEnd/>
          </a:ln>
        </p:spPr>
        <p:txBody>
          <a:bodyPr/>
          <a:lstStyle/>
          <a:p>
            <a:pPr algn="ctr">
              <a:spcBef>
                <a:spcPct val="20000"/>
              </a:spcBef>
              <a:buFont typeface="Arial" pitchFamily="34" charset="0"/>
              <a:buNone/>
            </a:pPr>
            <a:r>
              <a:rPr lang="en-US" sz="2000" dirty="0">
                <a:solidFill>
                  <a:srgbClr val="000000"/>
                </a:solidFill>
              </a:rPr>
              <a:t>Dr. David R. Stewart, </a:t>
            </a:r>
            <a:r>
              <a:rPr lang="en-US" sz="2000" dirty="0" smtClean="0">
                <a:solidFill>
                  <a:srgbClr val="000000"/>
                </a:solidFill>
              </a:rPr>
              <a:t>PE</a:t>
            </a:r>
          </a:p>
          <a:p>
            <a:pPr algn="ctr">
              <a:spcBef>
                <a:spcPct val="20000"/>
              </a:spcBef>
              <a:buFont typeface="Arial" pitchFamily="34" charset="0"/>
              <a:buNone/>
            </a:pPr>
            <a:r>
              <a:rPr lang="en-US" sz="2000" dirty="0" smtClean="0">
                <a:solidFill>
                  <a:srgbClr val="000000"/>
                </a:solidFill>
              </a:rPr>
              <a:t>970-226-5500</a:t>
            </a:r>
          </a:p>
          <a:p>
            <a:pPr algn="ctr">
              <a:spcBef>
                <a:spcPct val="20000"/>
              </a:spcBef>
              <a:buFont typeface="Arial" pitchFamily="34" charset="0"/>
              <a:buNone/>
            </a:pPr>
            <a:r>
              <a:rPr lang="en-US" sz="2000" dirty="0" smtClean="0">
                <a:solidFill>
                  <a:srgbClr val="000000"/>
                </a:solidFill>
                <a:hlinkClick r:id="rId3"/>
              </a:rPr>
              <a:t>dave.stewart@stewartenv.com</a:t>
            </a:r>
            <a:endParaRPr lang="en-US" sz="2000" dirty="0" smtClean="0">
              <a:solidFill>
                <a:srgbClr val="000000"/>
              </a:solidFill>
            </a:endParaRPr>
          </a:p>
          <a:p>
            <a:pPr algn="ctr">
              <a:spcBef>
                <a:spcPct val="20000"/>
              </a:spcBef>
              <a:buFont typeface="Arial" pitchFamily="34" charset="0"/>
              <a:buNone/>
            </a:pPr>
            <a:endParaRPr lang="en-US" sz="2000" dirty="0" smtClean="0">
              <a:solidFill>
                <a:srgbClr val="000000"/>
              </a:solidFill>
            </a:endParaRPr>
          </a:p>
        </p:txBody>
      </p:sp>
      <p:pic>
        <p:nvPicPr>
          <p:cNvPr id="34822" name="Picture 3" descr="SEC-logo-2010_250"/>
          <p:cNvPicPr>
            <a:picLocks noChangeAspect="1"/>
          </p:cNvPicPr>
          <p:nvPr/>
        </p:nvPicPr>
        <p:blipFill>
          <a:blip r:embed="rId4" cstate="print"/>
          <a:srcRect/>
          <a:stretch>
            <a:fillRect/>
          </a:stretch>
        </p:blipFill>
        <p:spPr bwMode="auto">
          <a:xfrm>
            <a:off x="3048000" y="5334000"/>
            <a:ext cx="3419475" cy="4699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676400"/>
            <a:ext cx="7772400" cy="685800"/>
          </a:xfrm>
        </p:spPr>
        <p:txBody>
          <a:bodyPr/>
          <a:lstStyle/>
          <a:p>
            <a:r>
              <a:rPr lang="en-US" sz="4000" dirty="0" smtClean="0"/>
              <a:t>Earthquake Activity in Oklahoma</a:t>
            </a:r>
            <a:endParaRPr lang="en-US" sz="4000" dirty="0"/>
          </a:p>
        </p:txBody>
      </p:sp>
      <p:sp>
        <p:nvSpPr>
          <p:cNvPr id="5" name="Content Placeholder 4"/>
          <p:cNvSpPr>
            <a:spLocks noGrp="1"/>
          </p:cNvSpPr>
          <p:nvPr>
            <p:ph sz="half" idx="1"/>
          </p:nvPr>
        </p:nvSpPr>
        <p:spPr>
          <a:xfrm>
            <a:off x="685800" y="2819400"/>
            <a:ext cx="4343400" cy="2895600"/>
          </a:xfrm>
        </p:spPr>
        <p:txBody>
          <a:bodyPr/>
          <a:lstStyle/>
          <a:p>
            <a:r>
              <a:rPr lang="en-US" sz="2400" dirty="0" smtClean="0"/>
              <a:t>Hydraulic fracturing increases the use of water</a:t>
            </a:r>
          </a:p>
          <a:p>
            <a:r>
              <a:rPr lang="en-US" sz="2400" dirty="0" smtClean="0"/>
              <a:t>Results in additional Class II injection wells</a:t>
            </a:r>
          </a:p>
          <a:p>
            <a:r>
              <a:rPr lang="en-US" sz="2400" dirty="0" smtClean="0"/>
              <a:t>Regulations are increasing to limit Class II injection wells</a:t>
            </a:r>
          </a:p>
          <a:p>
            <a:r>
              <a:rPr lang="en-US" sz="2400" dirty="0" smtClean="0"/>
              <a:t>Potential closure of wells will decrease E&amp;P activity</a:t>
            </a:r>
            <a:endParaRPr lang="en-US" sz="2400" dirty="0"/>
          </a:p>
        </p:txBody>
      </p:sp>
      <p:pic>
        <p:nvPicPr>
          <p:cNvPr id="572418" name="Picture 2"/>
          <p:cNvPicPr>
            <a:picLocks noGrp="1" noChangeAspect="1" noChangeArrowheads="1"/>
          </p:cNvPicPr>
          <p:nvPr>
            <p:ph sz="half" idx="2"/>
          </p:nvPr>
        </p:nvPicPr>
        <p:blipFill>
          <a:blip r:embed="rId2" cstate="print"/>
          <a:srcRect/>
          <a:stretch>
            <a:fillRect/>
          </a:stretch>
        </p:blipFill>
        <p:spPr bwMode="auto">
          <a:xfrm>
            <a:off x="4998155" y="2819400"/>
            <a:ext cx="3110089" cy="2895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772400" cy="685800"/>
          </a:xfrm>
        </p:spPr>
        <p:txBody>
          <a:bodyPr/>
          <a:lstStyle/>
          <a:p>
            <a:r>
              <a:rPr lang="en-US" sz="3600" dirty="0" smtClean="0"/>
              <a:t>Salt Water Injection Wells in Colorado</a:t>
            </a:r>
            <a:endParaRPr lang="en-US" sz="3600" dirty="0"/>
          </a:p>
        </p:txBody>
      </p:sp>
      <p:sp>
        <p:nvSpPr>
          <p:cNvPr id="3" name="Content Placeholder 2"/>
          <p:cNvSpPr>
            <a:spLocks noGrp="1"/>
          </p:cNvSpPr>
          <p:nvPr>
            <p:ph idx="1"/>
          </p:nvPr>
        </p:nvSpPr>
        <p:spPr/>
        <p:txBody>
          <a:bodyPr/>
          <a:lstStyle/>
          <a:p>
            <a:r>
              <a:rPr lang="en-US" sz="2800" dirty="0" smtClean="0"/>
              <a:t>Interaction of chemistry of injection fluid</a:t>
            </a:r>
          </a:p>
          <a:p>
            <a:r>
              <a:rPr lang="en-US" sz="2800" dirty="0" smtClean="0"/>
              <a:t>Deep well injection in Weld County</a:t>
            </a:r>
          </a:p>
          <a:p>
            <a:pPr lvl="1"/>
            <a:r>
              <a:rPr lang="en-US" sz="2400" dirty="0" smtClean="0"/>
              <a:t>7,000 to 10,000 feet</a:t>
            </a:r>
          </a:p>
          <a:p>
            <a:pPr lvl="1"/>
            <a:r>
              <a:rPr lang="en-US" sz="2400" dirty="0" smtClean="0"/>
              <a:t>Significant injection well capacity – 20,000 bbl/day</a:t>
            </a:r>
          </a:p>
          <a:p>
            <a:pPr lvl="1"/>
            <a:r>
              <a:rPr lang="en-US" sz="2400" dirty="0" smtClean="0"/>
              <a:t>Issues with formation water and receiving well water</a:t>
            </a:r>
          </a:p>
          <a:p>
            <a:pPr lvl="2"/>
            <a:r>
              <a:rPr lang="en-US" sz="2000" dirty="0" smtClean="0"/>
              <a:t>Barium sulfate formation</a:t>
            </a:r>
          </a:p>
          <a:p>
            <a:pPr lvl="2"/>
            <a:r>
              <a:rPr lang="en-US" sz="2000" dirty="0" smtClean="0"/>
              <a:t>Calcium sulfate and calcium carbonate formation</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7772400" cy="457200"/>
          </a:xfrm>
        </p:spPr>
        <p:txBody>
          <a:bodyPr/>
          <a:lstStyle/>
          <a:p>
            <a:r>
              <a:rPr lang="en-US" sz="3600" dirty="0" smtClean="0"/>
              <a:t>Water Treatment as an Alternative</a:t>
            </a:r>
            <a:endParaRPr lang="en-US" sz="3600" dirty="0"/>
          </a:p>
        </p:txBody>
      </p:sp>
      <p:sp>
        <p:nvSpPr>
          <p:cNvPr id="3" name="Content Placeholder 2"/>
          <p:cNvSpPr>
            <a:spLocks noGrp="1"/>
          </p:cNvSpPr>
          <p:nvPr>
            <p:ph idx="1"/>
          </p:nvPr>
        </p:nvSpPr>
        <p:spPr>
          <a:xfrm>
            <a:off x="685800" y="2362200"/>
            <a:ext cx="7772400" cy="2895600"/>
          </a:xfrm>
        </p:spPr>
        <p:txBody>
          <a:bodyPr/>
          <a:lstStyle/>
          <a:p>
            <a:r>
              <a:rPr lang="en-US" dirty="0" smtClean="0"/>
              <a:t>Removal of scale forming compounds</a:t>
            </a:r>
          </a:p>
          <a:p>
            <a:r>
              <a:rPr lang="en-US" dirty="0" smtClean="0"/>
              <a:t>Removal of sulfate reducing bacteria</a:t>
            </a:r>
          </a:p>
          <a:p>
            <a:r>
              <a:rPr lang="en-US" dirty="0" smtClean="0"/>
              <a:t>Cost of treatment for injection chemistry</a:t>
            </a:r>
          </a:p>
          <a:p>
            <a:r>
              <a:rPr lang="en-US" dirty="0" smtClean="0"/>
              <a:t>Chelating agents – kinetic reaction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are the issues with Barium Sulfate and Other Scale Forming Compounds</a:t>
            </a:r>
            <a:endParaRPr lang="en-US" sz="3600" dirty="0"/>
          </a:p>
        </p:txBody>
      </p:sp>
      <p:sp>
        <p:nvSpPr>
          <p:cNvPr id="3" name="Content Placeholder 2"/>
          <p:cNvSpPr>
            <a:spLocks noGrp="1"/>
          </p:cNvSpPr>
          <p:nvPr>
            <p:ph idx="1"/>
          </p:nvPr>
        </p:nvSpPr>
        <p:spPr>
          <a:xfrm>
            <a:off x="685800" y="3048000"/>
            <a:ext cx="7772400" cy="2895600"/>
          </a:xfrm>
        </p:spPr>
        <p:txBody>
          <a:bodyPr/>
          <a:lstStyle/>
          <a:p>
            <a:r>
              <a:rPr lang="en-US" sz="2400" dirty="0" smtClean="0"/>
              <a:t>Barium sulfate formation</a:t>
            </a:r>
          </a:p>
          <a:p>
            <a:pPr lvl="1"/>
            <a:r>
              <a:rPr lang="en-US" sz="2400" dirty="0" smtClean="0"/>
              <a:t>Barium in the injection water</a:t>
            </a:r>
          </a:p>
          <a:p>
            <a:pPr lvl="1"/>
            <a:r>
              <a:rPr lang="en-US" sz="2400" dirty="0" smtClean="0"/>
              <a:t>Sulfate in the formation water</a:t>
            </a:r>
          </a:p>
          <a:p>
            <a:r>
              <a:rPr lang="en-US" sz="2400" dirty="0" smtClean="0"/>
              <a:t>Other compounds</a:t>
            </a:r>
          </a:p>
          <a:p>
            <a:pPr lvl="1"/>
            <a:r>
              <a:rPr lang="en-US" sz="2400" dirty="0" smtClean="0"/>
              <a:t>Calcium</a:t>
            </a:r>
          </a:p>
          <a:p>
            <a:pPr lvl="1"/>
            <a:r>
              <a:rPr lang="en-US" sz="2400" dirty="0" smtClean="0"/>
              <a:t>Strontium</a:t>
            </a:r>
          </a:p>
          <a:p>
            <a:pPr lvl="1"/>
            <a:r>
              <a:rPr lang="en-US" sz="2400" dirty="0" smtClean="0"/>
              <a:t>Silica</a:t>
            </a:r>
          </a:p>
          <a:p>
            <a:r>
              <a:rPr lang="en-US" sz="2400" dirty="0" smtClean="0"/>
              <a:t>Why is this an issue?</a:t>
            </a:r>
            <a:endParaRPr lang="en-US" sz="2400" dirty="0"/>
          </a:p>
        </p:txBody>
      </p:sp>
      <p:pic>
        <p:nvPicPr>
          <p:cNvPr id="33794" name="Picture 2" descr="http://upload.wikimedia.org/wikipedia/commons/6/63/Barium-sulfate-2D.png"/>
          <p:cNvPicPr>
            <a:picLocks noChangeAspect="1" noChangeArrowheads="1"/>
          </p:cNvPicPr>
          <p:nvPr/>
        </p:nvPicPr>
        <p:blipFill>
          <a:blip r:embed="rId3" cstate="print"/>
          <a:srcRect/>
          <a:stretch>
            <a:fillRect/>
          </a:stretch>
        </p:blipFill>
        <p:spPr bwMode="auto">
          <a:xfrm>
            <a:off x="5691356" y="3048000"/>
            <a:ext cx="3090138" cy="1828800"/>
          </a:xfrm>
          <a:prstGeom prst="rect">
            <a:avLst/>
          </a:prstGeom>
          <a:noFill/>
        </p:spPr>
      </p:pic>
      <p:pic>
        <p:nvPicPr>
          <p:cNvPr id="33796" name="Picture 4" descr="http://4.bp.blogspot.com/-69-2fUgntos/T9UE0fnWxTI/AAAAAAAAMPQ/XwbSSOWjNZs/s1600/Calcium.jpg"/>
          <p:cNvPicPr>
            <a:picLocks noChangeAspect="1" noChangeArrowheads="1"/>
          </p:cNvPicPr>
          <p:nvPr/>
        </p:nvPicPr>
        <p:blipFill>
          <a:blip r:embed="rId4" cstate="print"/>
          <a:srcRect/>
          <a:stretch>
            <a:fillRect/>
          </a:stretch>
        </p:blipFill>
        <p:spPr bwMode="auto">
          <a:xfrm>
            <a:off x="3886200" y="4648200"/>
            <a:ext cx="2269786" cy="1524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144000" cy="609600"/>
          </a:xfrm>
        </p:spPr>
        <p:txBody>
          <a:bodyPr/>
          <a:lstStyle/>
          <a:p>
            <a:r>
              <a:rPr lang="en-US" sz="3600" dirty="0" smtClean="0"/>
              <a:t>Current </a:t>
            </a:r>
            <a:r>
              <a:rPr lang="en-US" sz="3600" dirty="0" smtClean="0"/>
              <a:t>Technology of Scale Sequestration</a:t>
            </a:r>
            <a:endParaRPr lang="en-US" sz="3600" dirty="0"/>
          </a:p>
        </p:txBody>
      </p:sp>
      <p:sp>
        <p:nvSpPr>
          <p:cNvPr id="3" name="Content Placeholder 2"/>
          <p:cNvSpPr>
            <a:spLocks noGrp="1"/>
          </p:cNvSpPr>
          <p:nvPr>
            <p:ph idx="1"/>
          </p:nvPr>
        </p:nvSpPr>
        <p:spPr>
          <a:xfrm>
            <a:off x="685800" y="2362200"/>
            <a:ext cx="7772400" cy="2895600"/>
          </a:xfrm>
        </p:spPr>
        <p:txBody>
          <a:bodyPr/>
          <a:lstStyle/>
          <a:p>
            <a:r>
              <a:rPr lang="en-US" sz="2000" dirty="0" smtClean="0"/>
              <a:t>Scale “Coupons”</a:t>
            </a:r>
          </a:p>
          <a:p>
            <a:pPr lvl="1"/>
            <a:r>
              <a:rPr lang="en-US" sz="2000" dirty="0" smtClean="0"/>
              <a:t>This indicates scale that will form in the down hole piping, not in the formation</a:t>
            </a:r>
          </a:p>
          <a:p>
            <a:pPr lvl="1"/>
            <a:r>
              <a:rPr lang="en-US" sz="2000" dirty="0" smtClean="0"/>
              <a:t>There is not sulfate in the injection water, only in the formation water</a:t>
            </a:r>
          </a:p>
          <a:p>
            <a:pPr lvl="1"/>
            <a:r>
              <a:rPr lang="en-US" sz="2000" dirty="0" smtClean="0"/>
              <a:t>Are scale coupons a good idea?  Yes, but have limited application in this instance for the formation water</a:t>
            </a:r>
          </a:p>
          <a:p>
            <a:pPr lvl="1"/>
            <a:r>
              <a:rPr lang="en-US" sz="2000" dirty="0" smtClean="0"/>
              <a:t>Calcium carbonate can form but only if pH is increased to a level of 9 or above – not likely an issue</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8991600" cy="533400"/>
          </a:xfrm>
        </p:spPr>
        <p:txBody>
          <a:bodyPr/>
          <a:lstStyle/>
          <a:p>
            <a:r>
              <a:rPr lang="en-US" sz="3600" dirty="0" smtClean="0"/>
              <a:t>Current Technology of Scale Sequestration</a:t>
            </a:r>
            <a:endParaRPr lang="en-US" sz="3600" dirty="0"/>
          </a:p>
        </p:txBody>
      </p:sp>
      <p:sp>
        <p:nvSpPr>
          <p:cNvPr id="3" name="Content Placeholder 2"/>
          <p:cNvSpPr>
            <a:spLocks noGrp="1"/>
          </p:cNvSpPr>
          <p:nvPr>
            <p:ph idx="1"/>
          </p:nvPr>
        </p:nvSpPr>
        <p:spPr>
          <a:xfrm>
            <a:off x="685800" y="2667000"/>
            <a:ext cx="7772400" cy="3429000"/>
          </a:xfrm>
        </p:spPr>
        <p:txBody>
          <a:bodyPr>
            <a:normAutofit fontScale="62500" lnSpcReduction="20000"/>
          </a:bodyPr>
          <a:lstStyle/>
          <a:p>
            <a:r>
              <a:rPr lang="en-US" sz="3800" dirty="0" smtClean="0"/>
              <a:t>Using sequestration agents</a:t>
            </a:r>
          </a:p>
          <a:p>
            <a:pPr lvl="1"/>
            <a:r>
              <a:rPr lang="en-US" sz="3800" dirty="0" smtClean="0"/>
              <a:t>These are organic compounds which will “tie up” the barium, calcium, strontium, etc</a:t>
            </a:r>
          </a:p>
          <a:p>
            <a:pPr lvl="1"/>
            <a:r>
              <a:rPr lang="en-US" sz="3800" dirty="0" smtClean="0"/>
              <a:t>However, these organic compounds break down over pressure and heat, such as down hole conditions</a:t>
            </a:r>
          </a:p>
          <a:p>
            <a:pPr lvl="1"/>
            <a:r>
              <a:rPr lang="en-US" sz="3800" dirty="0" smtClean="0"/>
              <a:t>Once a crystal forms in the formation, the growth of the crystal will accelerate at a very high rate</a:t>
            </a:r>
          </a:p>
          <a:p>
            <a:pPr lvl="1"/>
            <a:r>
              <a:rPr lang="en-US" sz="3800" dirty="0" smtClean="0"/>
              <a:t>Sequestration agents are non-effective once the crystals have formed</a:t>
            </a:r>
          </a:p>
          <a:p>
            <a:endParaRPr lang="en-US" dirty="0"/>
          </a:p>
        </p:txBody>
      </p:sp>
    </p:spTree>
  </p:cSld>
  <p:clrMapOvr>
    <a:masterClrMapping/>
  </p:clrMapOvr>
</p:sld>
</file>

<file path=ppt/theme/theme1.xml><?xml version="1.0" encoding="utf-8"?>
<a:theme xmlns:a="http://schemas.openxmlformats.org/drawingml/2006/main" name="Using Abandoned Mine Drainage and Mile Pool Water - May 10 2013">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a:cs typeface="ヒラギノ角ゴ Pro W3"/>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Using Abandoned Mine Drainage and Mile Pool Water - May 10 2013</Template>
  <TotalTime>280</TotalTime>
  <Words>2109</Words>
  <Application>Microsoft Office PowerPoint</Application>
  <PresentationFormat>Letter Paper (8.5x11 in)</PresentationFormat>
  <Paragraphs>330</Paragraphs>
  <Slides>37</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Using Abandoned Mine Drainage and Mile Pool Water - May 10 2013</vt:lpstr>
      <vt:lpstr>Chart</vt:lpstr>
      <vt:lpstr>Slide 1</vt:lpstr>
      <vt:lpstr>Overview</vt:lpstr>
      <vt:lpstr>Discussion Outline</vt:lpstr>
      <vt:lpstr>Earthquake Activity in Oklahoma</vt:lpstr>
      <vt:lpstr>Salt Water Injection Wells in Colorado</vt:lpstr>
      <vt:lpstr>Water Treatment as an Alternative</vt:lpstr>
      <vt:lpstr>What are the issues with Barium Sulfate and Other Scale Forming Compounds</vt:lpstr>
      <vt:lpstr>Current Technology of Scale Sequestration</vt:lpstr>
      <vt:lpstr>Current Technology of Scale Sequestration</vt:lpstr>
      <vt:lpstr>Relationship to Brackish Water for Hydraulic Makeup</vt:lpstr>
      <vt:lpstr>The global situation for water is not improving and will be an impediment to industrialized growth over time.</vt:lpstr>
      <vt:lpstr>Water Use as a Function for Energy Development as an Overall Portion of Water Management</vt:lpstr>
      <vt:lpstr>Brackish Water in the US</vt:lpstr>
      <vt:lpstr>Slide 14</vt:lpstr>
      <vt:lpstr>Slide 15</vt:lpstr>
      <vt:lpstr>Drought Projections in North America</vt:lpstr>
      <vt:lpstr>Slide 17</vt:lpstr>
      <vt:lpstr>What is the impact of the drought on energy production -Texas Example</vt:lpstr>
      <vt:lpstr>Conventional Brackish Water Treatment Technology</vt:lpstr>
      <vt:lpstr>High Recovery TDS Treatment Technology</vt:lpstr>
      <vt:lpstr>Presentation of Results from Operating Facilities</vt:lpstr>
      <vt:lpstr>Slide 22</vt:lpstr>
      <vt:lpstr>Technology - Benefits of Desalination </vt:lpstr>
      <vt:lpstr>Slide 24</vt:lpstr>
      <vt:lpstr>Inland Impaired Brackish Water vs. Seawater </vt:lpstr>
      <vt:lpstr>Slide 26</vt:lpstr>
      <vt:lpstr>Slide 27</vt:lpstr>
      <vt:lpstr>Slide 28</vt:lpstr>
      <vt:lpstr>Economics </vt:lpstr>
      <vt:lpstr>Case Study – Weld County Colorado</vt:lpstr>
      <vt:lpstr>Proposed Solution</vt:lpstr>
      <vt:lpstr>Asymmetric Membrane Crossflow Mode </vt:lpstr>
      <vt:lpstr>Cross Flow Filtration</vt:lpstr>
      <vt:lpstr>Micro Plant Footprint</vt:lpstr>
      <vt:lpstr>Summary</vt:lpstr>
      <vt:lpstr>Summary </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Administratr</dc:creator>
  <cp:lastModifiedBy>dave stewart</cp:lastModifiedBy>
  <cp:revision>13</cp:revision>
  <cp:lastPrinted>2009-06-17T17:00:50Z</cp:lastPrinted>
  <dcterms:created xsi:type="dcterms:W3CDTF">2013-06-07T15:06:49Z</dcterms:created>
  <dcterms:modified xsi:type="dcterms:W3CDTF">2015-11-17T03:30:19Z</dcterms:modified>
</cp:coreProperties>
</file>