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257" r:id="rId3"/>
    <p:sldId id="259" r:id="rId4"/>
    <p:sldId id="261" r:id="rId5"/>
    <p:sldId id="267" r:id="rId6"/>
    <p:sldId id="264" r:id="rId7"/>
    <p:sldId id="283" r:id="rId8"/>
    <p:sldId id="262" r:id="rId9"/>
    <p:sldId id="268" r:id="rId10"/>
    <p:sldId id="269" r:id="rId11"/>
    <p:sldId id="270" r:id="rId12"/>
    <p:sldId id="273" r:id="rId13"/>
    <p:sldId id="275" r:id="rId14"/>
    <p:sldId id="276" r:id="rId15"/>
    <p:sldId id="277" r:id="rId16"/>
    <p:sldId id="278" r:id="rId17"/>
    <p:sldId id="271" r:id="rId18"/>
    <p:sldId id="279" r:id="rId19"/>
    <p:sldId id="280" r:id="rId20"/>
    <p:sldId id="284" r:id="rId21"/>
    <p:sldId id="281" r:id="rId22"/>
    <p:sldId id="282" r:id="rId23"/>
    <p:sldId id="266" r:id="rId24"/>
    <p:sldId id="28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0" autoAdjust="0"/>
  </p:normalViewPr>
  <p:slideViewPr>
    <p:cSldViewPr>
      <p:cViewPr varScale="1">
        <p:scale>
          <a:sx n="63" d="100"/>
          <a:sy n="63" d="100"/>
        </p:scale>
        <p:origin x="-1925" y="-62"/>
      </p:cViewPr>
      <p:guideLst>
        <p:guide orient="horz" pos="2160"/>
        <p:guide pos="2880"/>
      </p:guideLst>
    </p:cSldViewPr>
  </p:slideViewPr>
  <p:notesTextViewPr>
    <p:cViewPr>
      <p:scale>
        <a:sx n="1" d="1"/>
        <a:sy n="1" d="1"/>
      </p:scale>
      <p:origin x="0" y="0"/>
    </p:cViewPr>
  </p:notesTextViewPr>
  <p:sorterViewPr>
    <p:cViewPr>
      <p:scale>
        <a:sx n="100" d="100"/>
        <a:sy n="100" d="100"/>
      </p:scale>
      <p:origin x="0" y="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7D4545-AFE3-41A1-80EF-0E649DFF940E}" type="datetimeFigureOut">
              <a:rPr lang="en-US" smtClean="0"/>
              <a:t>11/16/2015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5D7E6D-1541-40C5-9D8B-063F1B5FBC4B}" type="slidenum">
              <a:rPr lang="en-US" smtClean="0"/>
              <a:t>‹#›</a:t>
            </a:fld>
            <a:endParaRPr lang="en-US"/>
          </a:p>
        </p:txBody>
      </p:sp>
    </p:spTree>
    <p:extLst>
      <p:ext uri="{BB962C8B-B14F-4D97-AF65-F5344CB8AC3E}">
        <p14:creationId xmlns:p14="http://schemas.microsoft.com/office/powerpoint/2010/main" val="15258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5D7E6D-1541-40C5-9D8B-063F1B5FBC4B}" type="slidenum">
              <a:rPr lang="en-US" smtClean="0"/>
              <a:t>1</a:t>
            </a:fld>
            <a:endParaRPr lang="en-US"/>
          </a:p>
        </p:txBody>
      </p:sp>
    </p:spTree>
    <p:extLst>
      <p:ext uri="{BB962C8B-B14F-4D97-AF65-F5344CB8AC3E}">
        <p14:creationId xmlns:p14="http://schemas.microsoft.com/office/powerpoint/2010/main" val="37995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sz="1400" dirty="0"/>
              <a:t>s part of this study, 38K FF disclosures were analyzed from over 400 operators in states </a:t>
            </a:r>
          </a:p>
          <a:p>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10</a:t>
            </a:fld>
            <a:endParaRPr lang="en-US"/>
          </a:p>
        </p:txBody>
      </p:sp>
    </p:spTree>
    <p:extLst>
      <p:ext uri="{BB962C8B-B14F-4D97-AF65-F5344CB8AC3E}">
        <p14:creationId xmlns:p14="http://schemas.microsoft.com/office/powerpoint/2010/main" val="346719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part of their analysis, EPA found that 70% of all disclosures at least 1 instance of confidential business information claim </a:t>
            </a:r>
          </a:p>
          <a:p>
            <a:r>
              <a:rPr lang="en-US" sz="1400" dirty="0"/>
              <a:t>And of the listed chemicals 11% were identified as CBI</a:t>
            </a:r>
          </a:p>
          <a:p>
            <a:endParaRPr lang="en-US" sz="1400" dirty="0"/>
          </a:p>
          <a:p>
            <a:r>
              <a:rPr lang="en-US" sz="1400" dirty="0"/>
              <a:t>Not exactly the transparency and full disclosure we were hoping for. </a:t>
            </a:r>
          </a:p>
          <a:p>
            <a:r>
              <a:rPr lang="en-US" sz="1400" dirty="0"/>
              <a:t>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11</a:t>
            </a:fld>
            <a:endParaRPr lang="en-US"/>
          </a:p>
        </p:txBody>
      </p:sp>
    </p:spTree>
    <p:extLst>
      <p:ext uri="{BB962C8B-B14F-4D97-AF65-F5344CB8AC3E}">
        <p14:creationId xmlns:p14="http://schemas.microsoft.com/office/powerpoint/2010/main" val="200286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In an effort of improve FF,  the Administrations Science Advisory Boards tasked FF to  continue making enhancements to the system that would:</a:t>
            </a:r>
          </a:p>
          <a:p>
            <a:pPr defTabSz="931774">
              <a:defRPr/>
            </a:pPr>
            <a:r>
              <a:rPr lang="en-US" sz="1400" dirty="0"/>
              <a:t> </a:t>
            </a:r>
          </a:p>
          <a:p>
            <a:r>
              <a:rPr lang="en-US" sz="1400" dirty="0"/>
              <a:t>Accuracy of the data submitted</a:t>
            </a:r>
          </a:p>
          <a:p>
            <a:r>
              <a:rPr lang="en-US" sz="1400" dirty="0"/>
              <a:t>Reduce the # and occurrence of trade secret claims </a:t>
            </a:r>
          </a:p>
          <a:p>
            <a:r>
              <a:rPr lang="en-US" sz="1400" dirty="0"/>
              <a:t>Improve the system for greater public confidence and transparency </a:t>
            </a:r>
          </a:p>
          <a:p>
            <a:r>
              <a:rPr lang="en-US" sz="1400" dirty="0"/>
              <a:t>Provide for aggregated well data for download into the data systems </a:t>
            </a:r>
          </a:p>
          <a:p>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12</a:t>
            </a:fld>
            <a:endParaRPr lang="en-US"/>
          </a:p>
        </p:txBody>
      </p:sp>
    </p:spTree>
    <p:extLst>
      <p:ext uri="{BB962C8B-B14F-4D97-AF65-F5344CB8AC3E}">
        <p14:creationId xmlns:p14="http://schemas.microsoft.com/office/powerpoint/2010/main" val="119051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have instituted a new of project improvements that  include:</a:t>
            </a:r>
          </a:p>
          <a:p>
            <a:endParaRPr lang="en-US" sz="1400" dirty="0"/>
          </a:p>
          <a:p>
            <a:endParaRPr lang="en-US" sz="1400" dirty="0"/>
          </a:p>
          <a:p>
            <a:r>
              <a:rPr lang="en-US" sz="1400" dirty="0"/>
              <a:t>For a user input require an valid CAS # using an error trapping system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13</a:t>
            </a:fld>
            <a:endParaRPr lang="en-US"/>
          </a:p>
        </p:txBody>
      </p:sp>
    </p:spTree>
    <p:extLst>
      <p:ext uri="{BB962C8B-B14F-4D97-AF65-F5344CB8AC3E}">
        <p14:creationId xmlns:p14="http://schemas.microsoft.com/office/powerpoint/2010/main" val="311926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In  a search of the FF 2.0 data there were 97 different occurs of the quartz sand</a:t>
            </a:r>
          </a:p>
          <a:p>
            <a:pPr defTabSz="931774">
              <a:defRPr/>
            </a:pPr>
            <a:r>
              <a:rPr lang="en-US" sz="1400" dirty="0"/>
              <a:t> Help the input by suggesting a chemical name by the typing </a:t>
            </a:r>
          </a:p>
          <a:p>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14</a:t>
            </a:fld>
            <a:endParaRPr lang="en-US"/>
          </a:p>
        </p:txBody>
      </p:sp>
    </p:spTree>
    <p:extLst>
      <p:ext uri="{BB962C8B-B14F-4D97-AF65-F5344CB8AC3E}">
        <p14:creationId xmlns:p14="http://schemas.microsoft.com/office/powerpoint/2010/main" val="334168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discourage</a:t>
            </a:r>
            <a:r>
              <a:rPr lang="en-US" baseline="0" dirty="0" smtClean="0"/>
              <a:t> the input of confidential chemicals information, the requirement that if Confidential information is claimed a reason must be given </a:t>
            </a:r>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15</a:t>
            </a:fld>
            <a:endParaRPr lang="en-US"/>
          </a:p>
        </p:txBody>
      </p:sp>
    </p:spTree>
    <p:extLst>
      <p:ext uri="{BB962C8B-B14F-4D97-AF65-F5344CB8AC3E}">
        <p14:creationId xmlns:p14="http://schemas.microsoft.com/office/powerpoint/2010/main" val="331763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Also in an effort to deduce the # trade secrets, the systems approach to disclosure is factored , this method decouples the additives so “all the Chemicals that were purposely added to the job can be listed without the fear of reverse engineering of additives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16</a:t>
            </a:fld>
            <a:endParaRPr lang="en-US"/>
          </a:p>
        </p:txBody>
      </p:sp>
    </p:spTree>
    <p:extLst>
      <p:ext uri="{BB962C8B-B14F-4D97-AF65-F5344CB8AC3E}">
        <p14:creationId xmlns:p14="http://schemas.microsoft.com/office/powerpoint/2010/main" val="227861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is FF improving?  Are we seeing a New Trend toward transparency? </a:t>
            </a:r>
          </a:p>
          <a:p>
            <a:r>
              <a:rPr lang="en-US" sz="1400" dirty="0"/>
              <a:t>The latest impendent review of FF came from Harvard Law School and environmental policy initiative </a:t>
            </a:r>
          </a:p>
          <a:p>
            <a:endParaRPr lang="en-US" baseline="0" dirty="0" smtClean="0"/>
          </a:p>
        </p:txBody>
      </p:sp>
      <p:sp>
        <p:nvSpPr>
          <p:cNvPr id="4" name="Slide Number Placeholder 3"/>
          <p:cNvSpPr>
            <a:spLocks noGrp="1"/>
          </p:cNvSpPr>
          <p:nvPr>
            <p:ph type="sldNum" sz="quarter" idx="10"/>
          </p:nvPr>
        </p:nvSpPr>
        <p:spPr/>
        <p:txBody>
          <a:bodyPr/>
          <a:lstStyle/>
          <a:p>
            <a:fld id="{D75D7E6D-1541-40C5-9D8B-063F1B5FBC4B}" type="slidenum">
              <a:rPr lang="en-US" smtClean="0"/>
              <a:t>17</a:t>
            </a:fld>
            <a:endParaRPr lang="en-US"/>
          </a:p>
        </p:txBody>
      </p:sp>
    </p:spTree>
    <p:extLst>
      <p:ext uri="{BB962C8B-B14F-4D97-AF65-F5344CB8AC3E}">
        <p14:creationId xmlns:p14="http://schemas.microsoft.com/office/powerpoint/2010/main" val="1040568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This review lead by Kate </a:t>
            </a:r>
            <a:r>
              <a:rPr lang="en-US" sz="1400" dirty="0" err="1"/>
              <a:t>Konschnik</a:t>
            </a:r>
            <a:r>
              <a:rPr lang="en-US" sz="1400" dirty="0"/>
              <a:t> and </a:t>
            </a:r>
            <a:r>
              <a:rPr lang="en-US" sz="1400" dirty="0" err="1"/>
              <a:t>Archana</a:t>
            </a:r>
            <a:r>
              <a:rPr lang="en-US" sz="1400" dirty="0"/>
              <a:t> </a:t>
            </a:r>
            <a:r>
              <a:rPr lang="en-US" sz="1400" dirty="0" err="1"/>
              <a:t>Dayalu</a:t>
            </a:r>
            <a:r>
              <a:rPr lang="en-US" sz="1400" dirty="0"/>
              <a:t> looked at the recommendations make by the Science Advisory Board and gauge if FF was making improvements </a:t>
            </a:r>
          </a:p>
          <a:p>
            <a:pPr defTabSz="931774">
              <a:defRPr/>
            </a:pPr>
            <a:endParaRPr lang="en-US" sz="1400" dirty="0"/>
          </a:p>
          <a:p>
            <a:pPr defTabSz="931774">
              <a:defRPr/>
            </a:pPr>
            <a:r>
              <a:rPr lang="en-US" sz="1400" dirty="0"/>
              <a:t>They begin by looking to see if Well location accuracy is improving </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18</a:t>
            </a:fld>
            <a:endParaRPr lang="en-US"/>
          </a:p>
        </p:txBody>
      </p:sp>
    </p:spTree>
    <p:extLst>
      <p:ext uri="{BB962C8B-B14F-4D97-AF65-F5344CB8AC3E}">
        <p14:creationId xmlns:p14="http://schemas.microsoft.com/office/powerpoint/2010/main" val="152425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And the accuracy of CAS input errors trend is showing improvement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19</a:t>
            </a:fld>
            <a:endParaRPr lang="en-US"/>
          </a:p>
        </p:txBody>
      </p:sp>
    </p:spTree>
    <p:extLst>
      <p:ext uri="{BB962C8B-B14F-4D97-AF65-F5344CB8AC3E}">
        <p14:creationId xmlns:p14="http://schemas.microsoft.com/office/powerpoint/2010/main" val="205962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ln/>
        </p:spPr>
      </p:sp>
      <p:sp>
        <p:nvSpPr>
          <p:cNvPr id="4813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The process of Hydraulic Fracturing has been conducted for over 60 years (in US) I have people tell me in Nebraska tell me they would lease their land because to the HF thing, I tell them  </a:t>
            </a:r>
          </a:p>
          <a:p>
            <a:r>
              <a:rPr lang="en-US" altLang="en-US" sz="1400" dirty="0"/>
              <a:t>We have had 1000’s of wells frac’d right here in NE, and over one million wells through out the country  </a:t>
            </a:r>
          </a:p>
          <a:p>
            <a:r>
              <a:rPr lang="en-US" altLang="en-US" sz="1400" dirty="0"/>
              <a:t>(Some of the problems maybe because: </a:t>
            </a:r>
          </a:p>
          <a:p>
            <a:r>
              <a:rPr lang="en-US" altLang="en-US" dirty="0" smtClean="0"/>
              <a:t>Areas where oil and gas development hasn’t occurred before</a:t>
            </a:r>
          </a:p>
          <a:p>
            <a:r>
              <a:rPr lang="en-US" altLang="en-US" dirty="0" smtClean="0"/>
              <a:t>The land owner that deals with surface disturbance doesn’t get any royalty </a:t>
            </a:r>
          </a:p>
          <a:p>
            <a:r>
              <a:rPr lang="en-US" altLang="en-US" dirty="0" smtClean="0"/>
              <a:t>Most people do not understand the complex well design, geology etc. </a:t>
            </a:r>
          </a:p>
          <a:p>
            <a:r>
              <a:rPr lang="en-US" altLang="en-US" dirty="0" smtClean="0"/>
              <a:t>Press tends to simply this process</a:t>
            </a:r>
          </a:p>
          <a:p>
            <a:r>
              <a:rPr lang="en-US" altLang="en-US" dirty="0" smtClean="0"/>
              <a:t>Understand the difference between biogenic and thermogenic natural gas </a:t>
            </a:r>
          </a:p>
          <a:p>
            <a:r>
              <a:rPr lang="en-US" altLang="en-US" dirty="0" smtClean="0"/>
              <a:t>Oil and Gas is very competitive by nature and secretive </a:t>
            </a:r>
          </a:p>
          <a:p>
            <a:r>
              <a:rPr lang="en-US" altLang="en-US" dirty="0" smtClean="0"/>
              <a:t>Competition for best products services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Timeliness, looked at if operators reported to FF in a timely manner and the power of enforcement action  from a regulatory agency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20</a:t>
            </a:fld>
            <a:endParaRPr lang="en-US"/>
          </a:p>
        </p:txBody>
      </p:sp>
    </p:spTree>
    <p:extLst>
      <p:ext uri="{BB962C8B-B14F-4D97-AF65-F5344CB8AC3E}">
        <p14:creationId xmlns:p14="http://schemas.microsoft.com/office/powerpoint/2010/main" val="247068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Thought we were on a roll…but here you see that data withholding claims of trade secrets  have increased slightly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21</a:t>
            </a:fld>
            <a:endParaRPr lang="en-US"/>
          </a:p>
        </p:txBody>
      </p:sp>
    </p:spTree>
    <p:extLst>
      <p:ext uri="{BB962C8B-B14F-4D97-AF65-F5344CB8AC3E}">
        <p14:creationId xmlns:p14="http://schemas.microsoft.com/office/powerpoint/2010/main" val="414881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hope is by encouraging</a:t>
            </a:r>
            <a:r>
              <a:rPr lang="en-US" baseline="0" dirty="0" smtClean="0"/>
              <a:t> the use of the systems approach we can see a dramatic reducing in claims.  As you can see in the Harvard this trend </a:t>
            </a:r>
            <a:endParaRPr lang="en-US" dirty="0"/>
          </a:p>
        </p:txBody>
      </p:sp>
      <p:sp>
        <p:nvSpPr>
          <p:cNvPr id="4" name="Slide Number Placeholder 3"/>
          <p:cNvSpPr>
            <a:spLocks noGrp="1"/>
          </p:cNvSpPr>
          <p:nvPr>
            <p:ph type="sldNum" sz="quarter" idx="10"/>
          </p:nvPr>
        </p:nvSpPr>
        <p:spPr/>
        <p:txBody>
          <a:bodyPr/>
          <a:lstStyle/>
          <a:p>
            <a:fld id="{D75D7E6D-1541-40C5-9D8B-063F1B5FBC4B}" type="slidenum">
              <a:rPr lang="en-US" smtClean="0"/>
              <a:t>22</a:t>
            </a:fld>
            <a:endParaRPr lang="en-US"/>
          </a:p>
        </p:txBody>
      </p:sp>
    </p:spTree>
    <p:extLst>
      <p:ext uri="{BB962C8B-B14F-4D97-AF65-F5344CB8AC3E}">
        <p14:creationId xmlns:p14="http://schemas.microsoft.com/office/powerpoint/2010/main" val="4168557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viewing disclosures from my home state of Nebraska,   100% of all disclosure has at least on claim for trade secret</a:t>
            </a:r>
          </a:p>
          <a:p>
            <a:endParaRPr lang="en-US" sz="1400" dirty="0"/>
          </a:p>
          <a:p>
            <a:r>
              <a:rPr lang="en-US" sz="1400" dirty="0"/>
              <a:t>Since systems approach there has we are now seeing 100% of the chemicals used being disclosed… this is based on one record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23</a:t>
            </a:fld>
            <a:endParaRPr lang="en-US"/>
          </a:p>
        </p:txBody>
      </p:sp>
    </p:spTree>
    <p:extLst>
      <p:ext uri="{BB962C8B-B14F-4D97-AF65-F5344CB8AC3E}">
        <p14:creationId xmlns:p14="http://schemas.microsoft.com/office/powerpoint/2010/main" val="255298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believe we are seeing a trend toward full chemical disclosure and FracFocus will </a:t>
            </a:r>
            <a:r>
              <a:rPr lang="en-US" sz="1400" dirty="0" err="1"/>
              <a:t>continuny</a:t>
            </a:r>
            <a:r>
              <a:rPr lang="en-US" sz="1400" dirty="0"/>
              <a:t> be improved to meet the need of people looking at the chemicals used in the HF process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24</a:t>
            </a:fld>
            <a:endParaRPr lang="en-US"/>
          </a:p>
        </p:txBody>
      </p:sp>
    </p:spTree>
    <p:extLst>
      <p:ext uri="{BB962C8B-B14F-4D97-AF65-F5344CB8AC3E}">
        <p14:creationId xmlns:p14="http://schemas.microsoft.com/office/powerpoint/2010/main" val="360124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ln/>
        </p:spPr>
      </p:sp>
      <p:sp>
        <p:nvSpPr>
          <p:cNvPr id="5120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500" dirty="0"/>
          </a:p>
          <a:p>
            <a:r>
              <a:rPr lang="en-US" altLang="en-US" sz="1400" dirty="0"/>
              <a:t>We as regulators know the public has </a:t>
            </a:r>
            <a:r>
              <a:rPr lang="en-US" altLang="en-US" sz="1400" i="1" dirty="0"/>
              <a:t>real concerns </a:t>
            </a:r>
            <a:r>
              <a:rPr lang="en-US" altLang="en-US" sz="1400" dirty="0"/>
              <a:t>about this shale gas development and hydraulic fracturing process, and our challenge as regulators is show them the data that supports our knowledge that this process, with proper regulation HF will not harm our drinking water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cs typeface="Arial" charset="0"/>
              </a:defRPr>
            </a:lvl1pPr>
            <a:lvl2pPr marL="742909" indent="-285734" defTabSz="931811" eaLnBrk="0" hangingPunct="0">
              <a:defRPr>
                <a:solidFill>
                  <a:schemeClr val="tx1"/>
                </a:solidFill>
                <a:latin typeface="Arial" charset="0"/>
                <a:cs typeface="Arial" charset="0"/>
              </a:defRPr>
            </a:lvl2pPr>
            <a:lvl3pPr marL="1142937" indent="-228587" defTabSz="931811" eaLnBrk="0" hangingPunct="0">
              <a:defRPr>
                <a:solidFill>
                  <a:schemeClr val="tx1"/>
                </a:solidFill>
                <a:latin typeface="Arial" charset="0"/>
                <a:cs typeface="Arial" charset="0"/>
              </a:defRPr>
            </a:lvl3pPr>
            <a:lvl4pPr marL="1600111" indent="-228587" defTabSz="931811" eaLnBrk="0" hangingPunct="0">
              <a:defRPr>
                <a:solidFill>
                  <a:schemeClr val="tx1"/>
                </a:solidFill>
                <a:latin typeface="Arial" charset="0"/>
                <a:cs typeface="Arial" charset="0"/>
              </a:defRPr>
            </a:lvl4pPr>
            <a:lvl5pPr marL="2057287" indent="-228587" defTabSz="931811" eaLnBrk="0" hangingPunct="0">
              <a:defRPr>
                <a:solidFill>
                  <a:schemeClr val="tx1"/>
                </a:solidFill>
                <a:latin typeface="Arial" charset="0"/>
                <a:cs typeface="Arial" charset="0"/>
              </a:defRPr>
            </a:lvl5pPr>
            <a:lvl6pPr marL="2514461" indent="-228587" defTabSz="931811" eaLnBrk="0" fontAlgn="base" hangingPunct="0">
              <a:spcBef>
                <a:spcPct val="0"/>
              </a:spcBef>
              <a:spcAft>
                <a:spcPct val="0"/>
              </a:spcAft>
              <a:defRPr>
                <a:solidFill>
                  <a:schemeClr val="tx1"/>
                </a:solidFill>
                <a:latin typeface="Arial" charset="0"/>
                <a:cs typeface="Arial" charset="0"/>
              </a:defRPr>
            </a:lvl6pPr>
            <a:lvl7pPr marL="2971635" indent="-228587" defTabSz="931811" eaLnBrk="0" fontAlgn="base" hangingPunct="0">
              <a:spcBef>
                <a:spcPct val="0"/>
              </a:spcBef>
              <a:spcAft>
                <a:spcPct val="0"/>
              </a:spcAft>
              <a:defRPr>
                <a:solidFill>
                  <a:schemeClr val="tx1"/>
                </a:solidFill>
                <a:latin typeface="Arial" charset="0"/>
                <a:cs typeface="Arial" charset="0"/>
              </a:defRPr>
            </a:lvl7pPr>
            <a:lvl8pPr marL="3428811" indent="-228587" defTabSz="931811" eaLnBrk="0" fontAlgn="base" hangingPunct="0">
              <a:spcBef>
                <a:spcPct val="0"/>
              </a:spcBef>
              <a:spcAft>
                <a:spcPct val="0"/>
              </a:spcAft>
              <a:defRPr>
                <a:solidFill>
                  <a:schemeClr val="tx1"/>
                </a:solidFill>
                <a:latin typeface="Arial" charset="0"/>
                <a:cs typeface="Arial" charset="0"/>
              </a:defRPr>
            </a:lvl8pPr>
            <a:lvl9pPr marL="3885985" indent="-228587" defTabSz="931811" eaLnBrk="0" fontAlgn="base" hangingPunct="0">
              <a:spcBef>
                <a:spcPct val="0"/>
              </a:spcBef>
              <a:spcAft>
                <a:spcPct val="0"/>
              </a:spcAft>
              <a:defRPr>
                <a:solidFill>
                  <a:schemeClr val="tx1"/>
                </a:solidFill>
                <a:latin typeface="Arial" charset="0"/>
                <a:cs typeface="Arial" charset="0"/>
              </a:defRPr>
            </a:lvl9pPr>
          </a:lstStyle>
          <a:p>
            <a:pPr eaLnBrk="1" hangingPunct="1"/>
            <a:fld id="{7FB9FE24-6553-4470-B210-889E0B49E92D}" type="slidenum">
              <a:rPr lang="en-US" altLang="en-US" smtClean="0"/>
              <a:pPr eaLnBrk="1" hangingPunct="1"/>
              <a:t>4</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779463"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lstStyle/>
          <a:p>
            <a:pPr eaLnBrk="1" hangingPunct="1"/>
            <a:r>
              <a:rPr lang="en-US" altLang="en-US" sz="1400" dirty="0"/>
              <a:t>And to answer this challenge , </a:t>
            </a:r>
            <a:r>
              <a:rPr lang="en-US" altLang="en-US" sz="1400" dirty="0"/>
              <a:t>back in 2011 both </a:t>
            </a:r>
            <a:r>
              <a:rPr lang="en-US" altLang="en-US" sz="1400" dirty="0"/>
              <a:t>the GWPC and the IOGCC </a:t>
            </a:r>
            <a:r>
              <a:rPr lang="en-US" altLang="en-US" sz="1400" dirty="0"/>
              <a:t>have cooperated in the development  of FRACFOCUS, This was originally design to except voluntary submissions from operating companies on the chemicals they used in the HF </a:t>
            </a:r>
            <a:endParaRPr lang="en-US" altLang="en-US" sz="1400" dirty="0"/>
          </a:p>
        </p:txBody>
      </p:sp>
      <p:pic>
        <p:nvPicPr>
          <p:cNvPr id="52229" name="Picture 4"/>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852488"/>
            <a:ext cx="4673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400" dirty="0"/>
              <a:t>And to provide the public with information on the process of HF</a:t>
            </a:r>
            <a:endParaRPr lang="en-US" altLang="en-US" sz="1400" dirty="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cs typeface="Arial" charset="0"/>
              </a:defRPr>
            </a:lvl1pPr>
            <a:lvl2pPr marL="742909" indent="-285734" defTabSz="931811" eaLnBrk="0" hangingPunct="0">
              <a:defRPr>
                <a:solidFill>
                  <a:schemeClr val="tx1"/>
                </a:solidFill>
                <a:latin typeface="Arial" charset="0"/>
                <a:cs typeface="Arial" charset="0"/>
              </a:defRPr>
            </a:lvl2pPr>
            <a:lvl3pPr marL="1142937" indent="-228587" defTabSz="931811" eaLnBrk="0" hangingPunct="0">
              <a:defRPr>
                <a:solidFill>
                  <a:schemeClr val="tx1"/>
                </a:solidFill>
                <a:latin typeface="Arial" charset="0"/>
                <a:cs typeface="Arial" charset="0"/>
              </a:defRPr>
            </a:lvl3pPr>
            <a:lvl4pPr marL="1600111" indent="-228587" defTabSz="931811" eaLnBrk="0" hangingPunct="0">
              <a:defRPr>
                <a:solidFill>
                  <a:schemeClr val="tx1"/>
                </a:solidFill>
                <a:latin typeface="Arial" charset="0"/>
                <a:cs typeface="Arial" charset="0"/>
              </a:defRPr>
            </a:lvl4pPr>
            <a:lvl5pPr marL="2057287" indent="-228587" defTabSz="931811" eaLnBrk="0" hangingPunct="0">
              <a:defRPr>
                <a:solidFill>
                  <a:schemeClr val="tx1"/>
                </a:solidFill>
                <a:latin typeface="Arial" charset="0"/>
                <a:cs typeface="Arial" charset="0"/>
              </a:defRPr>
            </a:lvl5pPr>
            <a:lvl6pPr marL="2514461" indent="-228587" defTabSz="931811" eaLnBrk="0" fontAlgn="base" hangingPunct="0">
              <a:spcBef>
                <a:spcPct val="0"/>
              </a:spcBef>
              <a:spcAft>
                <a:spcPct val="0"/>
              </a:spcAft>
              <a:defRPr>
                <a:solidFill>
                  <a:schemeClr val="tx1"/>
                </a:solidFill>
                <a:latin typeface="Arial" charset="0"/>
                <a:cs typeface="Arial" charset="0"/>
              </a:defRPr>
            </a:lvl6pPr>
            <a:lvl7pPr marL="2971635" indent="-228587" defTabSz="931811" eaLnBrk="0" fontAlgn="base" hangingPunct="0">
              <a:spcBef>
                <a:spcPct val="0"/>
              </a:spcBef>
              <a:spcAft>
                <a:spcPct val="0"/>
              </a:spcAft>
              <a:defRPr>
                <a:solidFill>
                  <a:schemeClr val="tx1"/>
                </a:solidFill>
                <a:latin typeface="Arial" charset="0"/>
                <a:cs typeface="Arial" charset="0"/>
              </a:defRPr>
            </a:lvl7pPr>
            <a:lvl8pPr marL="3428811" indent="-228587" defTabSz="931811" eaLnBrk="0" fontAlgn="base" hangingPunct="0">
              <a:spcBef>
                <a:spcPct val="0"/>
              </a:spcBef>
              <a:spcAft>
                <a:spcPct val="0"/>
              </a:spcAft>
              <a:defRPr>
                <a:solidFill>
                  <a:schemeClr val="tx1"/>
                </a:solidFill>
                <a:latin typeface="Arial" charset="0"/>
                <a:cs typeface="Arial" charset="0"/>
              </a:defRPr>
            </a:lvl8pPr>
            <a:lvl9pPr marL="3885985" indent="-228587" defTabSz="931811" eaLnBrk="0" fontAlgn="base" hangingPunct="0">
              <a:spcBef>
                <a:spcPct val="0"/>
              </a:spcBef>
              <a:spcAft>
                <a:spcPct val="0"/>
              </a:spcAft>
              <a:defRPr>
                <a:solidFill>
                  <a:schemeClr val="tx1"/>
                </a:solidFill>
                <a:latin typeface="Arial" charset="0"/>
                <a:cs typeface="Arial" charset="0"/>
              </a:defRPr>
            </a:lvl9pPr>
          </a:lstStyle>
          <a:p>
            <a:pPr eaLnBrk="1" hangingPunct="1"/>
            <a:fld id="{62AF6A18-6CFD-47DA-84CA-3E84E8F2C8DD}" type="slidenum">
              <a:rPr lang="en-US" altLang="en-US" smtClean="0"/>
              <a:pPr eaLnBrk="1" hangingPunct="1"/>
              <a:t>5</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400" dirty="0"/>
              <a:t>Soon after the indicial release  a GIS search function was added that would allow the a landowner a mechanism to search for and see what chemicals were being pumped  @well level in their backyard</a:t>
            </a:r>
          </a:p>
          <a:p>
            <a:pPr lvl="1" eaLnBrk="1" hangingPunct="1"/>
            <a:r>
              <a:rPr lang="en-US" altLang="en-US" sz="1400" dirty="0"/>
              <a:t>  </a:t>
            </a:r>
          </a:p>
          <a:p>
            <a:endParaRPr lang="en-US" altLang="en-US" sz="1400" dirty="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cs typeface="Arial" charset="0"/>
              </a:defRPr>
            </a:lvl1pPr>
            <a:lvl2pPr marL="742909" indent="-285734" defTabSz="931811" eaLnBrk="0" hangingPunct="0">
              <a:defRPr>
                <a:solidFill>
                  <a:schemeClr val="tx1"/>
                </a:solidFill>
                <a:latin typeface="Arial" charset="0"/>
                <a:cs typeface="Arial" charset="0"/>
              </a:defRPr>
            </a:lvl2pPr>
            <a:lvl3pPr marL="1142937" indent="-228587" defTabSz="931811" eaLnBrk="0" hangingPunct="0">
              <a:defRPr>
                <a:solidFill>
                  <a:schemeClr val="tx1"/>
                </a:solidFill>
                <a:latin typeface="Arial" charset="0"/>
                <a:cs typeface="Arial" charset="0"/>
              </a:defRPr>
            </a:lvl3pPr>
            <a:lvl4pPr marL="1600111" indent="-228587" defTabSz="931811" eaLnBrk="0" hangingPunct="0">
              <a:defRPr>
                <a:solidFill>
                  <a:schemeClr val="tx1"/>
                </a:solidFill>
                <a:latin typeface="Arial" charset="0"/>
                <a:cs typeface="Arial" charset="0"/>
              </a:defRPr>
            </a:lvl4pPr>
            <a:lvl5pPr marL="2057287" indent="-228587" defTabSz="931811" eaLnBrk="0" hangingPunct="0">
              <a:defRPr>
                <a:solidFill>
                  <a:schemeClr val="tx1"/>
                </a:solidFill>
                <a:latin typeface="Arial" charset="0"/>
                <a:cs typeface="Arial" charset="0"/>
              </a:defRPr>
            </a:lvl5pPr>
            <a:lvl6pPr marL="2514461" indent="-228587" defTabSz="931811" eaLnBrk="0" fontAlgn="base" hangingPunct="0">
              <a:spcBef>
                <a:spcPct val="0"/>
              </a:spcBef>
              <a:spcAft>
                <a:spcPct val="0"/>
              </a:spcAft>
              <a:defRPr>
                <a:solidFill>
                  <a:schemeClr val="tx1"/>
                </a:solidFill>
                <a:latin typeface="Arial" charset="0"/>
                <a:cs typeface="Arial" charset="0"/>
              </a:defRPr>
            </a:lvl6pPr>
            <a:lvl7pPr marL="2971635" indent="-228587" defTabSz="931811" eaLnBrk="0" fontAlgn="base" hangingPunct="0">
              <a:spcBef>
                <a:spcPct val="0"/>
              </a:spcBef>
              <a:spcAft>
                <a:spcPct val="0"/>
              </a:spcAft>
              <a:defRPr>
                <a:solidFill>
                  <a:schemeClr val="tx1"/>
                </a:solidFill>
                <a:latin typeface="Arial" charset="0"/>
                <a:cs typeface="Arial" charset="0"/>
              </a:defRPr>
            </a:lvl7pPr>
            <a:lvl8pPr marL="3428811" indent="-228587" defTabSz="931811" eaLnBrk="0" fontAlgn="base" hangingPunct="0">
              <a:spcBef>
                <a:spcPct val="0"/>
              </a:spcBef>
              <a:spcAft>
                <a:spcPct val="0"/>
              </a:spcAft>
              <a:defRPr>
                <a:solidFill>
                  <a:schemeClr val="tx1"/>
                </a:solidFill>
                <a:latin typeface="Arial" charset="0"/>
                <a:cs typeface="Arial" charset="0"/>
              </a:defRPr>
            </a:lvl8pPr>
            <a:lvl9pPr marL="3885985" indent="-228587" defTabSz="931811" eaLnBrk="0" fontAlgn="base" hangingPunct="0">
              <a:spcBef>
                <a:spcPct val="0"/>
              </a:spcBef>
              <a:spcAft>
                <a:spcPct val="0"/>
              </a:spcAft>
              <a:defRPr>
                <a:solidFill>
                  <a:schemeClr val="tx1"/>
                </a:solidFill>
                <a:latin typeface="Arial" charset="0"/>
                <a:cs typeface="Arial" charset="0"/>
              </a:defRPr>
            </a:lvl9pPr>
          </a:lstStyle>
          <a:p>
            <a:pPr eaLnBrk="1" hangingPunct="1"/>
            <a:fld id="{651467BA-2850-4568-A2D6-20F5EF56AA3B}" type="slidenum">
              <a:rPr lang="en-US" altLang="en-US" smtClean="0"/>
              <a:pPr eaLnBrk="1" hangingPunct="1"/>
              <a:t>6</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 copy of the chemical disclosure you would see that saved and stored as pdf file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7</a:t>
            </a:fld>
            <a:endParaRPr lang="en-US"/>
          </a:p>
        </p:txBody>
      </p:sp>
    </p:spTree>
    <p:extLst>
      <p:ext uri="{BB962C8B-B14F-4D97-AF65-F5344CB8AC3E}">
        <p14:creationId xmlns:p14="http://schemas.microsoft.com/office/powerpoint/2010/main" val="335542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We knew back in 2011 that FracFocus would need to have continuous improvement to meet the challenges  of helping make this process more transparent and help alleviate  the public’s concerns.</a:t>
            </a:r>
          </a:p>
          <a:p>
            <a:endParaRPr lang="en-US" sz="1400" dirty="0"/>
          </a:p>
          <a:p>
            <a:pPr defTabSz="931774">
              <a:defRPr/>
            </a:pPr>
            <a:r>
              <a:rPr lang="en-US" sz="1400" dirty="0"/>
              <a:t>So in 2013  FF 2.0  was release and added features such as making it client based system and allow the data submitted to be stored electronically, not pdf files.</a:t>
            </a:r>
          </a:p>
          <a:p>
            <a:pPr defTabSz="931774">
              <a:defRPr/>
            </a:pPr>
            <a:r>
              <a:rPr lang="en-US" sz="1400" dirty="0"/>
              <a:t> 23 states and the federal BLM require or recommend disclosure directly to FracFocus  pdf reporting. </a:t>
            </a:r>
          </a:p>
          <a:p>
            <a:pPr defTabSz="931774">
              <a:defRPr/>
            </a:pPr>
            <a:endParaRPr lang="en-US" sz="1400" dirty="0"/>
          </a:p>
          <a:p>
            <a:pPr defTabSz="931774">
              <a:defRPr/>
            </a:pPr>
            <a:r>
              <a:rPr lang="en-US" sz="1400" dirty="0"/>
              <a:t>The number of disclosures reported to FF has grow to over 106K</a:t>
            </a:r>
          </a:p>
          <a:p>
            <a:endParaRPr lang="en-US" altLang="en-US" sz="1400" dirty="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cs typeface="Arial" charset="0"/>
              </a:defRPr>
            </a:lvl1pPr>
            <a:lvl2pPr marL="742909" indent="-285734" defTabSz="931811" eaLnBrk="0" hangingPunct="0">
              <a:defRPr>
                <a:solidFill>
                  <a:schemeClr val="tx1"/>
                </a:solidFill>
                <a:latin typeface="Arial" charset="0"/>
                <a:cs typeface="Arial" charset="0"/>
              </a:defRPr>
            </a:lvl2pPr>
            <a:lvl3pPr marL="1142937" indent="-228587" defTabSz="931811" eaLnBrk="0" hangingPunct="0">
              <a:defRPr>
                <a:solidFill>
                  <a:schemeClr val="tx1"/>
                </a:solidFill>
                <a:latin typeface="Arial" charset="0"/>
                <a:cs typeface="Arial" charset="0"/>
              </a:defRPr>
            </a:lvl3pPr>
            <a:lvl4pPr marL="1600111" indent="-228587" defTabSz="931811" eaLnBrk="0" hangingPunct="0">
              <a:defRPr>
                <a:solidFill>
                  <a:schemeClr val="tx1"/>
                </a:solidFill>
                <a:latin typeface="Arial" charset="0"/>
                <a:cs typeface="Arial" charset="0"/>
              </a:defRPr>
            </a:lvl4pPr>
            <a:lvl5pPr marL="2057287" indent="-228587" defTabSz="931811" eaLnBrk="0" hangingPunct="0">
              <a:defRPr>
                <a:solidFill>
                  <a:schemeClr val="tx1"/>
                </a:solidFill>
                <a:latin typeface="Arial" charset="0"/>
                <a:cs typeface="Arial" charset="0"/>
              </a:defRPr>
            </a:lvl5pPr>
            <a:lvl6pPr marL="2514461" indent="-228587" defTabSz="931811" eaLnBrk="0" fontAlgn="base" hangingPunct="0">
              <a:spcBef>
                <a:spcPct val="0"/>
              </a:spcBef>
              <a:spcAft>
                <a:spcPct val="0"/>
              </a:spcAft>
              <a:defRPr>
                <a:solidFill>
                  <a:schemeClr val="tx1"/>
                </a:solidFill>
                <a:latin typeface="Arial" charset="0"/>
                <a:cs typeface="Arial" charset="0"/>
              </a:defRPr>
            </a:lvl6pPr>
            <a:lvl7pPr marL="2971635" indent="-228587" defTabSz="931811" eaLnBrk="0" fontAlgn="base" hangingPunct="0">
              <a:spcBef>
                <a:spcPct val="0"/>
              </a:spcBef>
              <a:spcAft>
                <a:spcPct val="0"/>
              </a:spcAft>
              <a:defRPr>
                <a:solidFill>
                  <a:schemeClr val="tx1"/>
                </a:solidFill>
                <a:latin typeface="Arial" charset="0"/>
                <a:cs typeface="Arial" charset="0"/>
              </a:defRPr>
            </a:lvl7pPr>
            <a:lvl8pPr marL="3428811" indent="-228587" defTabSz="931811" eaLnBrk="0" fontAlgn="base" hangingPunct="0">
              <a:spcBef>
                <a:spcPct val="0"/>
              </a:spcBef>
              <a:spcAft>
                <a:spcPct val="0"/>
              </a:spcAft>
              <a:defRPr>
                <a:solidFill>
                  <a:schemeClr val="tx1"/>
                </a:solidFill>
                <a:latin typeface="Arial" charset="0"/>
                <a:cs typeface="Arial" charset="0"/>
              </a:defRPr>
            </a:lvl8pPr>
            <a:lvl9pPr marL="3885985" indent="-228587" defTabSz="931811" eaLnBrk="0" fontAlgn="base" hangingPunct="0">
              <a:spcBef>
                <a:spcPct val="0"/>
              </a:spcBef>
              <a:spcAft>
                <a:spcPct val="0"/>
              </a:spcAft>
              <a:defRPr>
                <a:solidFill>
                  <a:schemeClr val="tx1"/>
                </a:solidFill>
                <a:latin typeface="Arial" charset="0"/>
                <a:cs typeface="Arial" charset="0"/>
              </a:defRPr>
            </a:lvl9pPr>
          </a:lstStyle>
          <a:p>
            <a:pPr eaLnBrk="1" hangingPunct="1"/>
            <a:fld id="{62AF6A18-6CFD-47DA-84CA-3E84E8F2C8DD}" type="slidenum">
              <a:rPr lang="en-US" altLang="en-US" smtClean="0"/>
              <a:pPr eaLnBrk="1" hangingPunct="1"/>
              <a:t>8</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With this data availability a number of organizations have analyzed this information.</a:t>
            </a:r>
          </a:p>
          <a:p>
            <a:endParaRPr lang="en-US" sz="1400" dirty="0"/>
          </a:p>
          <a:p>
            <a:r>
              <a:rPr lang="en-US" sz="1400" dirty="0"/>
              <a:t>One report is 4 year long EPA study on HF and impact of Drinking Water </a:t>
            </a:r>
            <a:endParaRPr lang="en-US" sz="1400" dirty="0"/>
          </a:p>
        </p:txBody>
      </p:sp>
      <p:sp>
        <p:nvSpPr>
          <p:cNvPr id="4" name="Slide Number Placeholder 3"/>
          <p:cNvSpPr>
            <a:spLocks noGrp="1"/>
          </p:cNvSpPr>
          <p:nvPr>
            <p:ph type="sldNum" sz="quarter" idx="10"/>
          </p:nvPr>
        </p:nvSpPr>
        <p:spPr/>
        <p:txBody>
          <a:bodyPr/>
          <a:lstStyle/>
          <a:p>
            <a:fld id="{D75D7E6D-1541-40C5-9D8B-063F1B5FBC4B}" type="slidenum">
              <a:rPr lang="en-US" smtClean="0"/>
              <a:t>9</a:t>
            </a:fld>
            <a:endParaRPr lang="en-US"/>
          </a:p>
        </p:txBody>
      </p:sp>
    </p:spTree>
    <p:extLst>
      <p:ext uri="{BB962C8B-B14F-4D97-AF65-F5344CB8AC3E}">
        <p14:creationId xmlns:p14="http://schemas.microsoft.com/office/powerpoint/2010/main" val="3262809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black"/>
                </a:solidFill>
                <a:latin typeface="Arial" charset="0"/>
                <a:cs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black"/>
                </a:solidFill>
                <a:latin typeface="Arial" charset="0"/>
                <a:cs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C842B528-7AA7-4DB0-8F32-F888AFAF585B}" type="slidenum">
              <a:rPr lang="en-US" smtClean="0"/>
              <a:pPr>
                <a:defRPr/>
              </a:pPr>
              <a:t>‹#›</a:t>
            </a:fld>
            <a:endParaRPr lang="en-US" dirty="0"/>
          </a:p>
        </p:txBody>
      </p:sp>
    </p:spTree>
    <p:extLst>
      <p:ext uri="{BB962C8B-B14F-4D97-AF65-F5344CB8AC3E}">
        <p14:creationId xmlns:p14="http://schemas.microsoft.com/office/powerpoint/2010/main" val="30281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7C83857F-1BB2-466F-8AF7-AF6688D0AB3E}"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1719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975CBCBA-E0B0-4AF0-89DB-C50E81947DC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6972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7" name="Slide Number Placeholder 22"/>
          <p:cNvSpPr>
            <a:spLocks noGrp="1"/>
          </p:cNvSpPr>
          <p:nvPr>
            <p:ph type="sldNum" sz="quarter" idx="12"/>
          </p:nvPr>
        </p:nvSpPr>
        <p:spPr/>
        <p:txBody>
          <a:bodyPr/>
          <a:lstStyle>
            <a:lvl1pPr>
              <a:defRPr/>
            </a:lvl1pPr>
          </a:lstStyle>
          <a:p>
            <a:pPr>
              <a:defRPr/>
            </a:pPr>
            <a:fld id="{7DB8FDF9-A93A-4B52-BF3B-EBE7BA4386E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24353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3" name="Straight Connector 2"/>
          <p:cNvCxnSpPr/>
          <p:nvPr userDrawn="1"/>
        </p:nvCxnSpPr>
        <p:spPr>
          <a:xfrm flipH="1">
            <a:off x="457200" y="374650"/>
            <a:ext cx="8229600" cy="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pic>
        <p:nvPicPr>
          <p:cNvPr id="4" name="Picture 7" descr="FINAL_logo_FracFocus.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589588"/>
            <a:ext cx="15986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ater.tif"/>
          <p:cNvPicPr>
            <a:picLocks noChangeAspect="1"/>
          </p:cNvPicPr>
          <p:nvPr userDrawn="1"/>
        </p:nvPicPr>
        <p:blipFill>
          <a:blip r:embed="rId3">
            <a:extLst>
              <a:ext uri="{28A0092B-C50C-407E-A947-70E740481C1C}">
                <a14:useLocalDpi xmlns:a14="http://schemas.microsoft.com/office/drawing/2010/main" val="0"/>
              </a:ext>
            </a:extLst>
          </a:blip>
          <a:srcRect b="54305"/>
          <a:stretch>
            <a:fillRect/>
          </a:stretch>
        </p:blipFill>
        <p:spPr bwMode="auto">
          <a:xfrm>
            <a:off x="0" y="5578475"/>
            <a:ext cx="91582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
          <p:cNvSpPr>
            <a:spLocks noGrp="1"/>
          </p:cNvSpPr>
          <p:nvPr>
            <p:ph type="dt" sz="half" idx="10"/>
          </p:nvPr>
        </p:nvSpPr>
        <p:spPr/>
        <p:txBody>
          <a:bodyPr/>
          <a:lstStyle>
            <a:lvl1pPr>
              <a:defRPr/>
            </a:lvl1pPr>
          </a:lstStyle>
          <a:p>
            <a:pPr>
              <a:defRPr/>
            </a:pPr>
            <a:fld id="{5BA18FE7-E8A2-4B5E-86F0-A9368FE3DA13}" type="datetimeFigureOut">
              <a:rPr lang="en-US">
                <a:solidFill>
                  <a:prstClr val="black"/>
                </a:solidFill>
              </a:rPr>
              <a:pPr>
                <a:defRPr/>
              </a:pPr>
              <a:t>11/16/2015</a:t>
            </a:fld>
            <a:endParaRPr lang="en-US" dirty="0">
              <a:solidFill>
                <a:prstClr val="black"/>
              </a:solidFill>
            </a:endParaRPr>
          </a:p>
        </p:txBody>
      </p:sp>
      <p:sp>
        <p:nvSpPr>
          <p:cNvPr id="7" name="Footer Placeholder 3"/>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8" name="Slide Number Placeholder 4"/>
          <p:cNvSpPr>
            <a:spLocks noGrp="1"/>
          </p:cNvSpPr>
          <p:nvPr>
            <p:ph type="sldNum" sz="quarter" idx="12"/>
          </p:nvPr>
        </p:nvSpPr>
        <p:spPr/>
        <p:txBody>
          <a:bodyPr/>
          <a:lstStyle>
            <a:lvl1pPr>
              <a:defRPr/>
            </a:lvl1pPr>
          </a:lstStyle>
          <a:p>
            <a:pPr>
              <a:defRPr/>
            </a:pPr>
            <a:fld id="{DF663CC6-0EAD-4F67-A500-71AEAA7234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9510385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8F941CB6-877D-4E05-8B11-647217EFC884}" type="slidenum">
              <a:rPr lang="en-US" smtClean="0">
                <a:solidFill>
                  <a:prstClr val="black"/>
                </a:solidFill>
              </a:rPr>
              <a:pPr>
                <a:def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17246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A704DD6F-03E5-48B4-9B90-EE0A29211D43}" type="slidenum">
              <a:rPr lang="en-US" smtClean="0">
                <a:solidFill>
                  <a:prstClr val="white"/>
                </a:solidFill>
              </a:rPr>
              <a:pPr>
                <a:def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6749833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BAC21091-64F5-42D4-8BF6-2718DEBD67F8}" type="slidenum">
              <a:rPr lang="en-US" smtClean="0">
                <a:solidFill>
                  <a:prstClr val="white"/>
                </a:solidFill>
              </a:rPr>
              <a:pPr>
                <a:def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640079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7CC50F42-D651-49AB-8A9A-AE670160D7E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477260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A09CA712-CC78-4FBA-9D3C-4C79337F98A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36731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294E3868-3A74-477B-95FE-67A6D07EB2C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558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5CF97556-1D5C-4AAD-86B0-30570428F64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217602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ACFCC2B-316B-4C06-A3C0-83B9E426F39C}"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white"/>
              </a:solidFill>
              <a:latin typeface="Arial" charset="0"/>
              <a:cs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white"/>
              </a:solidFill>
              <a:latin typeface="Arial" charset="0"/>
              <a:cs typeface="Arial" charset="0"/>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3054610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black"/>
              </a:solidFill>
              <a:latin typeface="Arial" charset="0"/>
              <a:cs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srgbClr val="04617B">
                    <a:shade val="90000"/>
                  </a:srgbClr>
                </a:solidFill>
                <a:latin typeface="Constantia"/>
                <a:cs typeface="Arial" charset="0"/>
              </a:rPr>
              <a:pPr/>
              <a:t>11/16/2015</a:t>
            </a:fld>
            <a:endParaRPr lang="en-US" dirty="0">
              <a:solidFill>
                <a:srgbClr val="04617B">
                  <a:shade val="90000"/>
                </a:srgbClr>
              </a:solidFill>
              <a:latin typeface="Constantia"/>
              <a:cs typeface="Arial"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srgbClr val="04617B">
                  <a:shade val="90000"/>
                </a:srgbClr>
              </a:solidFill>
              <a:latin typeface="Constantia"/>
              <a:cs typeface="Arial"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srgbClr val="04617B">
                    <a:shade val="90000"/>
                  </a:srgbClr>
                </a:solidFill>
                <a:latin typeface="Constantia"/>
                <a:cs typeface="Arial" charset="0"/>
              </a:rPr>
              <a:pPr/>
              <a:t>‹#›</a:t>
            </a:fld>
            <a:endParaRPr lang="en-US" dirty="0">
              <a:solidFill>
                <a:srgbClr val="04617B">
                  <a:shade val="90000"/>
                </a:srgbClr>
              </a:solidFill>
              <a:latin typeface="Constantia"/>
              <a:cs typeface="Arial" charset="0"/>
            </a:endParaRPr>
          </a:p>
        </p:txBody>
      </p:sp>
    </p:spTree>
    <p:extLst>
      <p:ext uri="{BB962C8B-B14F-4D97-AF65-F5344CB8AC3E}">
        <p14:creationId xmlns:p14="http://schemas.microsoft.com/office/powerpoint/2010/main" val="2109270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152400"/>
            <a:ext cx="8229600" cy="6705600"/>
          </a:xfrm>
          <a:ln>
            <a:solidFill>
              <a:schemeClr val="accent4"/>
            </a:solidFill>
          </a:ln>
        </p:spPr>
        <p:txBody>
          <a:bodyPr>
            <a:normAutofit fontScale="90000"/>
          </a:bodyPr>
          <a:lstStyle/>
          <a:p>
            <a:pPr algn="ctr"/>
            <a:r>
              <a:rPr lang="en-US" sz="5400" dirty="0" smtClean="0"/>
              <a:t/>
            </a:r>
            <a:br>
              <a:rPr lang="en-US" sz="5400" dirty="0" smtClean="0"/>
            </a:br>
            <a:r>
              <a:rPr lang="en-US" sz="7300" dirty="0" err="1" smtClean="0">
                <a:solidFill>
                  <a:schemeClr val="accent4"/>
                </a:solidFill>
              </a:rPr>
              <a:t>ipec</a:t>
            </a:r>
            <a:r>
              <a:rPr lang="en-US" sz="6700" dirty="0" smtClean="0">
                <a:solidFill>
                  <a:schemeClr val="accent4"/>
                </a:solidFill>
              </a:rPr>
              <a:t/>
            </a:r>
            <a:br>
              <a:rPr lang="en-US" sz="6700" dirty="0" smtClean="0">
                <a:solidFill>
                  <a:schemeClr val="accent4"/>
                </a:solidFill>
              </a:rPr>
            </a:br>
            <a:r>
              <a:rPr lang="en-US" dirty="0" smtClean="0"/>
              <a:t/>
            </a:r>
            <a:br>
              <a:rPr lang="en-US" dirty="0" smtClean="0"/>
            </a:br>
            <a:r>
              <a:rPr lang="en-US" sz="5300" dirty="0" smtClean="0">
                <a:solidFill>
                  <a:srgbClr val="0070C0"/>
                </a:solidFill>
              </a:rPr>
              <a:t>FracFocus</a:t>
            </a:r>
            <a:r>
              <a:rPr lang="en-US" sz="4900" dirty="0" smtClean="0">
                <a:solidFill>
                  <a:schemeClr val="accent1"/>
                </a:solidFill>
              </a:rPr>
              <a:t> </a:t>
            </a:r>
            <a:r>
              <a:rPr lang="en-US" sz="4900" dirty="0" smtClean="0">
                <a:solidFill>
                  <a:schemeClr val="tx1"/>
                </a:solidFill>
              </a:rPr>
              <a:t>Data</a:t>
            </a:r>
            <a:r>
              <a:rPr lang="en-US" dirty="0" smtClean="0"/>
              <a:t>:</a:t>
            </a:r>
            <a:br>
              <a:rPr lang="en-US" dirty="0" smtClean="0"/>
            </a:br>
            <a:r>
              <a:rPr lang="en-US" dirty="0" smtClean="0"/>
              <a:t>Analysis of the Chemicals used for Hydraulic Fracturing: </a:t>
            </a:r>
            <a:br>
              <a:rPr lang="en-US" dirty="0" smtClean="0"/>
            </a:br>
            <a:r>
              <a:rPr lang="en-US" dirty="0" smtClean="0"/>
              <a:t>Are seeing a new trend toward transparency?</a:t>
            </a:r>
            <a:br>
              <a:rPr lang="en-US" dirty="0" smtClean="0"/>
            </a:br>
            <a:r>
              <a:rPr lang="en-US" dirty="0" smtClean="0"/>
              <a:t/>
            </a:r>
            <a:br>
              <a:rPr lang="en-US" dirty="0" smtClean="0"/>
            </a:br>
            <a:r>
              <a:rPr lang="en-US" dirty="0" smtClean="0"/>
              <a:t>Stan Belieu, NOGCC</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54127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2400"/>
            <a:ext cx="8931007"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9469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94141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45319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dirty="0" smtClean="0"/>
              <a:t>Improvements to the accuracy of well data disclosed on FracFocus</a:t>
            </a:r>
          </a:p>
          <a:p>
            <a:pPr marL="457200" indent="-457200">
              <a:buFont typeface="+mj-lt"/>
              <a:buAutoNum type="arabicPeriod"/>
            </a:pPr>
            <a:r>
              <a:rPr lang="en-US" dirty="0" smtClean="0"/>
              <a:t>Establishment of a policy for data custody, management, security, and retention</a:t>
            </a:r>
          </a:p>
          <a:p>
            <a:pPr marL="457200" indent="-457200">
              <a:buFont typeface="+mj-lt"/>
              <a:buAutoNum type="arabicPeriod"/>
            </a:pPr>
            <a:r>
              <a:rPr lang="en-US" dirty="0" smtClean="0"/>
              <a:t>State validation of compliance</a:t>
            </a:r>
          </a:p>
          <a:p>
            <a:pPr marL="457200" indent="-457200">
              <a:buFont typeface="+mj-lt"/>
              <a:buAutoNum type="arabicPeriod"/>
            </a:pPr>
            <a:r>
              <a:rPr lang="en-US" dirty="0" smtClean="0"/>
              <a:t>Upgrades to the website to be a more usable and interactive database</a:t>
            </a:r>
          </a:p>
          <a:p>
            <a:pPr marL="457200" indent="-457200">
              <a:buFont typeface="+mj-lt"/>
              <a:buAutoNum type="arabicPeriod"/>
            </a:pPr>
            <a:r>
              <a:rPr lang="en-US" dirty="0" smtClean="0"/>
              <a:t>BLM requirements</a:t>
            </a:r>
          </a:p>
          <a:p>
            <a:pPr marL="457200" indent="-457200">
              <a:buFont typeface="+mj-lt"/>
              <a:buAutoNum type="arabicPeriod"/>
            </a:pPr>
            <a:r>
              <a:rPr lang="en-US" dirty="0" smtClean="0"/>
              <a:t>Allow aggregated data downloads </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2" name="Title 1"/>
          <p:cNvSpPr>
            <a:spLocks noGrp="1"/>
          </p:cNvSpPr>
          <p:nvPr>
            <p:ph type="title"/>
          </p:nvPr>
        </p:nvSpPr>
        <p:spPr/>
        <p:txBody>
          <a:bodyPr/>
          <a:lstStyle/>
          <a:p>
            <a:pPr algn="ctr"/>
            <a:r>
              <a:rPr lang="en-US" dirty="0" smtClean="0"/>
              <a:t>FracFocus Updates</a:t>
            </a:r>
            <a:endParaRPr lang="en-US" dirty="0"/>
          </a:p>
        </p:txBody>
      </p:sp>
    </p:spTree>
    <p:extLst>
      <p:ext uri="{BB962C8B-B14F-4D97-AF65-F5344CB8AC3E}">
        <p14:creationId xmlns:p14="http://schemas.microsoft.com/office/powerpoint/2010/main" val="101495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138065"/>
          </a:xfrm>
        </p:spPr>
        <p:txBody>
          <a:bodyPr>
            <a:noAutofit/>
          </a:bodyPr>
          <a:lstStyle/>
          <a:p>
            <a:pPr algn="ctr"/>
            <a:r>
              <a:rPr lang="en-US" sz="4400" dirty="0"/>
              <a:t>Data q</a:t>
            </a:r>
            <a:r>
              <a:rPr lang="en-US" sz="4400" dirty="0" smtClean="0"/>
              <a:t>uality – step 1 </a:t>
            </a:r>
            <a:r>
              <a:rPr lang="en-US" sz="4400" dirty="0"/>
              <a:t/>
            </a:r>
            <a:br>
              <a:rPr lang="en-US" sz="4400" dirty="0"/>
            </a:br>
            <a:r>
              <a:rPr lang="en-US" sz="4400" dirty="0"/>
              <a:t>CAS </a:t>
            </a:r>
            <a:r>
              <a:rPr lang="en-US" sz="4400" dirty="0" smtClean="0"/>
              <a:t>number validation</a:t>
            </a:r>
            <a:r>
              <a:rPr lang="en-US" sz="4400" dirty="0"/>
              <a:t/>
            </a:r>
            <a:br>
              <a:rPr lang="en-US" sz="4400" dirty="0"/>
            </a:br>
            <a:endParaRPr lang="en-US" sz="4400"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1199272" y="2057401"/>
            <a:ext cx="4155305" cy="461665"/>
          </a:xfrm>
          <a:prstGeom prst="rect">
            <a:avLst/>
          </a:prstGeom>
        </p:spPr>
        <p:txBody>
          <a:bodyPr wrap="none">
            <a:spAutoFit/>
          </a:bodyPr>
          <a:lstStyle/>
          <a:p>
            <a:r>
              <a:rPr lang="en-US" sz="2400" dirty="0"/>
              <a:t>Require valid CAS# Format</a:t>
            </a:r>
          </a:p>
        </p:txBody>
      </p:sp>
      <p:pic>
        <p:nvPicPr>
          <p:cNvPr id="6" name="image18.png"/>
          <p:cNvPicPr/>
          <p:nvPr/>
        </p:nvPicPr>
        <p:blipFill>
          <a:blip r:embed="rId3"/>
          <a:srcRect/>
          <a:stretch>
            <a:fillRect/>
          </a:stretch>
        </p:blipFill>
        <p:spPr>
          <a:xfrm>
            <a:off x="0" y="3124200"/>
            <a:ext cx="8860557" cy="3059668"/>
          </a:xfrm>
          <a:prstGeom prst="rect">
            <a:avLst/>
          </a:prstGeom>
          <a:ln/>
        </p:spPr>
      </p:pic>
      <p:sp useBgFill="1">
        <p:nvSpPr>
          <p:cNvPr id="4" name="TextBox 3"/>
          <p:cNvSpPr txBox="1"/>
          <p:nvPr/>
        </p:nvSpPr>
        <p:spPr>
          <a:xfrm>
            <a:off x="3142877" y="5029200"/>
            <a:ext cx="3715718" cy="523220"/>
          </a:xfrm>
          <a:prstGeom prst="rect">
            <a:avLst/>
          </a:prstGeom>
          <a:ln w="47625">
            <a:solidFill>
              <a:srgbClr val="FF0000"/>
            </a:solidFill>
          </a:ln>
        </p:spPr>
        <p:txBody>
          <a:bodyPr wrap="square" rtlCol="0">
            <a:spAutoFit/>
          </a:bodyPr>
          <a:lstStyle/>
          <a:p>
            <a:r>
              <a:rPr lang="en-US" sz="2800" b="1" dirty="0" smtClean="0">
                <a:solidFill>
                  <a:srgbClr val="FF0000"/>
                </a:solidFill>
              </a:rPr>
              <a:t>Error:  Invalid CAS#</a:t>
            </a:r>
            <a:endParaRPr lang="en-US" sz="2800" b="1" dirty="0">
              <a:solidFill>
                <a:srgbClr val="FF0000"/>
              </a:solidFill>
            </a:endParaRPr>
          </a:p>
        </p:txBody>
      </p:sp>
    </p:spTree>
    <p:extLst>
      <p:ext uri="{BB962C8B-B14F-4D97-AF65-F5344CB8AC3E}">
        <p14:creationId xmlns:p14="http://schemas.microsoft.com/office/powerpoint/2010/main" val="34164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85800"/>
            <a:ext cx="8229600" cy="1036638"/>
          </a:xfrm>
        </p:spPr>
        <p:txBody>
          <a:bodyPr>
            <a:noAutofit/>
          </a:bodyPr>
          <a:lstStyle/>
          <a:p>
            <a:pPr algn="ctr"/>
            <a:r>
              <a:rPr lang="en-US" dirty="0"/>
              <a:t>Data q</a:t>
            </a:r>
            <a:r>
              <a:rPr lang="en-US" dirty="0" smtClean="0"/>
              <a:t>uality – step 2</a:t>
            </a:r>
            <a:r>
              <a:rPr lang="en-US" dirty="0"/>
              <a:t/>
            </a:r>
            <a:br>
              <a:rPr lang="en-US" dirty="0"/>
            </a:br>
            <a:r>
              <a:rPr lang="en-US" b="0" dirty="0"/>
              <a:t>c</a:t>
            </a:r>
            <a:r>
              <a:rPr lang="en-US" b="0" dirty="0" smtClean="0"/>
              <a:t>hemical</a:t>
            </a:r>
            <a:r>
              <a:rPr lang="en-US" dirty="0" smtClean="0"/>
              <a:t> name suggestion</a:t>
            </a:r>
            <a:r>
              <a:rPr lang="en-US" dirty="0"/>
              <a:t/>
            </a:r>
            <a:br>
              <a:rPr lang="en-US" dirty="0"/>
            </a:br>
            <a:endParaRPr lang="en-US" dirty="0"/>
          </a:p>
        </p:txBody>
      </p:sp>
      <p:sp>
        <p:nvSpPr>
          <p:cNvPr id="5" name="Rectangle 4"/>
          <p:cNvSpPr/>
          <p:nvPr/>
        </p:nvSpPr>
        <p:spPr>
          <a:xfrm>
            <a:off x="1199271" y="2057400"/>
            <a:ext cx="12308178" cy="369332"/>
          </a:xfrm>
          <a:prstGeom prst="rect">
            <a:avLst/>
          </a:prstGeom>
        </p:spPr>
        <p:txBody>
          <a:bodyPr wrap="none">
            <a:spAutoFit/>
          </a:bodyPr>
          <a:lstStyle/>
          <a:p>
            <a:r>
              <a:rPr lang="en-US" dirty="0" smtClean="0"/>
              <a:t>New Google </a:t>
            </a:r>
            <a:r>
              <a:rPr lang="en-US" dirty="0"/>
              <a:t>Style Suggest valid CAS #s and possible synonyms &gt; Click synonym and it fills in the Ingredient</a:t>
            </a:r>
          </a:p>
        </p:txBody>
      </p:sp>
      <p:pic>
        <p:nvPicPr>
          <p:cNvPr id="3" name="Picture 2"/>
          <p:cNvPicPr>
            <a:picLocks noChangeAspect="1"/>
          </p:cNvPicPr>
          <p:nvPr/>
        </p:nvPicPr>
        <p:blipFill>
          <a:blip r:embed="rId3"/>
          <a:stretch>
            <a:fillRect/>
          </a:stretch>
        </p:blipFill>
        <p:spPr>
          <a:xfrm>
            <a:off x="856282" y="1447800"/>
            <a:ext cx="7359979" cy="5301631"/>
          </a:xfrm>
          <a:prstGeom prst="rect">
            <a:avLst/>
          </a:prstGeom>
        </p:spPr>
      </p:pic>
    </p:spTree>
    <p:extLst>
      <p:ext uri="{BB962C8B-B14F-4D97-AF65-F5344CB8AC3E}">
        <p14:creationId xmlns:p14="http://schemas.microsoft.com/office/powerpoint/2010/main" val="305723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8229600" cy="655638"/>
          </a:xfrm>
        </p:spPr>
        <p:txBody>
          <a:bodyPr>
            <a:noAutofit/>
          </a:bodyPr>
          <a:lstStyle/>
          <a:p>
            <a:pPr algn="ctr"/>
            <a:r>
              <a:rPr lang="en-US" sz="4000" dirty="0"/>
              <a:t>Data q</a:t>
            </a:r>
            <a:r>
              <a:rPr lang="en-US" sz="4000" dirty="0" smtClean="0"/>
              <a:t>uality – step 3</a:t>
            </a:r>
            <a:r>
              <a:rPr lang="en-US" sz="4000" dirty="0"/>
              <a:t/>
            </a:r>
            <a:br>
              <a:rPr lang="en-US" sz="4000" dirty="0"/>
            </a:br>
            <a:r>
              <a:rPr lang="en-US" sz="4000" dirty="0"/>
              <a:t>T</a:t>
            </a:r>
            <a:r>
              <a:rPr lang="en-US" sz="4000" dirty="0" smtClean="0"/>
              <a:t>rade </a:t>
            </a:r>
            <a:r>
              <a:rPr lang="en-US" sz="4000" dirty="0"/>
              <a:t>S</a:t>
            </a:r>
            <a:r>
              <a:rPr lang="en-US" sz="4000" dirty="0" smtClean="0"/>
              <a:t>ecret, Proprietary, CBI</a:t>
            </a:r>
            <a:r>
              <a:rPr lang="en-US" sz="4400" dirty="0"/>
              <a:t/>
            </a:r>
            <a:br>
              <a:rPr lang="en-US" sz="4400" dirty="0"/>
            </a:br>
            <a:endParaRPr lang="en-US" sz="4400" dirty="0"/>
          </a:p>
        </p:txBody>
      </p:sp>
      <p:sp>
        <p:nvSpPr>
          <p:cNvPr id="5" name="Rectangle 4"/>
          <p:cNvSpPr/>
          <p:nvPr/>
        </p:nvSpPr>
        <p:spPr>
          <a:xfrm>
            <a:off x="1395633" y="1752600"/>
            <a:ext cx="4319664" cy="2308324"/>
          </a:xfrm>
          <a:prstGeom prst="rect">
            <a:avLst/>
          </a:prstGeom>
        </p:spPr>
        <p:txBody>
          <a:bodyPr wrap="square">
            <a:spAutoFit/>
          </a:bodyPr>
          <a:lstStyle/>
          <a:p>
            <a:r>
              <a:rPr lang="en-US" sz="2400" dirty="0" smtClean="0"/>
              <a:t>-Drop down boxes ensure digital data is submitted </a:t>
            </a:r>
          </a:p>
          <a:p>
            <a:r>
              <a:rPr lang="en-US" sz="2400" dirty="0"/>
              <a:t>-</a:t>
            </a:r>
            <a:r>
              <a:rPr lang="en-US" sz="2400" dirty="0" smtClean="0"/>
              <a:t> </a:t>
            </a:r>
            <a:r>
              <a:rPr lang="en-US" sz="2400" dirty="0"/>
              <a:t>C</a:t>
            </a:r>
            <a:r>
              <a:rPr lang="en-US" sz="2400" dirty="0" smtClean="0"/>
              <a:t>ontact </a:t>
            </a:r>
            <a:r>
              <a:rPr lang="en-US" sz="2400" dirty="0"/>
              <a:t>information </a:t>
            </a:r>
            <a:r>
              <a:rPr lang="en-US" sz="2400" dirty="0" smtClean="0"/>
              <a:t>is required for </a:t>
            </a:r>
            <a:r>
              <a:rPr lang="en-US" sz="2400" dirty="0"/>
              <a:t>any ingredient marked as Trade </a:t>
            </a:r>
            <a:r>
              <a:rPr lang="en-US" sz="2400" dirty="0" smtClean="0"/>
              <a:t>Secret, Proprietary , CBI …</a:t>
            </a:r>
            <a:endParaRPr lang="en-US" sz="2400" dirty="0"/>
          </a:p>
        </p:txBody>
      </p:sp>
      <p:pic>
        <p:nvPicPr>
          <p:cNvPr id="7" name="image11.png"/>
          <p:cNvPicPr/>
          <p:nvPr/>
        </p:nvPicPr>
        <p:blipFill>
          <a:blip r:embed="rId3"/>
          <a:srcRect/>
          <a:stretch>
            <a:fillRect/>
          </a:stretch>
        </p:blipFill>
        <p:spPr>
          <a:xfrm>
            <a:off x="1256437" y="4343400"/>
            <a:ext cx="6288138" cy="2297668"/>
          </a:xfrm>
          <a:prstGeom prst="rect">
            <a:avLst/>
          </a:prstGeom>
          <a:ln/>
        </p:spPr>
      </p:pic>
    </p:spTree>
    <p:extLst>
      <p:ext uri="{BB962C8B-B14F-4D97-AF65-F5344CB8AC3E}">
        <p14:creationId xmlns:p14="http://schemas.microsoft.com/office/powerpoint/2010/main" val="389775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47" y="990600"/>
            <a:ext cx="6861175" cy="1130426"/>
          </a:xfrm>
        </p:spPr>
        <p:txBody>
          <a:bodyPr>
            <a:normAutofit fontScale="90000"/>
          </a:bodyPr>
          <a:lstStyle/>
          <a:p>
            <a:pPr algn="ctr"/>
            <a:r>
              <a:rPr lang="en-US" sz="4000" dirty="0" smtClean="0"/>
              <a:t> </a:t>
            </a:r>
            <a:r>
              <a:rPr lang="en-US" sz="4400" dirty="0" smtClean="0"/>
              <a:t>Reducing trade </a:t>
            </a:r>
            <a:r>
              <a:rPr lang="en-US" sz="4400" dirty="0"/>
              <a:t>s</a:t>
            </a:r>
            <a:r>
              <a:rPr lang="en-US" sz="4400" dirty="0" smtClean="0"/>
              <a:t>ecret claims:                              The systems </a:t>
            </a:r>
            <a:r>
              <a:rPr lang="en-US" sz="4400" dirty="0"/>
              <a:t>a</a:t>
            </a:r>
            <a:r>
              <a:rPr lang="en-US" sz="4400" dirty="0" smtClean="0"/>
              <a:t>pproach</a:t>
            </a:r>
            <a:r>
              <a:rPr lang="en-US" sz="4000" dirty="0"/>
              <a:t/>
            </a:r>
            <a:br>
              <a:rPr lang="en-US" sz="4000" dirty="0"/>
            </a:br>
            <a:r>
              <a:rPr lang="en-US" b="1" dirty="0" smtClean="0"/>
              <a:t/>
            </a:r>
            <a:br>
              <a:rPr lang="en-US" b="1" dirty="0" smtClean="0"/>
            </a:br>
            <a:endParaRPr lang="en-US" dirty="0"/>
          </a:p>
        </p:txBody>
      </p:sp>
      <p:sp>
        <p:nvSpPr>
          <p:cNvPr id="5" name="Rectangle 4"/>
          <p:cNvSpPr/>
          <p:nvPr/>
        </p:nvSpPr>
        <p:spPr>
          <a:xfrm>
            <a:off x="1199273" y="1447801"/>
            <a:ext cx="7545764" cy="646331"/>
          </a:xfrm>
          <a:prstGeom prst="rect">
            <a:avLst/>
          </a:prstGeom>
        </p:spPr>
        <p:txBody>
          <a:bodyPr wrap="square">
            <a:spAutoFit/>
          </a:bodyPr>
          <a:lstStyle/>
          <a:p>
            <a:endParaRPr lang="en-US" dirty="0"/>
          </a:p>
          <a:p>
            <a:endParaRPr lang="en-US" dirty="0"/>
          </a:p>
        </p:txBody>
      </p:sp>
      <p:pic>
        <p:nvPicPr>
          <p:cNvPr id="4" name="image22.png" descr="System Approach Proposed.png"/>
          <p:cNvPicPr/>
          <p:nvPr/>
        </p:nvPicPr>
        <p:blipFill>
          <a:blip r:embed="rId3"/>
          <a:srcRect/>
          <a:stretch>
            <a:fillRect/>
          </a:stretch>
        </p:blipFill>
        <p:spPr>
          <a:xfrm>
            <a:off x="1600200" y="1828800"/>
            <a:ext cx="6874595" cy="5029200"/>
          </a:xfrm>
          <a:prstGeom prst="rect">
            <a:avLst/>
          </a:prstGeom>
          <a:ln/>
        </p:spPr>
      </p:pic>
    </p:spTree>
    <p:extLst>
      <p:ext uri="{BB962C8B-B14F-4D97-AF65-F5344CB8AC3E}">
        <p14:creationId xmlns:p14="http://schemas.microsoft.com/office/powerpoint/2010/main" val="15503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666630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85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47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696"/>
            <a:ext cx="9144000" cy="639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16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04800" y="1752600"/>
            <a:ext cx="8229600" cy="5334000"/>
          </a:xfrm>
        </p:spPr>
        <p:txBody>
          <a:bodyPr/>
          <a:lstStyle/>
          <a:p>
            <a:pPr eaLnBrk="1" hangingPunct="1"/>
            <a:r>
              <a:rPr lang="en-US" altLang="en-US" sz="2800" dirty="0" smtClean="0">
                <a:solidFill>
                  <a:srgbClr val="4C5A6A"/>
                </a:solidFill>
              </a:rPr>
              <a:t>Exploration in new geographic areas </a:t>
            </a:r>
          </a:p>
          <a:p>
            <a:pPr eaLnBrk="1" hangingPunct="1"/>
            <a:r>
              <a:rPr lang="en-US" altLang="en-US" sz="2800" dirty="0" smtClean="0">
                <a:solidFill>
                  <a:srgbClr val="4C5A6A"/>
                </a:solidFill>
              </a:rPr>
              <a:t>Severed Minerals Estates </a:t>
            </a:r>
          </a:p>
          <a:p>
            <a:pPr eaLnBrk="1" hangingPunct="1"/>
            <a:r>
              <a:rPr lang="en-US" altLang="en-US" sz="2800" dirty="0" smtClean="0">
                <a:solidFill>
                  <a:srgbClr val="4C5A6A"/>
                </a:solidFill>
              </a:rPr>
              <a:t>Highly Technical Process</a:t>
            </a:r>
          </a:p>
          <a:p>
            <a:pPr eaLnBrk="1" hangingPunct="1"/>
            <a:r>
              <a:rPr lang="en-US" altLang="en-US" sz="2800" dirty="0" smtClean="0">
                <a:solidFill>
                  <a:srgbClr val="4C5A6A"/>
                </a:solidFill>
              </a:rPr>
              <a:t>Misinformation from Press</a:t>
            </a:r>
          </a:p>
          <a:p>
            <a:pPr eaLnBrk="1" hangingPunct="1"/>
            <a:r>
              <a:rPr lang="en-US" altLang="en-US" sz="2800" dirty="0" smtClean="0">
                <a:solidFill>
                  <a:srgbClr val="4C5A6A"/>
                </a:solidFill>
              </a:rPr>
              <a:t>Incomplete water well testing</a:t>
            </a:r>
          </a:p>
          <a:p>
            <a:pPr eaLnBrk="1" hangingPunct="1"/>
            <a:r>
              <a:rPr lang="en-US" altLang="en-US" sz="2800" dirty="0" smtClean="0">
                <a:solidFill>
                  <a:srgbClr val="4C5A6A"/>
                </a:solidFill>
              </a:rPr>
              <a:t>Lack of Information from Oil and Gas Companies</a:t>
            </a:r>
          </a:p>
          <a:p>
            <a:pPr eaLnBrk="1" hangingPunct="1"/>
            <a:r>
              <a:rPr lang="en-US" altLang="en-US" sz="2800" dirty="0" smtClean="0">
                <a:solidFill>
                  <a:srgbClr val="4C5A6A"/>
                </a:solidFill>
              </a:rPr>
              <a:t>Trade Secrets from Service Companies</a:t>
            </a:r>
            <a:r>
              <a:rPr lang="en-US" altLang="en-US" dirty="0" smtClean="0">
                <a:solidFill>
                  <a:srgbClr val="4C5A6A"/>
                </a:solidFill>
              </a:rPr>
              <a:t> </a:t>
            </a:r>
          </a:p>
          <a:p>
            <a:pPr eaLnBrk="1" hangingPunct="1"/>
            <a:endParaRPr lang="en-US" altLang="en-US" dirty="0" smtClean="0">
              <a:solidFill>
                <a:srgbClr val="4C5A6A"/>
              </a:solidFill>
            </a:endParaRPr>
          </a:p>
          <a:p>
            <a:pPr eaLnBrk="1" hangingPunct="1"/>
            <a:endParaRPr lang="en-US" altLang="en-US" dirty="0" smtClean="0">
              <a:solidFill>
                <a:srgbClr val="4C5A6A"/>
              </a:solidFill>
            </a:endParaRPr>
          </a:p>
          <a:p>
            <a:pPr eaLnBrk="1" hangingPunct="1">
              <a:buFontTx/>
              <a:buNone/>
            </a:pPr>
            <a:endParaRPr lang="en-US" altLang="en-US" dirty="0" smtClean="0">
              <a:solidFill>
                <a:schemeClr val="bg1"/>
              </a:solidFill>
            </a:endParaRPr>
          </a:p>
          <a:p>
            <a:pPr eaLnBrk="1" hangingPunct="1">
              <a:buFontTx/>
              <a:buNone/>
            </a:pPr>
            <a:endParaRPr lang="en-US" altLang="en-US" dirty="0" smtClean="0">
              <a:solidFill>
                <a:schemeClr val="bg1"/>
              </a:solidFill>
            </a:endParaRPr>
          </a:p>
          <a:p>
            <a:pPr eaLnBrk="1" hangingPunct="1">
              <a:buFontTx/>
              <a:buNone/>
            </a:pPr>
            <a:endParaRPr lang="en-US" altLang="en-US" dirty="0" smtClean="0">
              <a:solidFill>
                <a:schemeClr val="bg1"/>
              </a:solidFill>
            </a:endParaRPr>
          </a:p>
        </p:txBody>
      </p:sp>
      <p:sp>
        <p:nvSpPr>
          <p:cNvPr id="17410" name="Rectangle 2"/>
          <p:cNvSpPr>
            <a:spLocks noGrp="1" noChangeArrowheads="1"/>
          </p:cNvSpPr>
          <p:nvPr>
            <p:ph type="title"/>
          </p:nvPr>
        </p:nvSpPr>
        <p:spPr>
          <a:xfrm>
            <a:off x="304800" y="228600"/>
            <a:ext cx="8839200" cy="1143000"/>
          </a:xfrm>
        </p:spPr>
        <p:txBody>
          <a:bodyPr>
            <a:noAutofit/>
          </a:bodyPr>
          <a:lstStyle/>
          <a:p>
            <a:pPr eaLnBrk="1" hangingPunct="1"/>
            <a:r>
              <a:rPr lang="en-US" altLang="en-US" sz="3600" dirty="0" smtClean="0">
                <a:solidFill>
                  <a:schemeClr val="tx1"/>
                </a:solidFill>
                <a:latin typeface="Arial Black" panose="020B0A04020102020204" pitchFamily="34" charset="0"/>
              </a:rPr>
              <a:t>WHY  IS  HYRAULIC  FRACKING</a:t>
            </a:r>
            <a:br>
              <a:rPr lang="en-US" altLang="en-US" sz="3600" dirty="0" smtClean="0">
                <a:solidFill>
                  <a:schemeClr val="tx1"/>
                </a:solidFill>
                <a:latin typeface="Arial Black" panose="020B0A04020102020204" pitchFamily="34" charset="0"/>
              </a:rPr>
            </a:br>
            <a:r>
              <a:rPr lang="en-US" altLang="en-US" sz="3600" dirty="0" smtClean="0">
                <a:solidFill>
                  <a:schemeClr val="tx1"/>
                </a:solidFill>
                <a:latin typeface="Arial Black" panose="020B0A04020102020204" pitchFamily="34" charset="0"/>
              </a:rPr>
              <a:t>       NOW  A  PROBLEM?</a:t>
            </a:r>
          </a:p>
        </p:txBody>
      </p:sp>
    </p:spTree>
    <p:extLst>
      <p:ext uri="{BB962C8B-B14F-4D97-AF65-F5344CB8AC3E}">
        <p14:creationId xmlns:p14="http://schemas.microsoft.com/office/powerpoint/2010/main" val="190166584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28"/>
            <a:ext cx="9144000" cy="638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988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28"/>
            <a:ext cx="9067800" cy="600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829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686800" cy="624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053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65532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140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1"/>
            <a:ext cx="8229600" cy="2896562"/>
          </a:xfrm>
        </p:spPr>
        <p:txBody>
          <a:bodyPr/>
          <a:lstStyle/>
          <a:p>
            <a:pPr algn="ctr"/>
            <a:r>
              <a:rPr lang="en-US" dirty="0" smtClean="0"/>
              <a:t>Conclusion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4401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524000"/>
            <a:ext cx="9677400" cy="5105400"/>
          </a:xfrm>
        </p:spPr>
        <p:txBody>
          <a:bodyPr>
            <a:normAutofit/>
          </a:bodyPr>
          <a:lstStyle/>
          <a:p>
            <a:pPr marL="274320" indent="-274320" eaLnBrk="1" fontAlgn="auto" hangingPunct="1">
              <a:lnSpc>
                <a:spcPct val="90000"/>
              </a:lnSpc>
              <a:spcAft>
                <a:spcPts val="0"/>
              </a:spcAft>
              <a:buFont typeface="Wingdings 2"/>
              <a:buChar char=""/>
              <a:defRPr/>
            </a:pPr>
            <a:r>
              <a:rPr lang="en-US" sz="3500" dirty="0" smtClean="0">
                <a:solidFill>
                  <a:srgbClr val="4C5A6A"/>
                </a:solidFill>
              </a:rPr>
              <a:t>Show the scientific data</a:t>
            </a:r>
          </a:p>
          <a:p>
            <a:pPr marL="548640" lvl="1" indent="-274320" eaLnBrk="1" fontAlgn="auto" hangingPunct="1">
              <a:lnSpc>
                <a:spcPct val="90000"/>
              </a:lnSpc>
              <a:spcAft>
                <a:spcPts val="0"/>
              </a:spcAft>
              <a:buFont typeface="Wingdings"/>
              <a:buChar char=""/>
              <a:defRPr/>
            </a:pPr>
            <a:r>
              <a:rPr lang="en-US" sz="2400" dirty="0" smtClean="0">
                <a:solidFill>
                  <a:srgbClr val="4C5A6A"/>
                </a:solidFill>
              </a:rPr>
              <a:t>Levels of protection (UIC)</a:t>
            </a:r>
          </a:p>
          <a:p>
            <a:pPr marL="548640" lvl="1" indent="-274320" eaLnBrk="1" fontAlgn="auto" hangingPunct="1">
              <a:lnSpc>
                <a:spcPct val="90000"/>
              </a:lnSpc>
              <a:spcAft>
                <a:spcPts val="0"/>
              </a:spcAft>
              <a:buFont typeface="Wingdings"/>
              <a:buChar char=""/>
              <a:defRPr/>
            </a:pPr>
            <a:r>
              <a:rPr lang="en-US" sz="2400" dirty="0" smtClean="0">
                <a:solidFill>
                  <a:srgbClr val="4C5A6A"/>
                </a:solidFill>
              </a:rPr>
              <a:t>Geologic information </a:t>
            </a:r>
          </a:p>
          <a:p>
            <a:pPr marL="274637" lvl="1" indent="0" eaLnBrk="1" fontAlgn="auto" hangingPunct="1">
              <a:lnSpc>
                <a:spcPct val="90000"/>
              </a:lnSpc>
              <a:spcAft>
                <a:spcPts val="0"/>
              </a:spcAft>
              <a:buFont typeface="Arial" charset="0"/>
              <a:buNone/>
              <a:defRPr/>
            </a:pPr>
            <a:r>
              <a:rPr lang="en-US" sz="2400" dirty="0">
                <a:solidFill>
                  <a:srgbClr val="4C5A6A"/>
                </a:solidFill>
              </a:rPr>
              <a:t> </a:t>
            </a:r>
            <a:r>
              <a:rPr lang="en-US" sz="2400" dirty="0" smtClean="0">
                <a:solidFill>
                  <a:srgbClr val="4C5A6A"/>
                </a:solidFill>
              </a:rPr>
              <a:t> (confining zones)</a:t>
            </a:r>
          </a:p>
          <a:p>
            <a:pPr marL="548640" lvl="1" indent="-274320" eaLnBrk="1" fontAlgn="auto" hangingPunct="1">
              <a:lnSpc>
                <a:spcPct val="90000"/>
              </a:lnSpc>
              <a:spcAft>
                <a:spcPts val="0"/>
              </a:spcAft>
              <a:buFont typeface="Wingdings"/>
              <a:buChar char=""/>
              <a:defRPr/>
            </a:pPr>
            <a:r>
              <a:rPr lang="en-US" sz="2400" dirty="0" smtClean="0">
                <a:solidFill>
                  <a:srgbClr val="4C5A6A"/>
                </a:solidFill>
              </a:rPr>
              <a:t>Engineering data</a:t>
            </a:r>
          </a:p>
          <a:p>
            <a:pPr marL="548640" lvl="1" indent="-274320" eaLnBrk="1" fontAlgn="auto" hangingPunct="1">
              <a:lnSpc>
                <a:spcPct val="90000"/>
              </a:lnSpc>
              <a:spcAft>
                <a:spcPts val="0"/>
              </a:spcAft>
              <a:buFont typeface="Wingdings"/>
              <a:buChar char=""/>
              <a:defRPr/>
            </a:pPr>
            <a:r>
              <a:rPr lang="en-US" sz="2400" dirty="0" smtClean="0">
                <a:solidFill>
                  <a:srgbClr val="4C5A6A"/>
                </a:solidFill>
              </a:rPr>
              <a:t>Chemical composition </a:t>
            </a:r>
          </a:p>
          <a:p>
            <a:pPr marL="274637" lvl="1" indent="0" eaLnBrk="1" fontAlgn="auto" hangingPunct="1">
              <a:lnSpc>
                <a:spcPct val="90000"/>
              </a:lnSpc>
              <a:spcAft>
                <a:spcPts val="0"/>
              </a:spcAft>
              <a:buFont typeface="Arial" charset="0"/>
              <a:buNone/>
              <a:defRPr/>
            </a:pPr>
            <a:r>
              <a:rPr lang="en-US" sz="2400" dirty="0">
                <a:solidFill>
                  <a:srgbClr val="4C5A6A"/>
                </a:solidFill>
              </a:rPr>
              <a:t> </a:t>
            </a:r>
            <a:r>
              <a:rPr lang="en-US" sz="2400" dirty="0" smtClean="0">
                <a:solidFill>
                  <a:srgbClr val="4C5A6A"/>
                </a:solidFill>
              </a:rPr>
              <a:t>  of additives</a:t>
            </a:r>
          </a:p>
          <a:p>
            <a:pPr marL="548640" lvl="1" indent="-274320" eaLnBrk="1" fontAlgn="auto" hangingPunct="1">
              <a:lnSpc>
                <a:spcPct val="90000"/>
              </a:lnSpc>
              <a:spcAft>
                <a:spcPts val="0"/>
              </a:spcAft>
              <a:buFont typeface="Wingdings"/>
              <a:buChar char=""/>
              <a:defRPr/>
            </a:pPr>
            <a:r>
              <a:rPr lang="en-US" sz="2400" dirty="0" smtClean="0">
                <a:solidFill>
                  <a:srgbClr val="4C5A6A"/>
                </a:solidFill>
              </a:rPr>
              <a:t>Defined regulations </a:t>
            </a:r>
          </a:p>
          <a:p>
            <a:pPr marL="274637" lvl="1" indent="0" eaLnBrk="1" fontAlgn="auto" hangingPunct="1">
              <a:lnSpc>
                <a:spcPct val="90000"/>
              </a:lnSpc>
              <a:spcAft>
                <a:spcPts val="0"/>
              </a:spcAft>
              <a:buFont typeface="Arial" charset="0"/>
              <a:buNone/>
              <a:defRPr/>
            </a:pPr>
            <a:r>
              <a:rPr lang="en-US" sz="2400" dirty="0">
                <a:solidFill>
                  <a:srgbClr val="4C5A6A"/>
                </a:solidFill>
              </a:rPr>
              <a:t> </a:t>
            </a:r>
            <a:r>
              <a:rPr lang="en-US" sz="2400" dirty="0" smtClean="0">
                <a:solidFill>
                  <a:srgbClr val="4C5A6A"/>
                </a:solidFill>
              </a:rPr>
              <a:t>   protecting groundwater </a:t>
            </a:r>
          </a:p>
          <a:p>
            <a:pPr marL="548640" lvl="1" indent="-274320" eaLnBrk="1" fontAlgn="auto" hangingPunct="1">
              <a:lnSpc>
                <a:spcPct val="90000"/>
              </a:lnSpc>
              <a:spcAft>
                <a:spcPts val="0"/>
              </a:spcAft>
              <a:buFont typeface="Wingdings"/>
              <a:buChar char=""/>
              <a:defRPr/>
            </a:pPr>
            <a:r>
              <a:rPr lang="en-US" sz="2400" dirty="0" smtClean="0">
                <a:solidFill>
                  <a:srgbClr val="4C5A6A"/>
                </a:solidFill>
              </a:rPr>
              <a:t>Public outreach</a:t>
            </a:r>
          </a:p>
          <a:p>
            <a:pPr marL="548640" lvl="1" indent="-274320" eaLnBrk="1" fontAlgn="auto" hangingPunct="1">
              <a:lnSpc>
                <a:spcPct val="90000"/>
              </a:lnSpc>
              <a:spcAft>
                <a:spcPts val="0"/>
              </a:spcAft>
              <a:buFont typeface="Wingdings"/>
              <a:buChar char=""/>
              <a:defRPr/>
            </a:pPr>
            <a:endParaRPr lang="en-US" sz="2400" dirty="0" smtClean="0">
              <a:solidFill>
                <a:srgbClr val="4C5A6A"/>
              </a:solidFill>
            </a:endParaRPr>
          </a:p>
          <a:p>
            <a:pPr marL="548640" lvl="1" indent="-274320" eaLnBrk="1" fontAlgn="auto" hangingPunct="1">
              <a:lnSpc>
                <a:spcPct val="90000"/>
              </a:lnSpc>
              <a:spcAft>
                <a:spcPts val="0"/>
              </a:spcAft>
              <a:buFontTx/>
              <a:buNone/>
              <a:defRPr/>
            </a:pPr>
            <a:endParaRPr lang="en-US" sz="2400" dirty="0" smtClean="0">
              <a:solidFill>
                <a:schemeClr val="bg1"/>
              </a:solidFill>
            </a:endParaRPr>
          </a:p>
          <a:p>
            <a:pPr marL="548640" lvl="1" indent="-274320" eaLnBrk="1" fontAlgn="auto" hangingPunct="1">
              <a:lnSpc>
                <a:spcPct val="90000"/>
              </a:lnSpc>
              <a:spcAft>
                <a:spcPts val="0"/>
              </a:spcAft>
              <a:buFont typeface="Wingdings"/>
              <a:buChar char=""/>
              <a:defRPr/>
            </a:pPr>
            <a:endParaRPr lang="en-US" sz="2400" dirty="0" smtClean="0">
              <a:solidFill>
                <a:schemeClr val="bg1"/>
              </a:solidFill>
            </a:endParaRPr>
          </a:p>
          <a:p>
            <a:pPr marL="548640" lvl="1" indent="-274320" eaLnBrk="1" fontAlgn="auto" hangingPunct="1">
              <a:lnSpc>
                <a:spcPct val="90000"/>
              </a:lnSpc>
              <a:spcAft>
                <a:spcPts val="0"/>
              </a:spcAft>
              <a:buFont typeface="Wingdings"/>
              <a:buChar char=""/>
              <a:defRPr/>
            </a:pPr>
            <a:endParaRPr lang="en-US" sz="2400" dirty="0" smtClean="0">
              <a:solidFill>
                <a:schemeClr val="bg1"/>
              </a:solidFill>
            </a:endParaRPr>
          </a:p>
          <a:p>
            <a:pPr marL="274320" indent="-274320" eaLnBrk="1" fontAlgn="auto" hangingPunct="1">
              <a:lnSpc>
                <a:spcPct val="90000"/>
              </a:lnSpc>
              <a:spcAft>
                <a:spcPts val="0"/>
              </a:spcAft>
              <a:buFont typeface="Wingdings 2"/>
              <a:buChar char=""/>
              <a:defRPr/>
            </a:pPr>
            <a:endParaRPr lang="en-US" sz="2800" dirty="0" smtClean="0">
              <a:solidFill>
                <a:schemeClr val="bg1"/>
              </a:solidFill>
            </a:endParaRPr>
          </a:p>
        </p:txBody>
      </p:sp>
      <p:sp>
        <p:nvSpPr>
          <p:cNvPr id="19458" name="Rectangle 2"/>
          <p:cNvSpPr>
            <a:spLocks noGrp="1" noChangeArrowheads="1"/>
          </p:cNvSpPr>
          <p:nvPr>
            <p:ph type="title"/>
          </p:nvPr>
        </p:nvSpPr>
        <p:spPr/>
        <p:txBody>
          <a:bodyPr>
            <a:normAutofit/>
          </a:bodyPr>
          <a:lstStyle/>
          <a:p>
            <a:pPr algn="ctr" eaLnBrk="1" fontAlgn="auto" hangingPunct="1">
              <a:spcAft>
                <a:spcPts val="0"/>
              </a:spcAft>
              <a:defRPr/>
            </a:pPr>
            <a:r>
              <a:rPr lang="en-US" sz="4400" dirty="0" smtClean="0">
                <a:solidFill>
                  <a:schemeClr val="tx1"/>
                </a:solidFill>
                <a:latin typeface="Arial Black" panose="020B0A04020102020204" pitchFamily="34" charset="0"/>
              </a:rPr>
              <a:t>Our Challenge </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41563"/>
            <a:ext cx="4648200"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53194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idx="4294967295"/>
          </p:nvPr>
        </p:nvSpPr>
        <p:spPr>
          <a:xfrm>
            <a:off x="0" y="2743200"/>
            <a:ext cx="7162800" cy="2232025"/>
          </a:xfrm>
        </p:spPr>
        <p:txBody>
          <a:bodyPr>
            <a:normAutofit fontScale="90000"/>
          </a:bodyPr>
          <a:lstStyle/>
          <a:p>
            <a:pPr eaLnBrk="1" fontAlgn="auto" hangingPunct="1">
              <a:spcAft>
                <a:spcPts val="0"/>
              </a:spcAft>
              <a:defRPr/>
            </a:pPr>
            <a:r>
              <a:rPr lang="en-US" sz="5900" b="1" dirty="0" smtClean="0">
                <a:solidFill>
                  <a:schemeClr val="accent2"/>
                </a:solidFill>
              </a:rPr>
              <a:t/>
            </a:r>
            <a:br>
              <a:rPr lang="en-US" sz="5900" b="1" dirty="0" smtClean="0">
                <a:solidFill>
                  <a:schemeClr val="accent2"/>
                </a:solidFill>
              </a:rPr>
            </a:br>
            <a:r>
              <a:rPr lang="en-US" sz="5900" b="1" dirty="0" smtClean="0">
                <a:solidFill>
                  <a:schemeClr val="accent1">
                    <a:lumMod val="90000"/>
                  </a:schemeClr>
                </a:solidFill>
                <a:effectLst>
                  <a:outerShdw blurRad="38100" dist="38100" dir="2700000" algn="tl">
                    <a:srgbClr val="000000">
                      <a:alpha val="43137"/>
                    </a:srgbClr>
                  </a:outerShdw>
                </a:effectLst>
              </a:rPr>
              <a:t>    </a:t>
            </a:r>
            <a:r>
              <a:rPr lang="en-US" sz="4900" b="1" dirty="0" smtClean="0">
                <a:solidFill>
                  <a:srgbClr val="002060"/>
                </a:solidFill>
                <a:effectLst>
                  <a:outerShdw blurRad="38100" dist="38100" dir="2700000" algn="tl">
                    <a:srgbClr val="000000">
                      <a:alpha val="43137"/>
                    </a:srgbClr>
                  </a:outerShdw>
                </a:effectLst>
              </a:rPr>
              <a:t>Initiative of the </a:t>
            </a:r>
            <a:br>
              <a:rPr lang="en-US" sz="4900" b="1" dirty="0" smtClean="0">
                <a:solidFill>
                  <a:srgbClr val="002060"/>
                </a:solidFill>
                <a:effectLst>
                  <a:outerShdw blurRad="38100" dist="38100" dir="2700000" algn="tl">
                    <a:srgbClr val="000000">
                      <a:alpha val="43137"/>
                    </a:srgbClr>
                  </a:outerShdw>
                </a:effectLst>
              </a:rPr>
            </a:br>
            <a:r>
              <a:rPr lang="en-US" sz="4900" b="1" dirty="0" smtClean="0">
                <a:solidFill>
                  <a:srgbClr val="002060"/>
                </a:solidFill>
                <a:effectLst>
                  <a:outerShdw blurRad="38100" dist="38100" dir="2700000" algn="tl">
                    <a:srgbClr val="000000">
                      <a:alpha val="43137"/>
                    </a:srgbClr>
                  </a:outerShdw>
                </a:effectLst>
              </a:rPr>
              <a:t>   GWPC and IOGCC</a:t>
            </a:r>
            <a:r>
              <a:rPr lang="en-US" sz="5900" b="1" dirty="0" smtClean="0">
                <a:solidFill>
                  <a:schemeClr val="accent2"/>
                </a:solidFill>
              </a:rPr>
              <a:t/>
            </a:r>
            <a:br>
              <a:rPr lang="en-US" sz="5900" b="1" dirty="0" smtClean="0">
                <a:solidFill>
                  <a:schemeClr val="accent2"/>
                </a:solidFill>
              </a:rPr>
            </a:br>
            <a:endParaRPr lang="en-US" sz="5900" b="1" dirty="0" smtClean="0">
              <a:solidFill>
                <a:schemeClr val="accent2"/>
              </a:solidFill>
            </a:endParaRPr>
          </a:p>
        </p:txBody>
      </p:sp>
      <p:pic>
        <p:nvPicPr>
          <p:cNvPr id="21507" name="Picture 5" descr="GWPC Logo no out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76800"/>
            <a:ext cx="2543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8"/>
          <p:cNvSpPr txBox="1">
            <a:spLocks noChangeArrowheads="1"/>
          </p:cNvSpPr>
          <p:nvPr/>
        </p:nvSpPr>
        <p:spPr bwMode="auto">
          <a:xfrm>
            <a:off x="4953000" y="5181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dirty="0"/>
          </a:p>
        </p:txBody>
      </p:sp>
      <p:pic>
        <p:nvPicPr>
          <p:cNvPr id="21509" name="Picture 12" descr="75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724400"/>
            <a:ext cx="2795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FracFocus-Logo-larg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33400"/>
            <a:ext cx="44005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422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p:txBody>
          <a:bodyPr/>
          <a:lstStyle/>
          <a:p>
            <a:pPr eaLnBrk="1" hangingPunct="1"/>
            <a:endParaRPr lang="en-US" altLang="en-US" dirty="0" smtClean="0"/>
          </a:p>
        </p:txBody>
      </p:sp>
      <p:sp>
        <p:nvSpPr>
          <p:cNvPr id="1024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smtClean="0"/>
          </a:p>
        </p:txBody>
      </p:sp>
      <p:pic>
        <p:nvPicPr>
          <p:cNvPr id="22532" name="Picture 4" descr="FF Home Sc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06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FF Find A Well By State Map Search Colorado Results Sc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5"/>
          <p:cNvGrpSpPr>
            <a:grpSpLocks/>
          </p:cNvGrpSpPr>
          <p:nvPr/>
        </p:nvGrpSpPr>
        <p:grpSpPr bwMode="auto">
          <a:xfrm>
            <a:off x="4191000" y="3124200"/>
            <a:ext cx="2209800" cy="461963"/>
            <a:chOff x="4191000" y="3124200"/>
            <a:chExt cx="2209800" cy="461665"/>
          </a:xfrm>
        </p:grpSpPr>
        <p:sp>
          <p:nvSpPr>
            <p:cNvPr id="4" name="TextBox 3"/>
            <p:cNvSpPr txBox="1"/>
            <p:nvPr/>
          </p:nvSpPr>
          <p:spPr>
            <a:xfrm>
              <a:off x="4876800" y="3124200"/>
              <a:ext cx="1524000" cy="461665"/>
            </a:xfrm>
            <a:prstGeom prst="rect">
              <a:avLst/>
            </a:prstGeom>
            <a:solidFill>
              <a:schemeClr val="tx2">
                <a:lumMod val="20000"/>
                <a:lumOff val="80000"/>
              </a:schemeClr>
            </a:solidFill>
            <a:ln>
              <a:solidFill>
                <a:schemeClr val="tx2"/>
              </a:solidFill>
            </a:ln>
          </p:spPr>
          <p:txBody>
            <a:bodyPr>
              <a:spAutoFit/>
            </a:bodyPr>
            <a:lstStyle/>
            <a:p>
              <a:pPr>
                <a:defRPr/>
              </a:pPr>
              <a:r>
                <a:rPr lang="en-US" sz="1200" dirty="0"/>
                <a:t>Click on pdf Icon to open the record</a:t>
              </a:r>
            </a:p>
          </p:txBody>
        </p:sp>
        <p:sp>
          <p:nvSpPr>
            <p:cNvPr id="5" name="Right Arrow 4"/>
            <p:cNvSpPr/>
            <p:nvPr/>
          </p:nvSpPr>
          <p:spPr>
            <a:xfrm rot="10800000">
              <a:off x="4191000" y="3276502"/>
              <a:ext cx="609600" cy="152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099180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65532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52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p:txBody>
          <a:bodyPr/>
          <a:lstStyle/>
          <a:p>
            <a:pPr eaLnBrk="1" hangingPunct="1"/>
            <a:endParaRPr lang="en-US" altLang="en-US" dirty="0" smtClean="0"/>
          </a:p>
        </p:txBody>
      </p:sp>
      <p:sp>
        <p:nvSpPr>
          <p:cNvPr id="1024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12" y="76200"/>
            <a:ext cx="8834912"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961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7714"/>
            <a:ext cx="8610600" cy="625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5042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1109</Words>
  <Application>Microsoft Office PowerPoint</Application>
  <PresentationFormat>On-screen Show (4:3)</PresentationFormat>
  <Paragraphs>131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 ipec  FracFocus Data: Analysis of the Chemicals used for Hydraulic Fracturing:  Are seeing a new trend toward transparency?  Stan Belieu, NOGCC   </vt:lpstr>
      <vt:lpstr>WHY  IS  HYRAULIC  FRACKING        NOW  A  PROBLEM?</vt:lpstr>
      <vt:lpstr>Our Challenge </vt:lpstr>
      <vt:lpstr>     Initiative of the     GWPC and IOGCC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FracFocus Updates</vt:lpstr>
      <vt:lpstr>Data quality – step 1  CAS number validation </vt:lpstr>
      <vt:lpstr>Data quality – step 2 chemical name suggestion </vt:lpstr>
      <vt:lpstr>Data quality – step 3 Trade Secret, Proprietary, CBI </vt:lpstr>
      <vt:lpstr> Reducing trade secret claims:                              The systems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vector>
  </TitlesOfParts>
  <Company>Nebraska Oil and Gas Conservation Commision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Belieu</dc:creator>
  <cp:lastModifiedBy>Stan Belieu</cp:lastModifiedBy>
  <cp:revision>43</cp:revision>
  <cp:lastPrinted>2015-11-16T18:01:24Z</cp:lastPrinted>
  <dcterms:created xsi:type="dcterms:W3CDTF">2015-11-10T17:35:26Z</dcterms:created>
  <dcterms:modified xsi:type="dcterms:W3CDTF">2015-11-16T18:12:53Z</dcterms:modified>
</cp:coreProperties>
</file>